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0" r:id="rId4"/>
    <p:sldId id="262" r:id="rId5"/>
    <p:sldId id="261" r:id="rId6"/>
    <p:sldId id="264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CB7E0-3B1A-4145-B28B-FF2972EB60C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7CB47-A018-4ABA-B5CC-7212056D2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://psych.fullerton.edu/mbirnbaum/psych101/Eliza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ed.ted.com/lessons/the-turing-test-can-a-computer-pass-for-a-human-alex-gendl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Alan Turing – May 31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Alan Turing</a:t>
            </a:r>
          </a:p>
          <a:p>
            <a:pPr lvl="2"/>
            <a:r>
              <a:rPr lang="en-CA" dirty="0" smtClean="0"/>
              <a:t>Discussion: Enigma Machine &amp; Other Things</a:t>
            </a:r>
          </a:p>
          <a:p>
            <a:pPr lvl="2"/>
            <a:r>
              <a:rPr lang="en-CA" dirty="0" smtClean="0"/>
              <a:t>Movie: Imitation Game</a:t>
            </a:r>
          </a:p>
          <a:p>
            <a:pPr lvl="1"/>
            <a:r>
              <a:rPr lang="en-CA" dirty="0" smtClean="0"/>
              <a:t>Mod C.5 Artificial Intelligence</a:t>
            </a:r>
          </a:p>
          <a:p>
            <a:pPr lvl="2"/>
            <a:r>
              <a:rPr lang="en-CA" dirty="0" smtClean="0"/>
              <a:t>Level 1 &amp; 2 - Complete</a:t>
            </a:r>
          </a:p>
          <a:p>
            <a:pPr lvl="2"/>
            <a:r>
              <a:rPr lang="en-CA" dirty="0" smtClean="0"/>
              <a:t>Level 3 &amp; 4 – Next Week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CA" dirty="0"/>
          </a:p>
          <a:p>
            <a:pPr lvl="1"/>
            <a:r>
              <a:rPr lang="en-CA" dirty="0" smtClean="0"/>
              <a:t>Continue Movie &amp; Mod C.5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Early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CA" sz="1800" dirty="0" smtClean="0"/>
              <a:t>In the 1940’s </a:t>
            </a:r>
          </a:p>
          <a:p>
            <a:pPr lvl="1"/>
            <a:r>
              <a:rPr lang="en-CA" sz="1400" dirty="0" smtClean="0"/>
              <a:t>Being a “Computer” was a job description for work done by a human</a:t>
            </a:r>
          </a:p>
          <a:p>
            <a:pPr lvl="1"/>
            <a:r>
              <a:rPr lang="en-CA" sz="1400" dirty="0" smtClean="0"/>
              <a:t>The job required excellent concentration and mathematical skills</a:t>
            </a:r>
          </a:p>
          <a:p>
            <a:pPr lvl="1"/>
            <a:r>
              <a:rPr lang="en-CA" sz="1400" dirty="0" smtClean="0"/>
              <a:t>Most computers were women</a:t>
            </a:r>
          </a:p>
          <a:p>
            <a:pPr lvl="1"/>
            <a:endParaRPr lang="en-CA" sz="1400" dirty="0" smtClean="0"/>
          </a:p>
          <a:p>
            <a:r>
              <a:rPr lang="en-CA" sz="1800" dirty="0" smtClean="0"/>
              <a:t>In the 1950’s </a:t>
            </a:r>
          </a:p>
          <a:p>
            <a:pPr lvl="1"/>
            <a:r>
              <a:rPr lang="en-CA" sz="1400" dirty="0" smtClean="0"/>
              <a:t>“Electronic Computers” were introduced</a:t>
            </a:r>
          </a:p>
          <a:p>
            <a:pPr lvl="1"/>
            <a:r>
              <a:rPr lang="en-CA" sz="1400" dirty="0" smtClean="0"/>
              <a:t>Many of the first computer programmers </a:t>
            </a:r>
            <a:br>
              <a:rPr lang="en-CA" sz="1400" dirty="0" smtClean="0"/>
            </a:br>
            <a:r>
              <a:rPr lang="en-CA" sz="1400" dirty="0" smtClean="0"/>
              <a:t>were people who used to be “Computers”</a:t>
            </a:r>
          </a:p>
          <a:p>
            <a:pPr lvl="1"/>
            <a:endParaRPr lang="en-CA" sz="1400" dirty="0"/>
          </a:p>
          <a:p>
            <a:r>
              <a:rPr lang="en-CA" sz="1800" dirty="0" smtClean="0"/>
              <a:t>Present times</a:t>
            </a:r>
          </a:p>
          <a:p>
            <a:pPr lvl="1"/>
            <a:r>
              <a:rPr lang="en-CA" sz="1400" dirty="0" smtClean="0"/>
              <a:t>The term </a:t>
            </a:r>
            <a:r>
              <a:rPr lang="en-CA" sz="1400" dirty="0"/>
              <a:t>“Electronic </a:t>
            </a:r>
            <a:r>
              <a:rPr lang="en-CA" sz="1400" dirty="0" smtClean="0"/>
              <a:t>Computer” has </a:t>
            </a:r>
            <a:br>
              <a:rPr lang="en-CA" sz="1400" dirty="0" smtClean="0"/>
            </a:br>
            <a:r>
              <a:rPr lang="en-CA" sz="1400" dirty="0" smtClean="0"/>
              <a:t>been shortened to be just “Computer</a:t>
            </a:r>
            <a:r>
              <a:rPr lang="en-CA" sz="1400" dirty="0"/>
              <a:t>”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54560"/>
            <a:ext cx="3712688" cy="2100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733800"/>
            <a:ext cx="3712688" cy="293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0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Alan 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Enigma (WWII)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Encrypted Code used by the Germans for secret communications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Code was “cracked” by the British</a:t>
            </a:r>
          </a:p>
          <a:p>
            <a:pPr lvl="1"/>
            <a:r>
              <a:rPr lang="en-US" sz="2400" dirty="0" smtClean="0"/>
              <a:t>Using the first electronic computer</a:t>
            </a:r>
          </a:p>
          <a:p>
            <a:pPr lvl="1"/>
            <a:r>
              <a:rPr lang="en-US" sz="2400" dirty="0" smtClean="0"/>
              <a:t>Main reason for winning the war</a:t>
            </a:r>
            <a:endParaRPr lang="en-US" sz="2400" dirty="0"/>
          </a:p>
        </p:txBody>
      </p:sp>
      <p:pic>
        <p:nvPicPr>
          <p:cNvPr id="17410" name="Picture 2" descr="Image result for ENIGMA Mach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3447715" cy="3733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95400" y="5486400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Enigma Code Machine </a:t>
            </a:r>
            <a:br>
              <a:rPr lang="en-US" dirty="0" smtClean="0"/>
            </a:br>
            <a:r>
              <a:rPr lang="en-US" dirty="0" smtClean="0"/>
              <a:t>Used by the Germans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4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Enigma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 smtClean="0"/>
              <a:t>Was based on three rotors</a:t>
            </a:r>
          </a:p>
          <a:p>
            <a:pPr lvl="1"/>
            <a:r>
              <a:rPr lang="en-CA" sz="1600" dirty="0" smtClean="0"/>
              <a:t>There was a collection of more than three rotors</a:t>
            </a:r>
          </a:p>
          <a:p>
            <a:pPr lvl="1"/>
            <a:r>
              <a:rPr lang="en-CA" sz="1600" dirty="0" smtClean="0"/>
              <a:t>Each rotor could be rotated to a different position</a:t>
            </a:r>
          </a:p>
          <a:p>
            <a:pPr lvl="1"/>
            <a:r>
              <a:rPr lang="en-CA" sz="1600" dirty="0" smtClean="0"/>
              <a:t>This resulted in millions of combinations</a:t>
            </a:r>
          </a:p>
          <a:p>
            <a:r>
              <a:rPr lang="en-CA" sz="1800" dirty="0" smtClean="0"/>
              <a:t>Every day …</a:t>
            </a:r>
          </a:p>
          <a:p>
            <a:pPr lvl="1"/>
            <a:r>
              <a:rPr lang="en-CA" sz="1600" dirty="0" smtClean="0"/>
              <a:t>3 different rotors were selected </a:t>
            </a:r>
          </a:p>
          <a:p>
            <a:pPr lvl="1"/>
            <a:r>
              <a:rPr lang="en-CA" sz="1600" dirty="0" smtClean="0"/>
              <a:t>Each rotor was set to a different position</a:t>
            </a:r>
          </a:p>
          <a:p>
            <a:pPr lvl="1"/>
            <a:r>
              <a:rPr lang="en-CA" sz="1600" dirty="0" smtClean="0"/>
              <a:t>These settings were determined in advance</a:t>
            </a:r>
            <a:endParaRPr lang="en-US" sz="1600" dirty="0"/>
          </a:p>
        </p:txBody>
      </p:sp>
      <p:pic>
        <p:nvPicPr>
          <p:cNvPr id="1026" name="Picture 2" descr="Image result for enigma cod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46162"/>
            <a:ext cx="3432175" cy="257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nigma code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361576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17638"/>
            <a:ext cx="2243138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5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Alan Turing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525963"/>
          </a:xfrm>
        </p:spPr>
        <p:txBody>
          <a:bodyPr>
            <a:normAutofit fontScale="85000" lnSpcReduction="10000"/>
          </a:bodyPr>
          <a:lstStyle/>
          <a:p>
            <a:r>
              <a:rPr lang="en-CA" sz="2400" dirty="0" smtClean="0"/>
              <a:t>Was a Brilliant Founder of modern Computer Science</a:t>
            </a:r>
          </a:p>
          <a:p>
            <a:pPr lvl="1"/>
            <a:r>
              <a:rPr lang="en-CA" sz="2000" dirty="0" smtClean="0"/>
              <a:t>Turing Machine</a:t>
            </a:r>
          </a:p>
          <a:p>
            <a:pPr lvl="1"/>
            <a:r>
              <a:rPr lang="en-CA" sz="2000" dirty="0" smtClean="0"/>
              <a:t>Turing Test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His status as a War Hero was unknown during his life</a:t>
            </a:r>
          </a:p>
          <a:p>
            <a:pPr lvl="1"/>
            <a:r>
              <a:rPr lang="en-CA" sz="2000" dirty="0" smtClean="0"/>
              <a:t>Enigma Work remained Top Secret Classified (MI6) until declassified in the 1980’s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He was persecuted for his Sexual Orientation</a:t>
            </a:r>
          </a:p>
          <a:p>
            <a:pPr lvl="1"/>
            <a:r>
              <a:rPr lang="en-CA" sz="2000" dirty="0" smtClean="0"/>
              <a:t>Repeatedly arrested by the British Government</a:t>
            </a:r>
          </a:p>
          <a:p>
            <a:pPr lvl="1"/>
            <a:r>
              <a:rPr lang="en-CA" sz="2000" dirty="0" smtClean="0"/>
              <a:t>Eventually driven to Suicide</a:t>
            </a:r>
            <a:endParaRPr lang="en-US" sz="2000" dirty="0"/>
          </a:p>
        </p:txBody>
      </p:sp>
      <p:pic>
        <p:nvPicPr>
          <p:cNvPr id="1026" name="Picture 2" descr="Image result for turing te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589314"/>
            <a:ext cx="2362200" cy="180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uring mach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17" y="3562122"/>
            <a:ext cx="2323549" cy="328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56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Eliza (1966)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First example of a Natural Language AI</a:t>
            </a:r>
          </a:p>
          <a:p>
            <a:r>
              <a:rPr lang="en-CA" sz="2400" dirty="0" smtClean="0"/>
              <a:t>Simulates a On-Line Therapy Session</a:t>
            </a:r>
          </a:p>
          <a:p>
            <a:r>
              <a:rPr lang="en-CA" sz="2400" dirty="0" smtClean="0"/>
              <a:t>Proved that a computer </a:t>
            </a:r>
            <a:r>
              <a:rPr lang="en-CA" sz="2400" i="1" u="sng" dirty="0" smtClean="0"/>
              <a:t>had the potential </a:t>
            </a:r>
            <a:r>
              <a:rPr lang="en-CA" sz="2400" dirty="0" smtClean="0"/>
              <a:t>to fool people</a:t>
            </a:r>
          </a:p>
          <a:p>
            <a:r>
              <a:rPr lang="en-CA" sz="2400" dirty="0" smtClean="0"/>
              <a:t>URL</a:t>
            </a:r>
          </a:p>
          <a:p>
            <a:pPr lvl="1"/>
            <a:r>
              <a:rPr lang="en-US" sz="2000" dirty="0">
                <a:hlinkClick r:id="rId2"/>
              </a:rPr>
              <a:t>http://psych.fullerton.edu/mbirnbaum/psych101/Eliza.htm</a:t>
            </a:r>
            <a:endParaRPr lang="en-US" sz="20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2743200" cy="270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liza pr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62400"/>
            <a:ext cx="4029075" cy="262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73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Turing Test (1950)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Developed by Alan Turing (more about him later)</a:t>
            </a:r>
          </a:p>
          <a:p>
            <a:r>
              <a:rPr lang="en-CA" sz="2000" dirty="0" smtClean="0"/>
              <a:t>A theoretical test / standard for what would be </a:t>
            </a:r>
            <a:br>
              <a:rPr lang="en-CA" sz="2000" dirty="0" smtClean="0"/>
            </a:br>
            <a:r>
              <a:rPr lang="en-CA" sz="2000" dirty="0" smtClean="0"/>
              <a:t>considered </a:t>
            </a:r>
            <a:r>
              <a:rPr lang="en-CA" sz="2000" i="1" dirty="0" smtClean="0"/>
              <a:t>Intelligent</a:t>
            </a:r>
          </a:p>
          <a:p>
            <a:r>
              <a:rPr lang="en-CA" sz="2000" dirty="0" smtClean="0"/>
              <a:t>Video</a:t>
            </a:r>
          </a:p>
          <a:p>
            <a:pPr lvl="1"/>
            <a:r>
              <a:rPr lang="en-US" sz="1400" dirty="0">
                <a:hlinkClick r:id="rId2"/>
              </a:rPr>
              <a:t>https://ed.ted.com/lessons/the-turing-test-can-a-computer-pass-for-a-human-alex-gendler</a:t>
            </a:r>
            <a:endParaRPr lang="en-US" sz="1400" dirty="0"/>
          </a:p>
        </p:txBody>
      </p:sp>
      <p:pic>
        <p:nvPicPr>
          <p:cNvPr id="2050" name="Picture 2" descr="Image result for Turing 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4953000" cy="336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54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294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Alan Turing – May 31 </vt:lpstr>
      <vt:lpstr>Early Computers</vt:lpstr>
      <vt:lpstr>Alan Turing</vt:lpstr>
      <vt:lpstr>The Enigma Code</vt:lpstr>
      <vt:lpstr>Alan Turing (Continued)</vt:lpstr>
      <vt:lpstr>PowerPoint Presentation</vt:lpstr>
      <vt:lpstr>Eliza (1966)</vt:lpstr>
      <vt:lpstr>Turing Test (1950)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231</cp:revision>
  <dcterms:created xsi:type="dcterms:W3CDTF">2006-08-16T00:00:00Z</dcterms:created>
  <dcterms:modified xsi:type="dcterms:W3CDTF">2019-05-31T17:43:12Z</dcterms:modified>
</cp:coreProperties>
</file>