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286" r:id="rId4"/>
    <p:sldId id="292" r:id="rId5"/>
    <p:sldId id="293" r:id="rId6"/>
    <p:sldId id="288" r:id="rId7"/>
    <p:sldId id="289" r:id="rId8"/>
    <p:sldId id="290" r:id="rId9"/>
    <p:sldId id="291" r:id="rId10"/>
    <p:sldId id="278" r:id="rId11"/>
    <p:sldId id="294" r:id="rId12"/>
    <p:sldId id="296" r:id="rId13"/>
    <p:sldId id="297" r:id="rId14"/>
    <p:sldId id="295" r:id="rId15"/>
    <p:sldId id="298" r:id="rId16"/>
    <p:sldId id="299" r:id="rId17"/>
    <p:sldId id="300" r:id="rId18"/>
    <p:sldId id="302" r:id="rId19"/>
    <p:sldId id="303" r:id="rId20"/>
    <p:sldId id="301" r:id="rId21"/>
    <p:sldId id="279" r:id="rId22"/>
    <p:sldId id="280" r:id="rId23"/>
    <p:sldId id="283" r:id="rId24"/>
    <p:sldId id="281" r:id="rId25"/>
    <p:sldId id="284" r:id="rId26"/>
    <p:sldId id="282" r:id="rId27"/>
    <p:sldId id="271" r:id="rId28"/>
    <p:sldId id="273" r:id="rId29"/>
    <p:sldId id="264" r:id="rId30"/>
    <p:sldId id="266" r:id="rId31"/>
    <p:sldId id="267" r:id="rId32"/>
    <p:sldId id="274" r:id="rId33"/>
    <p:sldId id="268" r:id="rId34"/>
    <p:sldId id="269" r:id="rId35"/>
    <p:sldId id="270" r:id="rId36"/>
    <p:sldId id="275" r:id="rId37"/>
    <p:sldId id="265" r:id="rId38"/>
    <p:sldId id="276" r:id="rId39"/>
    <p:sldId id="260" r:id="rId40"/>
    <p:sldId id="262" r:id="rId41"/>
    <p:sldId id="263" r:id="rId42"/>
    <p:sldId id="261" r:id="rId43"/>
    <p:sldId id="277" r:id="rId44"/>
    <p:sldId id="257" r:id="rId45"/>
    <p:sldId id="258" r:id="rId46"/>
    <p:sldId id="25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7CB47-A018-4ABA-B5CC-7212056D2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5 – May 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A.6 OS Concept Map</a:t>
            </a:r>
          </a:p>
          <a:p>
            <a:pPr lvl="2"/>
            <a:r>
              <a:rPr lang="en-CA" dirty="0" smtClean="0"/>
              <a:t>Discussion: Topic E – Utilities</a:t>
            </a:r>
          </a:p>
          <a:p>
            <a:pPr lvl="2"/>
            <a:r>
              <a:rPr lang="en-CA" dirty="0"/>
              <a:t>Discussion: Topic </a:t>
            </a:r>
            <a:r>
              <a:rPr lang="en-CA" dirty="0" smtClean="0"/>
              <a:t>F </a:t>
            </a:r>
            <a:r>
              <a:rPr lang="en-CA" dirty="0"/>
              <a:t>– </a:t>
            </a:r>
            <a:r>
              <a:rPr lang="en-CA" dirty="0" smtClean="0"/>
              <a:t>File Systems</a:t>
            </a:r>
          </a:p>
          <a:p>
            <a:pPr lvl="1"/>
            <a:r>
              <a:rPr lang="en-CA" dirty="0" smtClean="0"/>
              <a:t>Catch-Up</a:t>
            </a:r>
            <a:endParaRPr lang="en-CA" dirty="0"/>
          </a:p>
          <a:p>
            <a:pPr lvl="2"/>
            <a:r>
              <a:rPr lang="en-CA" dirty="0" smtClean="0"/>
              <a:t>See Spreadsheet for Missing / Incomplete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Tue, May 21</a:t>
            </a:r>
            <a:r>
              <a:rPr lang="en-CA" baseline="30000" dirty="0" smtClean="0"/>
              <a:t>st</a:t>
            </a:r>
            <a:r>
              <a:rPr lang="en-CA" dirty="0" smtClean="0"/>
              <a:t>  : OS Concept Map Due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Tue, May 21</a:t>
            </a:r>
            <a:r>
              <a:rPr lang="en-CA" baseline="30000" dirty="0">
                <a:solidFill>
                  <a:srgbClr val="FF0000"/>
                </a:solidFill>
              </a:rPr>
              <a:t>st</a:t>
            </a:r>
            <a:r>
              <a:rPr lang="en-CA" dirty="0">
                <a:solidFill>
                  <a:srgbClr val="FF0000"/>
                </a:solidFill>
              </a:rPr>
              <a:t>  : </a:t>
            </a:r>
            <a:r>
              <a:rPr lang="en-CA" dirty="0" smtClean="0">
                <a:solidFill>
                  <a:srgbClr val="FF0000"/>
                </a:solidFill>
              </a:rPr>
              <a:t>Quiz on OS Concepts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rd drive and h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429000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Shredding – (to Rally Delete)</a:t>
            </a:r>
            <a:endParaRPr lang="en-US" dirty="0"/>
          </a:p>
        </p:txBody>
      </p:sp>
      <p:pic>
        <p:nvPicPr>
          <p:cNvPr id="4" name="Picture 2" descr="Image result for file shred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7084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4583" y="1524000"/>
            <a:ext cx="375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Using a </a:t>
            </a:r>
            <a:r>
              <a:rPr lang="en-CA" sz="2400" b="1" u="sng" dirty="0" smtClean="0">
                <a:solidFill>
                  <a:srgbClr val="FF0000"/>
                </a:solidFill>
              </a:rPr>
              <a:t>File Shredder Utility </a:t>
            </a:r>
            <a:r>
              <a:rPr lang="en-CA" sz="2400" dirty="0" smtClean="0">
                <a:solidFill>
                  <a:srgbClr val="FF0000"/>
                </a:solidFill>
              </a:rPr>
              <a:t/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is the only way to </a:t>
            </a:r>
            <a:r>
              <a:rPr lang="en-CA" sz="2400" b="1" u="sng" dirty="0" smtClean="0">
                <a:solidFill>
                  <a:srgbClr val="FF0000"/>
                </a:solidFill>
              </a:rPr>
              <a:t>erase</a:t>
            </a:r>
            <a:r>
              <a:rPr lang="en-CA" sz="2400" dirty="0" smtClean="0">
                <a:solidFill>
                  <a:srgbClr val="FF0000"/>
                </a:solidFill>
              </a:rPr>
              <a:t> files 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from your disk.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489" y="4834493"/>
            <a:ext cx="406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Disk drives should be removed 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and </a:t>
            </a:r>
            <a:r>
              <a:rPr lang="en-CA" sz="2400" b="1" u="sng" dirty="0" smtClean="0">
                <a:solidFill>
                  <a:srgbClr val="FF0000"/>
                </a:solidFill>
              </a:rPr>
              <a:t>destroyed</a:t>
            </a:r>
            <a:r>
              <a:rPr lang="en-CA" sz="2400" dirty="0" smtClean="0">
                <a:solidFill>
                  <a:srgbClr val="FF0000"/>
                </a:solidFill>
              </a:rPr>
              <a:t> when </a:t>
            </a:r>
            <a:r>
              <a:rPr lang="en-CA" sz="2400" b="1" u="sng" dirty="0" smtClean="0">
                <a:solidFill>
                  <a:srgbClr val="FF0000"/>
                </a:solidFill>
              </a:rPr>
              <a:t>recycling</a:t>
            </a:r>
            <a:r>
              <a:rPr lang="en-CA" sz="2400" dirty="0" smtClean="0">
                <a:solidFill>
                  <a:srgbClr val="FF0000"/>
                </a:solidFill>
              </a:rPr>
              <a:t> 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a computer.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Topic F – File System &amp;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What are some things that a "File System" needs to keep track of?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Name of Files </a:t>
            </a:r>
          </a:p>
          <a:p>
            <a:pPr marL="1371600" lvl="2" indent="-514350"/>
            <a:r>
              <a:rPr lang="en-CA" dirty="0" smtClean="0"/>
              <a:t>Max File Name Length / Permissible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Size of Files</a:t>
            </a:r>
          </a:p>
          <a:p>
            <a:pPr marL="1371600" lvl="2" indent="-514350"/>
            <a:r>
              <a:rPr lang="en-CA" dirty="0" smtClean="0"/>
              <a:t>Space on the memory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Location of Files</a:t>
            </a:r>
          </a:p>
          <a:p>
            <a:pPr marL="1371600" lvl="2" indent="-514350"/>
            <a:r>
              <a:rPr lang="en-CA" dirty="0" smtClean="0"/>
              <a:t>Drives, Folders, &amp; Sub-Folders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File Types</a:t>
            </a:r>
          </a:p>
          <a:p>
            <a:pPr marL="1371600" lvl="2" indent="-514350"/>
            <a:r>
              <a:rPr lang="en-CA" dirty="0" smtClean="0"/>
              <a:t>What files belong to different Applications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File Access &amp; Ownership</a:t>
            </a:r>
          </a:p>
          <a:p>
            <a:pPr marL="1371600" lvl="2" indent="-514350"/>
            <a:r>
              <a:rPr lang="en-CA" dirty="0" smtClean="0"/>
              <a:t>Can anyone read or write any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4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Names &amp; File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there a maximum size for a name of a file?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Can you use any combination of keyboard characters in a file name?</a:t>
            </a:r>
          </a:p>
          <a:p>
            <a:endParaRPr lang="en-CA" dirty="0"/>
          </a:p>
          <a:p>
            <a:r>
              <a:rPr lang="en-CA" dirty="0" smtClean="0"/>
              <a:t>Is there a limit on the maximum size of a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7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Names &amp; File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Different file systems have different limitations on:</a:t>
            </a:r>
          </a:p>
          <a:p>
            <a:pPr lvl="1"/>
            <a:r>
              <a:rPr lang="en-CA" sz="2400" dirty="0" smtClean="0"/>
              <a:t>The Character format and size of a file name</a:t>
            </a:r>
          </a:p>
          <a:p>
            <a:pPr lvl="1"/>
            <a:r>
              <a:rPr lang="en-CA" sz="2400" dirty="0" smtClean="0"/>
              <a:t>The Maximum size of a file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800" dirty="0" smtClean="0"/>
              <a:t>Examples for Windows 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9340"/>
              </p:ext>
            </p:extLst>
          </p:nvPr>
        </p:nvGraphicFramePr>
        <p:xfrm>
          <a:off x="762000" y="4114800"/>
          <a:ext cx="7467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File 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Windows 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Max Name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Max File Size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NTFS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255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r>
                        <a:rPr lang="en-CA" baseline="30000" dirty="0" smtClean="0"/>
                        <a:t>64</a:t>
                      </a:r>
                      <a:r>
                        <a:rPr lang="en-CA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FAT32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Late 1990's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255 Characters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 Gigabytes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FAT16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Early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127 </a:t>
                      </a:r>
                      <a:r>
                        <a:rPr lang="en-CA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 Gigabytes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82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Operating Systems Provide and Maintain:</a:t>
            </a:r>
            <a:br>
              <a:rPr lang="en-CA" sz="2800" dirty="0" smtClean="0"/>
            </a:br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A Visual Representation</a:t>
            </a:r>
          </a:p>
          <a:p>
            <a:pPr marL="914400" lvl="1" indent="-514350"/>
            <a:r>
              <a:rPr lang="en-CA" sz="2000" dirty="0" smtClean="0"/>
              <a:t>Files</a:t>
            </a:r>
          </a:p>
          <a:p>
            <a:pPr marL="914400" lvl="1" indent="-514350"/>
            <a:r>
              <a:rPr lang="en-CA" sz="2000" dirty="0" smtClean="0"/>
              <a:t>Folders</a:t>
            </a:r>
          </a:p>
          <a:p>
            <a:pPr marL="914400" lvl="1" indent="-514350"/>
            <a:r>
              <a:rPr lang="en-CA" sz="2000" dirty="0" smtClean="0"/>
              <a:t>Drives (Devices)</a:t>
            </a:r>
          </a:p>
          <a:p>
            <a:pPr marL="914400" lvl="1" indent="-514350"/>
            <a:r>
              <a:rPr lang="en-CA" sz="2000" dirty="0" smtClean="0"/>
              <a:t>Networks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A Physical Map</a:t>
            </a:r>
          </a:p>
          <a:p>
            <a:pPr marL="914400" lvl="1" indent="-514350"/>
            <a:r>
              <a:rPr lang="en-CA" sz="2000" dirty="0" smtClean="0"/>
              <a:t>Also Known as a Directory</a:t>
            </a:r>
          </a:p>
          <a:p>
            <a:pPr marL="914400" lvl="1" indent="-514350"/>
            <a:r>
              <a:rPr lang="en-CA" sz="2000" dirty="0" smtClean="0"/>
              <a:t>A Numerical List of the: Location, </a:t>
            </a:r>
            <a:br>
              <a:rPr lang="en-CA" sz="2000" dirty="0" smtClean="0"/>
            </a:br>
            <a:r>
              <a:rPr lang="en-CA" sz="2000" dirty="0" smtClean="0"/>
              <a:t>Name, and Size of everything </a:t>
            </a:r>
            <a:br>
              <a:rPr lang="en-CA" sz="2000" dirty="0" smtClean="0"/>
            </a:br>
            <a:r>
              <a:rPr lang="en-CA" sz="2000" dirty="0" smtClean="0"/>
              <a:t>stored ion the computer</a:t>
            </a:r>
          </a:p>
          <a:p>
            <a:pPr marL="914400" lvl="1" indent="-514350"/>
            <a:endParaRPr lang="en-US" sz="1600" dirty="0"/>
          </a:p>
        </p:txBody>
      </p:sp>
      <p:pic>
        <p:nvPicPr>
          <p:cNvPr id="1026" name="Picture 2" descr="Image result for file explor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962400" cy="44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1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Types &amp;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can the file system tell the difference between Binary Files &amp; Text Files?</a:t>
            </a:r>
          </a:p>
          <a:p>
            <a:endParaRPr lang="en-CA" dirty="0"/>
          </a:p>
          <a:p>
            <a:r>
              <a:rPr lang="en-CA" dirty="0" smtClean="0"/>
              <a:t>How can the file system tell what Application to use for different files?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Types &amp;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Windows uses the "file extension" part of the file name to identify different types of files.</a:t>
            </a:r>
          </a:p>
          <a:p>
            <a:pPr lvl="1"/>
            <a:r>
              <a:rPr lang="en-CA" dirty="0" smtClean="0"/>
              <a:t>".doc" is a text editing format</a:t>
            </a:r>
          </a:p>
          <a:p>
            <a:pPr lvl="1"/>
            <a:r>
              <a:rPr lang="en-CA" dirty="0" smtClean="0"/>
              <a:t>".jpg" is an image file format</a:t>
            </a:r>
          </a:p>
          <a:p>
            <a:endParaRPr lang="en-CA" dirty="0"/>
          </a:p>
          <a:p>
            <a:r>
              <a:rPr lang="en-CA" dirty="0" smtClean="0"/>
              <a:t>Applications may register with the Operating System to become associated with file extensions.</a:t>
            </a:r>
          </a:p>
          <a:p>
            <a:pPr lvl="1"/>
            <a:r>
              <a:rPr lang="en-CA" dirty="0" smtClean="0"/>
              <a:t>MS Word is the registered "owner" of ".doc" files</a:t>
            </a:r>
          </a:p>
          <a:p>
            <a:pPr lvl="1"/>
            <a:r>
              <a:rPr lang="en-CA" dirty="0" smtClean="0"/>
              <a:t>Either Paint or Photoshop may open ".jpg" files</a:t>
            </a:r>
          </a:p>
          <a:p>
            <a:pPr lvl="1"/>
            <a:endParaRPr lang="en-CA" dirty="0" smtClean="0"/>
          </a:p>
        </p:txBody>
      </p:sp>
      <p:pic>
        <p:nvPicPr>
          <p:cNvPr id="2050" name="Picture 2" descr="Image result for file ext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3352800" cy="14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ile ext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21478"/>
            <a:ext cx="3527425" cy="18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6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Access &amp;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Would you want just anybody to be able to read and modify your files?</a:t>
            </a:r>
          </a:p>
          <a:p>
            <a:endParaRPr lang="en-CA" dirty="0"/>
          </a:p>
          <a:p>
            <a:r>
              <a:rPr lang="en-CA" dirty="0" smtClean="0"/>
              <a:t>How about protecting yourself from making mistakes with the files you own?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Access &amp;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Operating Systems need to manage:</a:t>
            </a:r>
          </a:p>
          <a:p>
            <a:pPr lvl="1"/>
            <a:r>
              <a:rPr lang="en-CA" dirty="0" smtClean="0"/>
              <a:t>Different Local Users</a:t>
            </a:r>
          </a:p>
          <a:p>
            <a:pPr lvl="1"/>
            <a:r>
              <a:rPr lang="en-CA" dirty="0" smtClean="0"/>
              <a:t>Network Users &amp; Accounts</a:t>
            </a:r>
            <a:endParaRPr lang="en-US" dirty="0" smtClean="0"/>
          </a:p>
          <a:p>
            <a:pPr lvl="1"/>
            <a:r>
              <a:rPr lang="en-CA" dirty="0" smtClean="0"/>
              <a:t>File Access Privileges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File Access Privileges Include:</a:t>
            </a:r>
          </a:p>
          <a:p>
            <a:pPr lvl="1"/>
            <a:r>
              <a:rPr lang="en-CA" dirty="0" smtClean="0"/>
              <a:t>Who Owns The File</a:t>
            </a:r>
          </a:p>
          <a:p>
            <a:pPr lvl="1"/>
            <a:r>
              <a:rPr lang="en-CA" dirty="0" smtClean="0"/>
              <a:t>Is it Private or Public</a:t>
            </a:r>
          </a:p>
          <a:p>
            <a:pPr lvl="1"/>
            <a:r>
              <a:rPr lang="en-CA" dirty="0" smtClean="0"/>
              <a:t>Who can "read" the file</a:t>
            </a:r>
          </a:p>
          <a:p>
            <a:pPr lvl="1"/>
            <a:r>
              <a:rPr lang="en-CA" dirty="0" smtClean="0"/>
              <a:t>Who and "write/modify" the file</a:t>
            </a:r>
          </a:p>
          <a:p>
            <a:pPr lvl="1"/>
            <a:r>
              <a:rPr lang="en-CA" dirty="0" smtClean="0"/>
              <a:t>Who can "execute/run" the file</a:t>
            </a:r>
          </a:p>
          <a:p>
            <a:pPr lvl="1"/>
            <a:endParaRPr lang="en-CA" dirty="0"/>
          </a:p>
          <a:p>
            <a:r>
              <a:rPr lang="en-CA" dirty="0" smtClean="0"/>
              <a:t>Linux Uses a 3 Level Ownership System</a:t>
            </a:r>
          </a:p>
          <a:p>
            <a:pPr lvl="1"/>
            <a:r>
              <a:rPr lang="en-CA" dirty="0" smtClean="0"/>
              <a:t>"d </a:t>
            </a:r>
            <a:r>
              <a:rPr lang="en-CA" dirty="0" err="1" smtClean="0"/>
              <a:t>rwx</a:t>
            </a:r>
            <a:r>
              <a:rPr lang="en-CA" dirty="0" smtClean="0"/>
              <a:t> </a:t>
            </a:r>
            <a:r>
              <a:rPr lang="en-CA" dirty="0" err="1" smtClean="0"/>
              <a:t>rwx</a:t>
            </a:r>
            <a:r>
              <a:rPr lang="en-CA" dirty="0" smtClean="0"/>
              <a:t> </a:t>
            </a:r>
            <a:r>
              <a:rPr lang="en-CA" dirty="0" err="1" smtClean="0"/>
              <a:t>rwx</a:t>
            </a:r>
            <a:r>
              <a:rPr lang="en-CA" dirty="0" smtClean="0"/>
              <a:t>" format</a:t>
            </a:r>
          </a:p>
          <a:p>
            <a:pPr lvl="1"/>
            <a:r>
              <a:rPr lang="en-CA" dirty="0" smtClean="0"/>
              <a:t>"user", "group", "world"</a:t>
            </a:r>
          </a:p>
          <a:p>
            <a:pPr lvl="1"/>
            <a:r>
              <a:rPr lang="en-CA" dirty="0" smtClean="0"/>
              <a:t>Windows is behind Linux in file permissions</a:t>
            </a:r>
          </a:p>
        </p:txBody>
      </p:sp>
      <p:pic>
        <p:nvPicPr>
          <p:cNvPr id="4" name="Picture 2" descr="Image result for file explor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18" y="1295400"/>
            <a:ext cx="3962400" cy="44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477000" y="2514600"/>
            <a:ext cx="1066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Architecture</a:t>
            </a:r>
            <a:endParaRPr lang="en-US" dirty="0"/>
          </a:p>
        </p:txBody>
      </p:sp>
      <p:pic>
        <p:nvPicPr>
          <p:cNvPr id="1026" name="Picture 2" descr="Image result for ramm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7" y="4138593"/>
            <a:ext cx="3179669" cy="17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rd disk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5" y="3489723"/>
            <a:ext cx="3288506" cy="243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</a:t>
            </a:r>
            <a:br>
              <a:rPr lang="en-CA" dirty="0" smtClean="0"/>
            </a:br>
            <a:r>
              <a:rPr lang="en-CA" sz="2700" dirty="0"/>
              <a:t>(e.g. RAM)</a:t>
            </a:r>
            <a:endParaRPr lang="en-US" sz="2700" dirty="0"/>
          </a:p>
        </p:txBody>
      </p:sp>
      <p:sp>
        <p:nvSpPr>
          <p:cNvPr id="4" name="Rounded Rectangle 3"/>
          <p:cNvSpPr/>
          <p:nvPr/>
        </p:nvSpPr>
        <p:spPr>
          <a:xfrm>
            <a:off x="5792434" y="4851961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5982153" y="5206488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4635022" y="2035816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5052814" y="2143464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899763" y="1752600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6676578" y="2135821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216812" y="2552595"/>
            <a:ext cx="8418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endParaRPr lang="en-CA" sz="1350" dirty="0"/>
          </a:p>
          <a:p>
            <a:pPr algn="ctr"/>
            <a:r>
              <a:rPr lang="en-CA" sz="1200" dirty="0"/>
              <a:t>(0.5–4 Gb)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0574" y="2551142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</a:p>
          <a:p>
            <a:pPr algn="ctr"/>
            <a:endParaRPr lang="en-CA" sz="1350" dirty="0"/>
          </a:p>
          <a:p>
            <a:pPr algn="ctr"/>
            <a:r>
              <a:rPr lang="en-CA" sz="1200" dirty="0"/>
              <a:t>(0.5–4 Gb)</a:t>
            </a:r>
            <a:endParaRPr lang="en-US" sz="1200" dirty="0"/>
          </a:p>
          <a:p>
            <a:pPr algn="ctr"/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63722" y="3954371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6577" y="3954371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77983" y="1752600"/>
            <a:ext cx="4171951" cy="45415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7561606" y="6042374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9478" y="4248065"/>
            <a:ext cx="98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High Speed</a:t>
            </a:r>
          </a:p>
          <a:p>
            <a:r>
              <a:rPr lang="en-CA" sz="1200" dirty="0">
                <a:solidFill>
                  <a:srgbClr val="FF0000"/>
                </a:solidFill>
              </a:rPr>
              <a:t>Memory Bus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data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" y="3730992"/>
            <a:ext cx="3807902" cy="23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ta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" y="1676400"/>
            <a:ext cx="3545873" cy="162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2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06199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8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External Memory</a:t>
            </a:r>
            <a:br>
              <a:rPr lang="en-CA" dirty="0" smtClean="0"/>
            </a:br>
            <a:r>
              <a:rPr lang="en-CA" sz="2700" dirty="0"/>
              <a:t>(e.g. Hard Disk Drive)</a:t>
            </a:r>
            <a:endParaRPr lang="en-US" sz="2700" dirty="0"/>
          </a:p>
        </p:txBody>
      </p:sp>
      <p:sp>
        <p:nvSpPr>
          <p:cNvPr id="3" name="Can 2"/>
          <p:cNvSpPr/>
          <p:nvPr/>
        </p:nvSpPr>
        <p:spPr>
          <a:xfrm>
            <a:off x="907912" y="2504597"/>
            <a:ext cx="1865543" cy="2780098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162132" y="5405717"/>
            <a:ext cx="1405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External Memory</a:t>
            </a:r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5657851" y="4336676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864379" y="4754236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4500439" y="1520531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918231" y="1628179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765180" y="1237315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>
          <a:xfrm>
            <a:off x="6541995" y="1620536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143240" y="2037310"/>
            <a:ext cx="719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734814" y="2074921"/>
            <a:ext cx="784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9139" y="3439086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41994" y="3439086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55142" y="1131095"/>
            <a:ext cx="4360209" cy="46477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7427023" y="5527089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4895" y="3732780"/>
            <a:ext cx="98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High Speed</a:t>
            </a:r>
          </a:p>
          <a:p>
            <a:r>
              <a:rPr lang="en-CA" sz="1200" dirty="0">
                <a:solidFill>
                  <a:srgbClr val="FF0000"/>
                </a:solidFill>
              </a:rPr>
              <a:t>Memory Bus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4238" y="3341429"/>
            <a:ext cx="7889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&amp;</a:t>
            </a:r>
          </a:p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r>
              <a:rPr lang="en-CA" sz="1350" dirty="0"/>
              <a:t/>
            </a:r>
            <a:br>
              <a:rPr lang="en-CA" sz="1350" dirty="0"/>
            </a:br>
            <a:r>
              <a:rPr lang="en-CA" sz="1200" dirty="0"/>
              <a:t>(0.5-4 Tb)</a:t>
            </a:r>
            <a:endParaRPr lang="en-US" sz="12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2803256" y="3236637"/>
            <a:ext cx="1701867" cy="40226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867683" y="2589772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IDE or SATA</a:t>
            </a:r>
          </a:p>
          <a:p>
            <a:r>
              <a:rPr lang="en-CA" sz="1200" dirty="0">
                <a:solidFill>
                  <a:srgbClr val="FF0000"/>
                </a:solidFill>
              </a:rPr>
              <a:t>Cable Interface</a:t>
            </a:r>
            <a:br>
              <a:rPr lang="en-CA" sz="1200" dirty="0">
                <a:solidFill>
                  <a:srgbClr val="FF0000"/>
                </a:solidFill>
              </a:rPr>
            </a:br>
            <a:r>
              <a:rPr lang="en-CA" sz="1200" dirty="0">
                <a:solidFill>
                  <a:srgbClr val="FF0000"/>
                </a:solidFill>
              </a:rPr>
              <a:t>(Slower Speed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1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4133850" cy="38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3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Cache Memory</a:t>
            </a:r>
            <a:br>
              <a:rPr lang="en-CA" dirty="0" smtClean="0"/>
            </a:br>
            <a:endParaRPr lang="en-US" sz="2700" dirty="0"/>
          </a:p>
        </p:txBody>
      </p:sp>
      <p:sp>
        <p:nvSpPr>
          <p:cNvPr id="3" name="Can 2"/>
          <p:cNvSpPr/>
          <p:nvPr/>
        </p:nvSpPr>
        <p:spPr>
          <a:xfrm>
            <a:off x="907912" y="2504597"/>
            <a:ext cx="1865543" cy="2780098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162132" y="5405717"/>
            <a:ext cx="1405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External Memory</a:t>
            </a:r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5657851" y="4336676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864379" y="4754236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4500439" y="1520531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918231" y="1628179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765180" y="1237315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>
          <a:xfrm>
            <a:off x="6541995" y="1620536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143240" y="2037310"/>
            <a:ext cx="719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734814" y="2074921"/>
            <a:ext cx="784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9139" y="3439086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41994" y="3439086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55142" y="1131095"/>
            <a:ext cx="4360209" cy="46477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7427023" y="5527089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4238" y="3341429"/>
            <a:ext cx="7889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&amp;</a:t>
            </a:r>
          </a:p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r>
              <a:rPr lang="en-CA" sz="1350" dirty="0"/>
              <a:t/>
            </a:r>
            <a:br>
              <a:rPr lang="en-CA" sz="1350" dirty="0"/>
            </a:br>
            <a:r>
              <a:rPr lang="en-CA" sz="1200" dirty="0"/>
              <a:t>(0.5-4 Tb)</a:t>
            </a:r>
            <a:endParaRPr lang="en-US" sz="12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2803256" y="3236637"/>
            <a:ext cx="1701867" cy="40226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5824944" y="4362063"/>
            <a:ext cx="886101" cy="2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5985345" y="4336676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Cache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185227" y="3718989"/>
            <a:ext cx="886101" cy="2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310626" y="370254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Cache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376944" y="4059678"/>
            <a:ext cx="1823063" cy="113107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350" b="1" dirty="0">
                <a:solidFill>
                  <a:schemeClr val="accent1">
                    <a:lumMod val="50000"/>
                  </a:schemeClr>
                </a:solidFill>
              </a:rPr>
              <a:t>Cache Features: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Extreme High Speed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Small Size (512 Mb)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Buffer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Pre-fetch</a:t>
            </a:r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7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7" y="1316037"/>
            <a:ext cx="840701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E -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Utilities: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Disk Defragmentation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File Shredder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5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7905413" y="2809827"/>
            <a:ext cx="862352" cy="2332812"/>
          </a:xfrm>
          <a:prstGeom prst="round2Diag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8860" y="2810581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7030A0"/>
                </a:solidFill>
              </a:rPr>
              <a:t>High End</a:t>
            </a:r>
            <a:br>
              <a:rPr lang="en-CA" sz="1400" dirty="0" smtClean="0">
                <a:solidFill>
                  <a:srgbClr val="7030A0"/>
                </a:solidFill>
              </a:rPr>
            </a:br>
            <a:r>
              <a:rPr lang="en-CA" sz="1400" dirty="0" smtClean="0">
                <a:solidFill>
                  <a:srgbClr val="7030A0"/>
                </a:solidFill>
              </a:rPr>
              <a:t>Game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34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" y="1207202"/>
            <a:ext cx="4944414" cy="51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operat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12" y="1428226"/>
            <a:ext cx="2886788" cy="42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2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Typing Some Text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39000" y="4749763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2" y="297392"/>
            <a:ext cx="8169318" cy="61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5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" y="9398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Early Computers (DOS Based)</a:t>
            </a:r>
          </a:p>
          <a:p>
            <a:pPr lvl="1"/>
            <a:r>
              <a:rPr lang="en-CA" sz="2000" dirty="0" smtClean="0"/>
              <a:t>Command Line (Console)</a:t>
            </a:r>
            <a:endParaRPr lang="en-CA" dirty="0" smtClean="0"/>
          </a:p>
          <a:p>
            <a:pPr lvl="1"/>
            <a:r>
              <a:rPr lang="en-CA" sz="2000" dirty="0" smtClean="0"/>
              <a:t>One Program At A Time</a:t>
            </a:r>
          </a:p>
          <a:p>
            <a:pPr lvl="1"/>
            <a:r>
              <a:rPr lang="en-CA" sz="2000" dirty="0" smtClean="0"/>
              <a:t>Full Screen Display</a:t>
            </a:r>
          </a:p>
          <a:p>
            <a:pPr lvl="1"/>
            <a:r>
              <a:rPr lang="en-CA" sz="2000" dirty="0" smtClean="0"/>
              <a:t>No Mouse</a:t>
            </a:r>
            <a:endParaRPr lang="en-CA" sz="2000" dirty="0"/>
          </a:p>
          <a:p>
            <a:pPr marL="457200" lvl="1" indent="0">
              <a:buNone/>
            </a:pPr>
            <a:endParaRPr lang="en-CA" sz="2000" dirty="0" smtClean="0"/>
          </a:p>
        </p:txBody>
      </p:sp>
      <p:pic>
        <p:nvPicPr>
          <p:cNvPr id="1026" name="Picture 2" descr="Image result for ms-do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0" y="3657600"/>
            <a:ext cx="3285465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S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542268"/>
            <a:ext cx="6050973" cy="40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Disk Defragmentation</a:t>
            </a:r>
            <a:endParaRPr lang="en-US" dirty="0"/>
          </a:p>
        </p:txBody>
      </p:sp>
      <p:pic>
        <p:nvPicPr>
          <p:cNvPr id="5" name="Picture 4" descr="Image result for disk defra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5" y="3246399"/>
            <a:ext cx="2804909" cy="15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hard disk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08857"/>
            <a:ext cx="2247900" cy="16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19630" cy="412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5383" y="5181600"/>
            <a:ext cx="4509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Files are written in blocks (Chunks)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Large files can require 100s of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These blocks can be written anywhere</a:t>
            </a:r>
            <a:br>
              <a:rPr lang="en-CA" sz="2000" dirty="0" smtClean="0"/>
            </a:br>
            <a:r>
              <a:rPr lang="en-CA" sz="2000" dirty="0" smtClean="0"/>
              <a:t>on the disk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582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Norton Commander / DOS Shell</a:t>
            </a:r>
          </a:p>
          <a:p>
            <a:pPr lvl="1"/>
            <a:r>
              <a:rPr lang="en-CA" sz="2000" dirty="0" smtClean="0"/>
              <a:t>Runs as a “Shell” on top of DOS</a:t>
            </a:r>
          </a:p>
          <a:p>
            <a:pPr lvl="1"/>
            <a:r>
              <a:rPr lang="en-CA" sz="2000" dirty="0" smtClean="0"/>
              <a:t>Still Full Screen / Text Based (No Mouse)</a:t>
            </a:r>
          </a:p>
          <a:p>
            <a:pPr lvl="1"/>
            <a:endParaRPr lang="en-CA" sz="2000" dirty="0" smtClean="0"/>
          </a:p>
          <a:p>
            <a:endParaRPr lang="en-CA" sz="2400" dirty="0" smtClean="0"/>
          </a:p>
        </p:txBody>
      </p:sp>
      <p:pic>
        <p:nvPicPr>
          <p:cNvPr id="2050" name="Picture 2" descr="Image result for Norton commander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1" y="2954747"/>
            <a:ext cx="580644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2646" y="2954747"/>
            <a:ext cx="25474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Added the Ideas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Menu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Hot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Visual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r>
              <a:rPr lang="en-CA" sz="2000" dirty="0" smtClean="0"/>
              <a:t>Improved the: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management of </a:t>
            </a:r>
            <a:br>
              <a:rPr lang="en-CA" sz="2000" dirty="0" smtClean="0"/>
            </a:br>
            <a:r>
              <a:rPr lang="en-CA" sz="2000" dirty="0" smtClean="0"/>
              <a:t>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Speed of accessing </a:t>
            </a:r>
            <a:br>
              <a:rPr lang="en-CA" sz="2000" dirty="0" smtClean="0"/>
            </a:br>
            <a:r>
              <a:rPr lang="en-CA" sz="2000" dirty="0" smtClean="0"/>
              <a:t>and opening </a:t>
            </a:r>
            <a:br>
              <a:rPr lang="en-CA" sz="2000" dirty="0" smtClean="0"/>
            </a:br>
            <a:r>
              <a:rPr lang="en-CA" sz="2000" dirty="0" smtClean="0"/>
              <a:t>applications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049163">
            <a:off x="6286504" y="1863028"/>
            <a:ext cx="185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Still One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Windows 1.0 / Macintosh (1985)</a:t>
            </a:r>
          </a:p>
          <a:p>
            <a:pPr lvl="1"/>
            <a:r>
              <a:rPr lang="en-CA" sz="2000" dirty="0" smtClean="0"/>
              <a:t>First mouse based interface</a:t>
            </a:r>
          </a:p>
          <a:p>
            <a:pPr lvl="1"/>
            <a:r>
              <a:rPr lang="en-CA" sz="2000" dirty="0" smtClean="0"/>
              <a:t>Applications open in own window</a:t>
            </a:r>
          </a:p>
          <a:p>
            <a:pPr lvl="1"/>
            <a:r>
              <a:rPr lang="en-CA" sz="2000" dirty="0" smtClean="0"/>
              <a:t>Widgets / Dialogues / Drop Down Menus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mackintosh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35567"/>
            <a:ext cx="2540779" cy="20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1.0 dis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96" y="3365032"/>
            <a:ext cx="4413279" cy="33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49163">
            <a:off x="6340551" y="4302375"/>
            <a:ext cx="159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Many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883756">
            <a:off x="6548171" y="5285297"/>
            <a:ext cx="117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Icons!</a:t>
            </a:r>
          </a:p>
          <a:p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Trash Can!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94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Modern Graphical User Interface (GUI)</a:t>
            </a:r>
          </a:p>
          <a:p>
            <a:pPr lvl="1"/>
            <a:r>
              <a:rPr lang="en-CA" sz="2000" dirty="0" smtClean="0"/>
              <a:t>Multiple Workspaces / Accelerated Graphics</a:t>
            </a:r>
          </a:p>
          <a:p>
            <a:pPr lvl="1"/>
            <a:r>
              <a:rPr lang="en-CA" sz="2000" dirty="0" smtClean="0"/>
              <a:t>Touch Screen Interface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67" y="3048000"/>
            <a:ext cx="6518465" cy="36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49163">
            <a:off x="6828004" y="1824816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Network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Wide Reach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8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To learn about the key parts of a software operating system (OS)</a:t>
            </a:r>
          </a:p>
          <a:p>
            <a:pPr lvl="1"/>
            <a:endParaRPr lang="en-CA" dirty="0"/>
          </a:p>
          <a:p>
            <a:r>
              <a:rPr lang="en-CA" dirty="0" smtClean="0"/>
              <a:t>Process:</a:t>
            </a:r>
          </a:p>
          <a:p>
            <a:pPr lvl="1"/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Level 3 : Final Concept Map</a:t>
            </a:r>
          </a:p>
          <a:p>
            <a:endParaRPr lang="en-CA" dirty="0"/>
          </a:p>
          <a:p>
            <a:r>
              <a:rPr lang="en-CA" dirty="0" smtClean="0"/>
              <a:t>OS Topics:</a:t>
            </a:r>
          </a:p>
          <a:p>
            <a:pPr lvl="1"/>
            <a:r>
              <a:rPr lang="en-CA" dirty="0" smtClean="0"/>
              <a:t>Windows</a:t>
            </a:r>
          </a:p>
          <a:p>
            <a:pPr lvl="1"/>
            <a:r>
              <a:rPr lang="en-CA" dirty="0" smtClean="0"/>
              <a:t>Mac OS</a:t>
            </a:r>
          </a:p>
          <a:p>
            <a:pPr lvl="1"/>
            <a:r>
              <a:rPr lang="en-CA" dirty="0" smtClean="0"/>
              <a:t>Linux</a:t>
            </a:r>
          </a:p>
          <a:p>
            <a:pPr lvl="1"/>
            <a:r>
              <a:rPr lang="en-CA" dirty="0" smtClean="0"/>
              <a:t>Android</a:t>
            </a:r>
          </a:p>
          <a:p>
            <a:pPr lvl="1"/>
            <a:r>
              <a:rPr lang="en-CA" dirty="0" err="1" smtClean="0"/>
              <a:t>iOS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3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I will be marking the PROCESS as well as the PRODUCT.</a:t>
            </a:r>
          </a:p>
          <a:p>
            <a:endParaRPr lang="en-CA" dirty="0"/>
          </a:p>
          <a:p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I need to see content in this area!!!</a:t>
            </a:r>
          </a:p>
          <a:p>
            <a:pPr lvl="1"/>
            <a:r>
              <a:rPr lang="en-CA" dirty="0" smtClean="0"/>
              <a:t>Cut and paste rough research notes as you go.</a:t>
            </a:r>
          </a:p>
          <a:p>
            <a:endParaRPr lang="en-CA" dirty="0"/>
          </a:p>
          <a:p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I need to see stuff from Level 1 appear here!!!</a:t>
            </a:r>
          </a:p>
          <a:p>
            <a:pPr lvl="1"/>
            <a:r>
              <a:rPr lang="en-CA" dirty="0" smtClean="0"/>
              <a:t>Organise your rough research into common ideas</a:t>
            </a:r>
          </a:p>
          <a:p>
            <a:pPr lvl="1"/>
            <a:r>
              <a:rPr lang="en-CA" dirty="0" smtClean="0"/>
              <a:t>Reduce duplicated information</a:t>
            </a:r>
          </a:p>
          <a:p>
            <a:pPr lvl="1"/>
            <a:r>
              <a:rPr lang="en-CA" dirty="0" smtClean="0"/>
              <a:t>Re-word into your own voice</a:t>
            </a:r>
          </a:p>
          <a:p>
            <a:endParaRPr lang="en-CA" dirty="0"/>
          </a:p>
          <a:p>
            <a:r>
              <a:rPr lang="en-CA" dirty="0" smtClean="0"/>
              <a:t>Level 3 : Concept Map</a:t>
            </a:r>
          </a:p>
          <a:p>
            <a:pPr lvl="1"/>
            <a:r>
              <a:rPr lang="en-CA" dirty="0" smtClean="0"/>
              <a:t>Select only the most important stuff from Level 2</a:t>
            </a:r>
          </a:p>
          <a:p>
            <a:pPr lvl="1"/>
            <a:r>
              <a:rPr lang="en-CA" dirty="0" smtClean="0"/>
              <a:t>Summarize into short bullet points</a:t>
            </a:r>
          </a:p>
          <a:p>
            <a:pPr lvl="1"/>
            <a:r>
              <a:rPr lang="en-CA" dirty="0" smtClean="0"/>
              <a:t>You will be MARKED DOWN if concept map is rust a repeat of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4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 PowerPoint or another application of your choice.</a:t>
            </a:r>
          </a:p>
          <a:p>
            <a:r>
              <a:rPr lang="en-CA" sz="2400" dirty="0" smtClean="0"/>
              <a:t>Submit as PDF or Image File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562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Disk Defragmentation</a:t>
            </a:r>
            <a:endParaRPr lang="en-US" dirty="0"/>
          </a:p>
        </p:txBody>
      </p:sp>
      <p:pic>
        <p:nvPicPr>
          <p:cNvPr id="4" name="Picture 2" descr="Image result for disk defra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73485"/>
            <a:ext cx="2601498" cy="26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0367"/>
            <a:ext cx="1917669" cy="24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418585"/>
            <a:ext cx="3553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Fast and Efficient File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File blocks are close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Disk hardware can read </a:t>
            </a:r>
            <a:br>
              <a:rPr lang="en-CA" sz="2000" dirty="0" smtClean="0"/>
            </a:br>
            <a:r>
              <a:rPr lang="en-CA" sz="2000" dirty="0" smtClean="0"/>
              <a:t>blocks sequentially</a:t>
            </a:r>
          </a:p>
          <a:p>
            <a:endParaRPr lang="en-CA" sz="2000" b="1" dirty="0" smtClean="0"/>
          </a:p>
          <a:p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24516" y="4418585"/>
            <a:ext cx="41436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Over Time Disk Becomes Fragmented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File blocks are spread apart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Disk hardware must spend a lot of</a:t>
            </a:r>
            <a:br>
              <a:rPr lang="en-CA" sz="2000" dirty="0" smtClean="0"/>
            </a:br>
            <a:r>
              <a:rPr lang="en-CA" sz="2000" dirty="0" smtClean="0"/>
              <a:t>time hunting for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File access is slow and inefficient</a:t>
            </a:r>
          </a:p>
          <a:p>
            <a:endParaRPr lang="en-CA" sz="2000" b="1" dirty="0" smtClean="0"/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157522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Periodic use of the </a:t>
            </a:r>
            <a:r>
              <a:rPr lang="en-CA" sz="2000" b="1" u="sng" dirty="0" smtClean="0">
                <a:solidFill>
                  <a:srgbClr val="FF0000"/>
                </a:solidFill>
              </a:rPr>
              <a:t>Defragmentation Tool </a:t>
            </a:r>
            <a:r>
              <a:rPr lang="en-CA" sz="2000" b="1" dirty="0" smtClean="0">
                <a:solidFill>
                  <a:srgbClr val="FF0000"/>
                </a:solidFill>
              </a:rPr>
              <a:t>can greatly speed up your computer!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Fragmented Disk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0150" y="1825625"/>
            <a:ext cx="45952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 smtClean="0"/>
              <a:t>Files are written to a disk in chunks called “</a:t>
            </a:r>
            <a:r>
              <a:rPr lang="en-CA" sz="1800" b="1" i="1" dirty="0" smtClean="0"/>
              <a:t>sectors</a:t>
            </a:r>
            <a:r>
              <a:rPr lang="en-CA" sz="1800" dirty="0" smtClean="0"/>
              <a:t>”</a:t>
            </a:r>
          </a:p>
          <a:p>
            <a:pPr lvl="1"/>
            <a:r>
              <a:rPr lang="en-CA" sz="1600" dirty="0" smtClean="0"/>
              <a:t>A large file may be composed of many </a:t>
            </a:r>
            <a:r>
              <a:rPr lang="en-CA" sz="1600" b="1" dirty="0" smtClean="0"/>
              <a:t>sectors</a:t>
            </a:r>
          </a:p>
          <a:p>
            <a:pPr lvl="1"/>
            <a:r>
              <a:rPr lang="en-CA" sz="1600" dirty="0" smtClean="0"/>
              <a:t>The sectors used for a file </a:t>
            </a:r>
            <a:r>
              <a:rPr lang="en-CA" sz="1600" b="1" dirty="0" smtClean="0"/>
              <a:t>do not need to be </a:t>
            </a:r>
            <a:r>
              <a:rPr lang="en-CA" sz="1600" dirty="0" smtClean="0"/>
              <a:t>next to each other</a:t>
            </a:r>
          </a:p>
          <a:p>
            <a:pPr lvl="1"/>
            <a:r>
              <a:rPr lang="en-CA" sz="1600" dirty="0" smtClean="0"/>
              <a:t>However, it is </a:t>
            </a:r>
            <a:r>
              <a:rPr lang="en-CA" sz="1600" b="1" dirty="0" smtClean="0"/>
              <a:t>more efficient </a:t>
            </a:r>
            <a:r>
              <a:rPr lang="en-CA" sz="1600" dirty="0" smtClean="0"/>
              <a:t>if the file sectors are next to each other.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Over time, file sectors can get scattered all over a disk.</a:t>
            </a:r>
          </a:p>
          <a:p>
            <a:pPr lvl="1"/>
            <a:r>
              <a:rPr lang="en-CA" sz="1600" dirty="0" smtClean="0"/>
              <a:t>The file contents is not affected by this condition.</a:t>
            </a:r>
          </a:p>
          <a:p>
            <a:pPr lvl="1"/>
            <a:r>
              <a:rPr lang="en-CA" sz="1600" dirty="0" smtClean="0"/>
              <a:t>However, it becomes very slow to read and write these files.</a:t>
            </a:r>
          </a:p>
          <a:p>
            <a:pPr lvl="1"/>
            <a:r>
              <a:rPr lang="en-CA" sz="1600" dirty="0" smtClean="0"/>
              <a:t>The disk has to spend a lot of time moving its magnetic sensors and looking for different sectors.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This condition is called a “</a:t>
            </a:r>
            <a:r>
              <a:rPr lang="en-CA" sz="1800" b="1" dirty="0" smtClean="0"/>
              <a:t>Fragmented Disk</a:t>
            </a:r>
            <a:r>
              <a:rPr lang="en-CA" sz="1800" dirty="0" smtClean="0"/>
              <a:t>”</a:t>
            </a:r>
            <a:endParaRPr lang="en-US" sz="1800" dirty="0"/>
          </a:p>
        </p:txBody>
      </p:sp>
      <p:pic>
        <p:nvPicPr>
          <p:cNvPr id="1026" name="Picture 2" descr="Image result for disk defra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59243"/>
            <a:ext cx="2232245" cy="2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sk defra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74449"/>
            <a:ext cx="2804909" cy="15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8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Defragmented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326" y="1825625"/>
            <a:ext cx="4396023" cy="4351338"/>
          </a:xfrm>
        </p:spPr>
        <p:txBody>
          <a:bodyPr>
            <a:normAutofit fontScale="92500"/>
          </a:bodyPr>
          <a:lstStyle/>
          <a:p>
            <a:r>
              <a:rPr lang="en-CA" sz="1800" dirty="0" smtClean="0"/>
              <a:t>The Defragmentation Tool restores a disk to a more efficient operating condition.</a:t>
            </a:r>
          </a:p>
          <a:p>
            <a:pPr lvl="1"/>
            <a:r>
              <a:rPr lang="en-CA" sz="1600" dirty="0" smtClean="0"/>
              <a:t>It reorganizes the disk so that all sectors in a file are next to each other.</a:t>
            </a:r>
          </a:p>
          <a:p>
            <a:pPr lvl="1"/>
            <a:r>
              <a:rPr lang="en-CA" sz="1600" dirty="0" smtClean="0"/>
              <a:t>It does this by cutting and pasting file sectors to move things around.</a:t>
            </a:r>
          </a:p>
          <a:p>
            <a:pPr lvl="1"/>
            <a:r>
              <a:rPr lang="en-CA" sz="1600" dirty="0" smtClean="0"/>
              <a:t>This process may take several hours for a large disk drive.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The Defragmentation Tool is found in in the System Utilities folder on Windows Systems</a:t>
            </a:r>
            <a:br>
              <a:rPr lang="en-CA" sz="1800" dirty="0" smtClean="0"/>
            </a:br>
            <a:r>
              <a:rPr lang="en-CA" sz="1800" dirty="0" smtClean="0"/>
              <a:t>	</a:t>
            </a:r>
          </a:p>
          <a:p>
            <a:r>
              <a:rPr lang="en-CA" sz="1800" dirty="0" smtClean="0"/>
              <a:t>It should be used:</a:t>
            </a:r>
          </a:p>
          <a:p>
            <a:pPr lvl="1"/>
            <a:r>
              <a:rPr lang="en-CA" sz="1600" dirty="0" smtClean="0"/>
              <a:t>When your PC starts to run slowly</a:t>
            </a:r>
          </a:p>
          <a:p>
            <a:pPr lvl="1"/>
            <a:r>
              <a:rPr lang="en-CA" sz="1600" dirty="0" smtClean="0"/>
              <a:t>On a periodic basis for routine maintenance</a:t>
            </a:r>
            <a:endParaRPr lang="en-US" sz="16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6" y="1690689"/>
            <a:ext cx="1917669" cy="24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isk de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" y="4535787"/>
            <a:ext cx="2661177" cy="14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Shredding – Bonus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400" dirty="0" smtClean="0">
                <a:solidFill>
                  <a:srgbClr val="FF0000"/>
                </a:solidFill>
              </a:rPr>
              <a:t>When you delete a file, </a:t>
            </a:r>
            <a:br>
              <a:rPr lang="en-CA" sz="4400" dirty="0" smtClean="0">
                <a:solidFill>
                  <a:srgbClr val="FF0000"/>
                </a:solidFill>
              </a:rPr>
            </a:br>
            <a:r>
              <a:rPr lang="en-CA" sz="4400" dirty="0" smtClean="0">
                <a:solidFill>
                  <a:srgbClr val="FF0000"/>
                </a:solidFill>
              </a:rPr>
              <a:t>is it really deleted?</a:t>
            </a:r>
          </a:p>
          <a:p>
            <a:pPr marL="0" indent="0" algn="ctr">
              <a:buNone/>
            </a:pPr>
            <a:r>
              <a:rPr lang="en-CA" sz="3200" dirty="0" smtClean="0">
                <a:solidFill>
                  <a:srgbClr val="C00000"/>
                </a:solidFill>
              </a:rPr>
              <a:t>(Even when you empty the trash can)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Image result for file trashc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14" y="4240008"/>
            <a:ext cx="2071891" cy="20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8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Shredding – (to Rally Delete)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326" y="1825625"/>
            <a:ext cx="4396023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 smtClean="0"/>
              <a:t>When a file is deleted:</a:t>
            </a:r>
          </a:p>
          <a:p>
            <a:pPr lvl="1"/>
            <a:r>
              <a:rPr lang="en-CA" sz="1600" dirty="0" smtClean="0">
                <a:solidFill>
                  <a:srgbClr val="FF0000"/>
                </a:solidFill>
              </a:rPr>
              <a:t>Only the link to the first sector is deleted</a:t>
            </a:r>
            <a:r>
              <a:rPr lang="en-CA" sz="1600" dirty="0" smtClean="0"/>
              <a:t>.</a:t>
            </a:r>
          </a:p>
          <a:p>
            <a:pPr lvl="1"/>
            <a:r>
              <a:rPr lang="en-CA" sz="1600" dirty="0" smtClean="0"/>
              <a:t>The sectors and file data is still stored as it was before the file was “deleted”.</a:t>
            </a:r>
          </a:p>
          <a:p>
            <a:pPr lvl="1"/>
            <a:r>
              <a:rPr lang="en-CA" sz="1600" dirty="0" smtClean="0"/>
              <a:t>The file sectors are only changed if / when they are needed for new files.</a:t>
            </a:r>
          </a:p>
          <a:p>
            <a:pPr lvl="1"/>
            <a:r>
              <a:rPr lang="en-CA" sz="1600" dirty="0" smtClean="0"/>
              <a:t>This makes file deletion on a Windows PC very fast and easy.</a:t>
            </a:r>
            <a:br>
              <a:rPr lang="en-CA" sz="1600" dirty="0" smtClean="0"/>
            </a:br>
            <a:endParaRPr lang="en-CA" sz="1600" dirty="0" smtClean="0"/>
          </a:p>
          <a:p>
            <a:r>
              <a:rPr lang="en-CA" sz="1800" dirty="0" smtClean="0"/>
              <a:t>This means that “deleted” files:</a:t>
            </a:r>
          </a:p>
          <a:p>
            <a:pPr lvl="1"/>
            <a:r>
              <a:rPr lang="en-CA" sz="1600" dirty="0" smtClean="0"/>
              <a:t>Can be easily restored  / recovered with the proper software tools. </a:t>
            </a:r>
            <a:endParaRPr lang="en-CA" sz="1600" dirty="0"/>
          </a:p>
          <a:p>
            <a:pPr lvl="1"/>
            <a:r>
              <a:rPr lang="en-CA" sz="1600" dirty="0" smtClean="0"/>
              <a:t>Can be easily recovered by Police / Criminals</a:t>
            </a:r>
            <a:br>
              <a:rPr lang="en-CA" sz="1600" dirty="0" smtClean="0"/>
            </a:br>
            <a:r>
              <a:rPr lang="en-CA" sz="1600" dirty="0" smtClean="0"/>
              <a:t> </a:t>
            </a:r>
            <a:r>
              <a:rPr lang="en-CA" sz="1400" dirty="0" smtClean="0"/>
              <a:t>	</a:t>
            </a:r>
          </a:p>
          <a:p>
            <a:r>
              <a:rPr lang="en-CA" sz="1800" dirty="0" smtClean="0"/>
              <a:t>What you should do:</a:t>
            </a:r>
          </a:p>
          <a:p>
            <a:pPr lvl="1"/>
            <a:r>
              <a:rPr lang="en-CA" sz="1600" dirty="0" smtClean="0"/>
              <a:t>Install a 3</a:t>
            </a:r>
            <a:r>
              <a:rPr lang="en-CA" sz="1600" baseline="30000" dirty="0" smtClean="0"/>
              <a:t>rd</a:t>
            </a:r>
            <a:r>
              <a:rPr lang="en-CA" sz="1600" dirty="0" smtClean="0"/>
              <a:t> party “File Shredder” application to make sure that data is totally erased / written over with a meaningless pattern.</a:t>
            </a:r>
          </a:p>
          <a:p>
            <a:pPr lvl="1"/>
            <a:r>
              <a:rPr lang="en-CA" sz="1600" dirty="0" smtClean="0"/>
              <a:t>Physically destroy your disk drives when you recycle your home PC.</a:t>
            </a:r>
            <a:endParaRPr lang="en-US" sz="16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2" y="1926080"/>
            <a:ext cx="1777131" cy="22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ile shred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2" y="4436199"/>
            <a:ext cx="2787757" cy="2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1387</Words>
  <Application>Microsoft Office PowerPoint</Application>
  <PresentationFormat>On-screen Show (4:3)</PresentationFormat>
  <Paragraphs>429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OS Concept Map 5 – May 17 </vt:lpstr>
      <vt:lpstr>PowerPoint Presentation</vt:lpstr>
      <vt:lpstr>Topic E - Utilities</vt:lpstr>
      <vt:lpstr>Disk Defragmentation</vt:lpstr>
      <vt:lpstr>Disk Defragmentation</vt:lpstr>
      <vt:lpstr>Fragmented Disk</vt:lpstr>
      <vt:lpstr>Defragmented Disk</vt:lpstr>
      <vt:lpstr>File Shredding – Bonus Topic</vt:lpstr>
      <vt:lpstr>File Shredding – (to Rally Delete)</vt:lpstr>
      <vt:lpstr>File Shredding – (to Rally Delete)</vt:lpstr>
      <vt:lpstr>PowerPoint Presentation</vt:lpstr>
      <vt:lpstr>Topic F – File System &amp; User Accounts</vt:lpstr>
      <vt:lpstr>File Names &amp; File Sizes</vt:lpstr>
      <vt:lpstr>File Names &amp; File Sizes</vt:lpstr>
      <vt:lpstr>Location of Files</vt:lpstr>
      <vt:lpstr>File Types &amp; Extensions</vt:lpstr>
      <vt:lpstr>File Types &amp; Extensions</vt:lpstr>
      <vt:lpstr>File Access &amp; Ownership</vt:lpstr>
      <vt:lpstr>File Access &amp; Ownership</vt:lpstr>
      <vt:lpstr>PowerPoint Presentation</vt:lpstr>
      <vt:lpstr>Memory Organization</vt:lpstr>
      <vt:lpstr>Main Memory (e.g. RAM)</vt:lpstr>
      <vt:lpstr>PowerPoint Presentation</vt:lpstr>
      <vt:lpstr>External Memory (e.g. Hard Disk Drive)</vt:lpstr>
      <vt:lpstr>PowerPoint Presentation</vt:lpstr>
      <vt:lpstr>Cache Memory </vt:lpstr>
      <vt:lpstr>PowerPoint Presentation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PowerPoint Presentation</vt:lpstr>
      <vt:lpstr>PowerPoint Presentation</vt:lpstr>
      <vt:lpstr>Topic B – Window Interface</vt:lpstr>
      <vt:lpstr>Topic B – Window Interface</vt:lpstr>
      <vt:lpstr>Topic B – Window Interface</vt:lpstr>
      <vt:lpstr>Topic B – Window Interface</vt:lpstr>
      <vt:lpstr>PowerPoint Presentation</vt:lpstr>
      <vt:lpstr>Assignment Overview</vt:lpstr>
      <vt:lpstr>Important To Do</vt:lpstr>
      <vt:lpstr>Concept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203</cp:revision>
  <dcterms:created xsi:type="dcterms:W3CDTF">2006-08-16T00:00:00Z</dcterms:created>
  <dcterms:modified xsi:type="dcterms:W3CDTF">2019-05-17T15:16:01Z</dcterms:modified>
</cp:coreProperties>
</file>