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8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DE7E-5A75-4BC6-A3BA-268634AC424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Software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Written in binary code</a:t>
            </a:r>
          </a:p>
          <a:p>
            <a:pPr lvl="1"/>
            <a:r>
              <a:rPr lang="en-CA" dirty="0"/>
              <a:t>1 to 3 Bytes in length</a:t>
            </a:r>
          </a:p>
          <a:p>
            <a:pPr lvl="1"/>
            <a:r>
              <a:rPr lang="en-CA" dirty="0"/>
              <a:t>Displayed in Hexadecimal </a:t>
            </a:r>
            <a:br>
              <a:rPr lang="en-CA" dirty="0"/>
            </a:br>
            <a:r>
              <a:rPr lang="en-CA" dirty="0"/>
              <a:t>(4 bits </a:t>
            </a:r>
            <a:r>
              <a:rPr lang="en-CA" dirty="0">
                <a:sym typeface="Wingdings" panose="05000000000000000000" pitchFamily="2" charset="2"/>
              </a:rPr>
              <a:t> 0 to 15  0 to F)</a:t>
            </a:r>
            <a:endParaRPr lang="en-US" dirty="0"/>
          </a:p>
          <a:p>
            <a:endParaRPr lang="en-CA" dirty="0" smtClean="0"/>
          </a:p>
          <a:p>
            <a:r>
              <a:rPr lang="en-CA" smtClean="0"/>
              <a:t>A </a:t>
            </a:r>
            <a:r>
              <a:rPr lang="en-CA" dirty="0" smtClean="0"/>
              <a:t>set of instructions executed </a:t>
            </a:r>
            <a:br>
              <a:rPr lang="en-CA" dirty="0" smtClean="0"/>
            </a:br>
            <a:r>
              <a:rPr lang="en-CA" dirty="0" smtClean="0"/>
              <a:t>directly by the computer processor</a:t>
            </a:r>
          </a:p>
          <a:p>
            <a:endParaRPr lang="en-CA" dirty="0" smtClean="0"/>
          </a:p>
          <a:p>
            <a:r>
              <a:rPr lang="en-CA" dirty="0" smtClean="0"/>
              <a:t>Each instruction performs a very</a:t>
            </a:r>
            <a:br>
              <a:rPr lang="en-CA" dirty="0" smtClean="0"/>
            </a:br>
            <a:r>
              <a:rPr lang="en-CA" dirty="0" smtClean="0"/>
              <a:t>specific and limited task</a:t>
            </a:r>
          </a:p>
          <a:p>
            <a:endParaRPr lang="en-CA" dirty="0"/>
          </a:p>
        </p:txBody>
      </p:sp>
      <p:pic>
        <p:nvPicPr>
          <p:cNvPr id="1026" name="Picture 2" descr="Image result for computer machin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67" y="490202"/>
            <a:ext cx="5167802" cy="35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machin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69" y="4403912"/>
            <a:ext cx="33528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Base 16 number representation</a:t>
            </a:r>
          </a:p>
          <a:p>
            <a:endParaRPr lang="en-CA" dirty="0"/>
          </a:p>
          <a:p>
            <a:r>
              <a:rPr lang="en-CA" dirty="0" smtClean="0"/>
              <a:t>Used to represent 1 byte of </a:t>
            </a:r>
            <a:br>
              <a:rPr lang="en-CA" dirty="0" smtClean="0"/>
            </a:br>
            <a:r>
              <a:rPr lang="en-CA" dirty="0" smtClean="0"/>
              <a:t>computer memory (4 bits)</a:t>
            </a:r>
          </a:p>
          <a:p>
            <a:pPr lvl="1"/>
            <a:r>
              <a:rPr lang="en-CA" dirty="0" smtClean="0"/>
              <a:t>Binary: 0000 up to 1111</a:t>
            </a:r>
          </a:p>
          <a:p>
            <a:pPr lvl="1"/>
            <a:r>
              <a:rPr lang="en-CA" dirty="0" smtClean="0"/>
              <a:t>Decimal:  0 to 15</a:t>
            </a:r>
          </a:p>
          <a:p>
            <a:pPr lvl="1"/>
            <a:r>
              <a:rPr lang="en-CA" smtClean="0"/>
              <a:t>Hex:  </a:t>
            </a:r>
            <a:r>
              <a:rPr lang="en-CA" dirty="0" smtClean="0"/>
              <a:t>0 to F</a:t>
            </a:r>
          </a:p>
          <a:p>
            <a:endParaRPr lang="en-CA" dirty="0"/>
          </a:p>
          <a:p>
            <a:r>
              <a:rPr lang="en-CA" dirty="0" smtClean="0"/>
              <a:t>Values of “10”, “11”, etc.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represented by letters “A”, “B” etc.</a:t>
            </a:r>
            <a:endParaRPr lang="en-CA" dirty="0" smtClean="0"/>
          </a:p>
        </p:txBody>
      </p:sp>
      <p:pic>
        <p:nvPicPr>
          <p:cNvPr id="2050" name="Picture 2" descr="Image result for hexadec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6" y="1027906"/>
            <a:ext cx="3654424" cy="50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very low level programming language</a:t>
            </a:r>
          </a:p>
          <a:p>
            <a:endParaRPr lang="en-CA" dirty="0"/>
          </a:p>
          <a:p>
            <a:r>
              <a:rPr lang="en-CA" dirty="0" smtClean="0"/>
              <a:t>Written in plane text</a:t>
            </a:r>
          </a:p>
          <a:p>
            <a:endParaRPr lang="en-CA" dirty="0"/>
          </a:p>
          <a:p>
            <a:r>
              <a:rPr lang="en-CA" dirty="0" smtClean="0"/>
              <a:t>Almost one-to-one relationship between</a:t>
            </a:r>
            <a:br>
              <a:rPr lang="en-CA" dirty="0" smtClean="0"/>
            </a:br>
            <a:r>
              <a:rPr lang="en-CA" dirty="0" smtClean="0"/>
              <a:t>assembly code and machine code</a:t>
            </a:r>
          </a:p>
          <a:p>
            <a:endParaRPr lang="en-CA" dirty="0"/>
          </a:p>
          <a:p>
            <a:r>
              <a:rPr lang="en-CA" dirty="0" smtClean="0"/>
              <a:t>Portability:</a:t>
            </a:r>
          </a:p>
          <a:p>
            <a:pPr lvl="1"/>
            <a:r>
              <a:rPr lang="en-CA" dirty="0" smtClean="0"/>
              <a:t>The same Assembly Code may be used to</a:t>
            </a:r>
            <a:br>
              <a:rPr lang="en-CA" dirty="0" smtClean="0"/>
            </a:br>
            <a:r>
              <a:rPr lang="en-CA" dirty="0" smtClean="0"/>
              <a:t>produce different machine code for different</a:t>
            </a:r>
            <a:br>
              <a:rPr lang="en-CA" dirty="0" smtClean="0"/>
            </a:br>
            <a:r>
              <a:rPr lang="en-CA" dirty="0" smtClean="0"/>
              <a:t>processor types.</a:t>
            </a:r>
            <a:endParaRPr lang="en-US" dirty="0"/>
          </a:p>
        </p:txBody>
      </p:sp>
      <p:pic>
        <p:nvPicPr>
          <p:cNvPr id="4" name="Picture 2" descr="Image result for computer machin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38" y="457659"/>
            <a:ext cx="5167802" cy="35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4482" y="453513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Machine Code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283388" y="4001294"/>
            <a:ext cx="109894" cy="533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2732" y="45351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Assembly Code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143564" y="4040372"/>
            <a:ext cx="109894" cy="533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1070" y="5019870"/>
            <a:ext cx="1839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Memory Location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221070" y="4040372"/>
            <a:ext cx="215154" cy="9794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Examples: Fortran, C, Basic</a:t>
            </a:r>
          </a:p>
          <a:p>
            <a:pPr lvl="1"/>
            <a:r>
              <a:rPr lang="en-CA" dirty="0" smtClean="0"/>
              <a:t>Introduced in the 1970’s </a:t>
            </a:r>
          </a:p>
          <a:p>
            <a:pPr lvl="1"/>
            <a:endParaRPr lang="en-CA" dirty="0"/>
          </a:p>
          <a:p>
            <a:r>
              <a:rPr lang="en-CA" dirty="0" smtClean="0"/>
              <a:t>The basis of all High Level Languages</a:t>
            </a:r>
          </a:p>
          <a:p>
            <a:pPr lvl="1"/>
            <a:r>
              <a:rPr lang="en-CA" dirty="0" smtClean="0"/>
              <a:t>Highly Portable: Same program can be compiled </a:t>
            </a:r>
            <a:br>
              <a:rPr lang="en-CA" dirty="0" smtClean="0"/>
            </a:br>
            <a:r>
              <a:rPr lang="en-CA" dirty="0" smtClean="0"/>
              <a:t>for different brands of computers</a:t>
            </a:r>
          </a:p>
          <a:p>
            <a:pPr lvl="1"/>
            <a:r>
              <a:rPr lang="en-CA" dirty="0" smtClean="0"/>
              <a:t>Much easier to program than Assembly Code</a:t>
            </a:r>
          </a:p>
          <a:p>
            <a:pPr lvl="1"/>
            <a:r>
              <a:rPr lang="en-CA" dirty="0" smtClean="0"/>
              <a:t>One High-level statement results in many </a:t>
            </a:r>
            <a:br>
              <a:rPr lang="en-CA" dirty="0" smtClean="0"/>
            </a:br>
            <a:r>
              <a:rPr lang="en-CA" dirty="0" smtClean="0"/>
              <a:t>Assembly Code instructions.</a:t>
            </a:r>
          </a:p>
          <a:p>
            <a:pPr lvl="1"/>
            <a:r>
              <a:rPr lang="en-CA" dirty="0" smtClean="0"/>
              <a:t>Almost as efficient as Assembly Code</a:t>
            </a:r>
          </a:p>
          <a:p>
            <a:endParaRPr lang="en-CA" dirty="0" smtClean="0"/>
          </a:p>
          <a:p>
            <a:r>
              <a:rPr lang="en-US" dirty="0"/>
              <a:t>specifies a series of well-structured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steps </a:t>
            </a:r>
            <a:r>
              <a:rPr lang="en-US" dirty="0"/>
              <a:t>and procedures to complete </a:t>
            </a:r>
            <a:br>
              <a:rPr lang="en-US" dirty="0"/>
            </a:br>
            <a:r>
              <a:rPr lang="en-US" dirty="0"/>
              <a:t>a computational task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and logic steps are defined separately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procedural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00923"/>
            <a:ext cx="46672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Examples: Java, C++, Python</a:t>
            </a:r>
          </a:p>
          <a:p>
            <a:pPr lvl="1"/>
            <a:r>
              <a:rPr lang="en-CA" dirty="0" smtClean="0"/>
              <a:t>Introduced in the 1990’s 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The Evolution of High Level Languages</a:t>
            </a:r>
          </a:p>
          <a:p>
            <a:pPr lvl="1"/>
            <a:r>
              <a:rPr lang="en-CA" dirty="0" smtClean="0"/>
              <a:t>Although Slower and Less efficient than</a:t>
            </a:r>
            <a:br>
              <a:rPr lang="en-CA" dirty="0" smtClean="0"/>
            </a:br>
            <a:r>
              <a:rPr lang="en-CA" dirty="0" smtClean="0"/>
              <a:t>Procedural languages or Assembly code</a:t>
            </a:r>
          </a:p>
          <a:p>
            <a:pPr lvl="1"/>
            <a:r>
              <a:rPr lang="en-CA" dirty="0" smtClean="0"/>
              <a:t>Makes large programs easier to design </a:t>
            </a:r>
            <a:br>
              <a:rPr lang="en-CA" dirty="0" smtClean="0"/>
            </a:br>
            <a:r>
              <a:rPr lang="en-CA" dirty="0" smtClean="0"/>
              <a:t>and create.</a:t>
            </a:r>
          </a:p>
          <a:p>
            <a:pPr lvl="1"/>
            <a:r>
              <a:rPr lang="en-CA" dirty="0" smtClean="0"/>
              <a:t>Encourages re-use of code</a:t>
            </a:r>
          </a:p>
          <a:p>
            <a:endParaRPr lang="en-CA" dirty="0" smtClean="0"/>
          </a:p>
          <a:p>
            <a:r>
              <a:rPr lang="en-US" dirty="0" smtClean="0"/>
              <a:t>Organized </a:t>
            </a:r>
            <a:r>
              <a:rPr lang="en-US" dirty="0"/>
              <a:t>around </a:t>
            </a:r>
            <a:r>
              <a:rPr lang="en-US" b="1" dirty="0" smtClean="0"/>
              <a:t>objects </a:t>
            </a:r>
            <a:r>
              <a:rPr lang="en-US" dirty="0" smtClean="0"/>
              <a:t>rather </a:t>
            </a:r>
            <a:r>
              <a:rPr lang="en-US" dirty="0"/>
              <a:t>than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actions" </a:t>
            </a:r>
            <a:r>
              <a:rPr lang="en-US" dirty="0" smtClean="0"/>
              <a:t>logic steps.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objects </a:t>
            </a:r>
            <a:r>
              <a:rPr lang="en-US" dirty="0" smtClean="0"/>
              <a:t>contain both data and logic together.</a:t>
            </a:r>
          </a:p>
          <a:p>
            <a:pPr lvl="1"/>
            <a:r>
              <a:rPr lang="en-CA" dirty="0" smtClean="0"/>
              <a:t>Have properties (data) and methods (actions).</a:t>
            </a:r>
          </a:p>
          <a:p>
            <a:pPr lvl="1"/>
            <a:r>
              <a:rPr lang="en-CA" dirty="0" smtClean="0"/>
              <a:t>Code inside an object makes use of procedural </a:t>
            </a:r>
            <a:br>
              <a:rPr lang="en-CA" dirty="0" smtClean="0"/>
            </a:br>
            <a:r>
              <a:rPr lang="en-CA" dirty="0" smtClean="0"/>
              <a:t>language structures and logic.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object oriented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655108"/>
            <a:ext cx="3683798" cy="293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bject oriented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0" y="3724804"/>
            <a:ext cx="3474794" cy="2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4727" y="4236641"/>
            <a:ext cx="2298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Your program can</a:t>
            </a:r>
          </a:p>
          <a:p>
            <a:r>
              <a:rPr lang="en-CA" dirty="0" smtClean="0"/>
              <a:t>“import” code written</a:t>
            </a:r>
          </a:p>
          <a:p>
            <a:r>
              <a:rPr lang="en-CA" dirty="0" smtClean="0"/>
              <a:t>By other programmers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And then extend the </a:t>
            </a:r>
            <a:br>
              <a:rPr lang="en-CA" dirty="0" smtClean="0"/>
            </a:br>
            <a:r>
              <a:rPr lang="en-CA" dirty="0" smtClean="0"/>
              <a:t>base code to create </a:t>
            </a:r>
            <a:br>
              <a:rPr lang="en-CA" dirty="0" smtClean="0"/>
            </a:br>
            <a:r>
              <a:rPr lang="en-CA" dirty="0" smtClean="0"/>
              <a:t>more specific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353482" y="3724804"/>
            <a:ext cx="58015" cy="511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261874" y="5516105"/>
            <a:ext cx="452853" cy="122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pic>
        <p:nvPicPr>
          <p:cNvPr id="4098" name="Picture 2" descr="Image result for procedural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93" y="1925637"/>
            <a:ext cx="5448300" cy="39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assembly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4" y="1925637"/>
            <a:ext cx="5694507" cy="37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Computer Languages</vt:lpstr>
      <vt:lpstr>Machine Code</vt:lpstr>
      <vt:lpstr>Hexadecimal</vt:lpstr>
      <vt:lpstr>Assembly Code</vt:lpstr>
      <vt:lpstr>Procedure Based Languages</vt:lpstr>
      <vt:lpstr>Object Oriented Languages</vt:lpstr>
      <vt:lpstr>Summary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&amp; Computer Instructions</dc:title>
  <dc:creator>Nestor, Gregory</dc:creator>
  <cp:lastModifiedBy>Nestor, Gregory</cp:lastModifiedBy>
  <cp:revision>14</cp:revision>
  <dcterms:created xsi:type="dcterms:W3CDTF">2018-06-04T13:11:49Z</dcterms:created>
  <dcterms:modified xsi:type="dcterms:W3CDTF">2018-12-05T14:36:27Z</dcterms:modified>
</cp:coreProperties>
</file>