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6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1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EB2C-1C65-4ADB-A177-7C54AB1BB1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A089-B300-4BBE-B3EC-6B47B066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Disk Defragmentation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System Tools &amp;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Fragmented Disk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0150" y="1825625"/>
            <a:ext cx="45952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 smtClean="0"/>
              <a:t>Files are written to a disk in chunks called “</a:t>
            </a:r>
            <a:r>
              <a:rPr lang="en-CA" sz="1800" b="1" i="1" dirty="0" smtClean="0"/>
              <a:t>sectors</a:t>
            </a:r>
            <a:r>
              <a:rPr lang="en-CA" sz="1800" dirty="0" smtClean="0"/>
              <a:t>”</a:t>
            </a:r>
          </a:p>
          <a:p>
            <a:pPr lvl="1"/>
            <a:r>
              <a:rPr lang="en-CA" sz="1600" dirty="0" smtClean="0"/>
              <a:t>A large file may be composed of many </a:t>
            </a:r>
            <a:r>
              <a:rPr lang="en-CA" sz="1600" b="1" dirty="0" smtClean="0"/>
              <a:t>sectors</a:t>
            </a:r>
          </a:p>
          <a:p>
            <a:pPr lvl="1"/>
            <a:r>
              <a:rPr lang="en-CA" sz="1600" dirty="0" smtClean="0"/>
              <a:t>The sectors used for a file </a:t>
            </a:r>
            <a:r>
              <a:rPr lang="en-CA" sz="1600" b="1" dirty="0" smtClean="0"/>
              <a:t>do not need to be </a:t>
            </a:r>
            <a:r>
              <a:rPr lang="en-CA" sz="1600" dirty="0" smtClean="0"/>
              <a:t>next to each other</a:t>
            </a:r>
          </a:p>
          <a:p>
            <a:pPr lvl="1"/>
            <a:r>
              <a:rPr lang="en-CA" sz="1600" dirty="0" smtClean="0"/>
              <a:t>However, it is </a:t>
            </a:r>
            <a:r>
              <a:rPr lang="en-CA" sz="1600" b="1" dirty="0" smtClean="0"/>
              <a:t>more efficient </a:t>
            </a:r>
            <a:r>
              <a:rPr lang="en-CA" sz="1600" dirty="0" smtClean="0"/>
              <a:t>if the file sectors are next to each other.</a:t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800" dirty="0" smtClean="0"/>
              <a:t>Over time, file sectors can get scattered all over a disk.</a:t>
            </a:r>
          </a:p>
          <a:p>
            <a:pPr lvl="1"/>
            <a:r>
              <a:rPr lang="en-CA" sz="1600" dirty="0" smtClean="0"/>
              <a:t>The file contents is not affected by this condition.</a:t>
            </a:r>
          </a:p>
          <a:p>
            <a:pPr lvl="1"/>
            <a:r>
              <a:rPr lang="en-CA" sz="1600" dirty="0" smtClean="0"/>
              <a:t>However, it becomes very slow to read and write these files.</a:t>
            </a:r>
          </a:p>
          <a:p>
            <a:pPr lvl="1"/>
            <a:r>
              <a:rPr lang="en-CA" sz="1600" dirty="0" smtClean="0"/>
              <a:t>The disk has to spend a lot of time moving its magnetic sensors and looking for different sectors.</a:t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800" dirty="0" smtClean="0"/>
              <a:t>This condition is called a “</a:t>
            </a:r>
            <a:r>
              <a:rPr lang="en-CA" sz="1800" b="1" dirty="0" smtClean="0"/>
              <a:t>Fragmented Disk</a:t>
            </a:r>
            <a:r>
              <a:rPr lang="en-CA" sz="1800" dirty="0" smtClean="0"/>
              <a:t>”</a:t>
            </a:r>
            <a:endParaRPr lang="en-US" sz="1800" dirty="0"/>
          </a:p>
        </p:txBody>
      </p:sp>
      <p:pic>
        <p:nvPicPr>
          <p:cNvPr id="1026" name="Picture 2" descr="Image result for disk defrag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59243"/>
            <a:ext cx="2232245" cy="22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sk defra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74449"/>
            <a:ext cx="2804909" cy="15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Defragmented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326" y="1825625"/>
            <a:ext cx="4396023" cy="4351338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The Defragmentation Tool restores a disk to a more efficient operating condition.</a:t>
            </a:r>
          </a:p>
          <a:p>
            <a:pPr lvl="1"/>
            <a:r>
              <a:rPr lang="en-CA" sz="1600" dirty="0" smtClean="0"/>
              <a:t>It reorganizes the disk so that all sectors in a file are next to each other.</a:t>
            </a:r>
          </a:p>
          <a:p>
            <a:pPr lvl="1"/>
            <a:r>
              <a:rPr lang="en-CA" sz="1600" dirty="0" smtClean="0"/>
              <a:t>It does this by cutting and pasting file sectors to move things around.</a:t>
            </a:r>
          </a:p>
          <a:p>
            <a:pPr lvl="1"/>
            <a:r>
              <a:rPr lang="en-CA" sz="1600" dirty="0" smtClean="0"/>
              <a:t>This process may take several hours for a large disk drive.</a:t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800" dirty="0" smtClean="0"/>
              <a:t>The Defragmentation Tool is found in in the System Utilities folder on Windows Systems</a:t>
            </a:r>
            <a:br>
              <a:rPr lang="en-CA" sz="1800" dirty="0" smtClean="0"/>
            </a:br>
            <a:r>
              <a:rPr lang="en-CA" sz="1800" dirty="0" smtClean="0"/>
              <a:t>	</a:t>
            </a:r>
          </a:p>
          <a:p>
            <a:r>
              <a:rPr lang="en-CA" sz="1800" dirty="0" smtClean="0"/>
              <a:t>It should be used:</a:t>
            </a:r>
          </a:p>
          <a:p>
            <a:pPr lvl="1"/>
            <a:r>
              <a:rPr lang="en-CA" sz="1600" dirty="0" smtClean="0"/>
              <a:t>When your PC starts to run slowly</a:t>
            </a:r>
          </a:p>
          <a:p>
            <a:pPr lvl="1"/>
            <a:r>
              <a:rPr lang="en-CA" sz="1600" dirty="0" smtClean="0"/>
              <a:t>On a periodic basis for routine maintenance</a:t>
            </a:r>
            <a:endParaRPr lang="en-US" sz="16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6" y="1690689"/>
            <a:ext cx="1917669" cy="24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isk defrag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7" y="4535787"/>
            <a:ext cx="2661177" cy="147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Shredding – Bonus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400" dirty="0" smtClean="0">
                <a:solidFill>
                  <a:srgbClr val="FF0000"/>
                </a:solidFill>
              </a:rPr>
              <a:t>When you delete a file, </a:t>
            </a:r>
            <a:br>
              <a:rPr lang="en-CA" sz="4400" dirty="0" smtClean="0">
                <a:solidFill>
                  <a:srgbClr val="FF0000"/>
                </a:solidFill>
              </a:rPr>
            </a:br>
            <a:r>
              <a:rPr lang="en-CA" sz="4400" dirty="0" smtClean="0">
                <a:solidFill>
                  <a:srgbClr val="FF0000"/>
                </a:solidFill>
              </a:rPr>
              <a:t>is it really deleted?</a:t>
            </a:r>
          </a:p>
          <a:p>
            <a:pPr marL="0" indent="0" algn="ctr">
              <a:buNone/>
            </a:pPr>
            <a:r>
              <a:rPr lang="en-CA" sz="3200" dirty="0" smtClean="0">
                <a:solidFill>
                  <a:srgbClr val="C00000"/>
                </a:solidFill>
              </a:rPr>
              <a:t>(Even when you empty the trash can)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Image result for file trashc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14" y="4240008"/>
            <a:ext cx="2071891" cy="207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3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Shredding – (to Rally Delete)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326" y="1825625"/>
            <a:ext cx="4396023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 smtClean="0"/>
              <a:t>When a file is deleted:</a:t>
            </a:r>
          </a:p>
          <a:p>
            <a:pPr lvl="1"/>
            <a:r>
              <a:rPr lang="en-CA" sz="1600" dirty="0" smtClean="0">
                <a:solidFill>
                  <a:srgbClr val="FF0000"/>
                </a:solidFill>
              </a:rPr>
              <a:t>Only the link to the first sector is deleted</a:t>
            </a:r>
            <a:r>
              <a:rPr lang="en-CA" sz="1600" dirty="0" smtClean="0"/>
              <a:t>.</a:t>
            </a:r>
          </a:p>
          <a:p>
            <a:pPr lvl="1"/>
            <a:r>
              <a:rPr lang="en-CA" sz="1600" dirty="0" smtClean="0"/>
              <a:t>The sectors and file data is still stored as it was before the file was “deleted”.</a:t>
            </a:r>
          </a:p>
          <a:p>
            <a:pPr lvl="1"/>
            <a:r>
              <a:rPr lang="en-CA" sz="1600" dirty="0" smtClean="0"/>
              <a:t>The file sectors are only changed if / when they are needed for new files.</a:t>
            </a:r>
          </a:p>
          <a:p>
            <a:pPr lvl="1"/>
            <a:r>
              <a:rPr lang="en-CA" sz="1600" dirty="0" smtClean="0"/>
              <a:t>This makes file deletion on a Windows PC very fast and easy.</a:t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800" dirty="0" smtClean="0"/>
              <a:t>This means that “deleted” files:</a:t>
            </a:r>
          </a:p>
          <a:p>
            <a:pPr lvl="1"/>
            <a:r>
              <a:rPr lang="en-CA" sz="1600" dirty="0" smtClean="0"/>
              <a:t>Can be easily restored  / recovered with the proper software tools. </a:t>
            </a:r>
            <a:endParaRPr lang="en-CA" sz="1600" dirty="0"/>
          </a:p>
          <a:p>
            <a:pPr lvl="1"/>
            <a:r>
              <a:rPr lang="en-CA" sz="1600" dirty="0" smtClean="0"/>
              <a:t>Can be easily recovered by Police / Criminals</a:t>
            </a:r>
            <a:br>
              <a:rPr lang="en-CA" sz="1600" dirty="0" smtClean="0"/>
            </a:br>
            <a:r>
              <a:rPr lang="en-CA" sz="1600" dirty="0" smtClean="0"/>
              <a:t> </a:t>
            </a:r>
            <a:r>
              <a:rPr lang="en-CA" sz="1400" dirty="0" smtClean="0"/>
              <a:t>	</a:t>
            </a:r>
          </a:p>
          <a:p>
            <a:r>
              <a:rPr lang="en-CA" sz="1800" dirty="0" smtClean="0"/>
              <a:t>What you should do:</a:t>
            </a:r>
          </a:p>
          <a:p>
            <a:pPr lvl="1"/>
            <a:r>
              <a:rPr lang="en-CA" sz="1600" dirty="0" smtClean="0"/>
              <a:t>Install a 3</a:t>
            </a:r>
            <a:r>
              <a:rPr lang="en-CA" sz="1600" baseline="30000" dirty="0" smtClean="0"/>
              <a:t>rd</a:t>
            </a:r>
            <a:r>
              <a:rPr lang="en-CA" sz="1600" dirty="0" smtClean="0"/>
              <a:t> party “File Shredder” application to make sure that data is totally erased / written over with a meaningless pattern.</a:t>
            </a:r>
          </a:p>
          <a:p>
            <a:pPr lvl="1"/>
            <a:r>
              <a:rPr lang="en-CA" sz="1600" dirty="0" smtClean="0"/>
              <a:t>Physically destroy your disk drives when you recycle your home PC.</a:t>
            </a:r>
            <a:endParaRPr lang="en-US" sz="16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2" y="1926080"/>
            <a:ext cx="1777131" cy="227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file shredd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2" y="4436199"/>
            <a:ext cx="2787757" cy="2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4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200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Disk Defragmentation</vt:lpstr>
      <vt:lpstr>Fragmented Disk</vt:lpstr>
      <vt:lpstr>Defragmented Disk</vt:lpstr>
      <vt:lpstr>File Shredding – Bonus Topic</vt:lpstr>
      <vt:lpstr>File Shredding – (to Rally Delete)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Defragmentation</dc:title>
  <dc:creator>Nestor, Gregory</dc:creator>
  <cp:lastModifiedBy>Nestor, Gregory</cp:lastModifiedBy>
  <cp:revision>8</cp:revision>
  <dcterms:created xsi:type="dcterms:W3CDTF">2018-12-04T17:55:46Z</dcterms:created>
  <dcterms:modified xsi:type="dcterms:W3CDTF">2018-12-04T18:49:15Z</dcterms:modified>
</cp:coreProperties>
</file>