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Heroes of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C.7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Charles Babbage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Difference Engine (1820)</a:t>
            </a:r>
          </a:p>
          <a:p>
            <a:endParaRPr lang="en-US" sz="2800" dirty="0" smtClean="0"/>
          </a:p>
          <a:p>
            <a:r>
              <a:rPr lang="en-US" sz="2800" dirty="0" smtClean="0"/>
              <a:t>Mechanical Calculator </a:t>
            </a:r>
          </a:p>
          <a:p>
            <a:pPr lvl="1"/>
            <a:r>
              <a:rPr lang="en-US" sz="2400" dirty="0" smtClean="0"/>
              <a:t>Solves Polynomials</a:t>
            </a:r>
          </a:p>
          <a:p>
            <a:pPr lvl="1"/>
            <a:r>
              <a:rPr lang="en-US" sz="2400" dirty="0" smtClean="0"/>
              <a:t>Using Differences (e.g. of Squares)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3048000" cy="207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3476625" cy="304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Lovelace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Analytical Engine (1840)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Updated Version of the Difference Engine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General  Purpose Calculator </a:t>
            </a:r>
          </a:p>
          <a:p>
            <a:pPr lvl="1"/>
            <a:r>
              <a:rPr lang="en-US" sz="2400" dirty="0" smtClean="0"/>
              <a:t>Solves Many Problems</a:t>
            </a:r>
          </a:p>
          <a:p>
            <a:pPr lvl="1"/>
            <a:r>
              <a:rPr lang="en-US" sz="2400" dirty="0" smtClean="0"/>
              <a:t>Uses Flexible “logic”</a:t>
            </a:r>
            <a:endParaRPr lang="en-US" sz="2400" dirty="0"/>
          </a:p>
        </p:txBody>
      </p:sp>
      <p:pic>
        <p:nvPicPr>
          <p:cNvPr id="16386" name="Picture 2" descr="Image result for Analytical en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152900" cy="416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Alan 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Enigma (WWII)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Encrypted Code used by the Germans for secret communications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Code was “cracked” by the British</a:t>
            </a:r>
          </a:p>
          <a:p>
            <a:pPr lvl="1"/>
            <a:r>
              <a:rPr lang="en-US" sz="2400" dirty="0" smtClean="0"/>
              <a:t>Using the first electronic computer</a:t>
            </a:r>
          </a:p>
          <a:p>
            <a:pPr lvl="1"/>
            <a:r>
              <a:rPr lang="en-US" sz="2400" dirty="0" smtClean="0"/>
              <a:t>Main reason for winning the war</a:t>
            </a:r>
            <a:endParaRPr lang="en-US" sz="2400" dirty="0"/>
          </a:p>
        </p:txBody>
      </p:sp>
      <p:pic>
        <p:nvPicPr>
          <p:cNvPr id="17410" name="Picture 2" descr="Image result for ENIGMA Mac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447715" cy="3733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5486400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Enigma Code Machine </a:t>
            </a:r>
            <a:br>
              <a:rPr lang="en-US" dirty="0" smtClean="0"/>
            </a:br>
            <a:r>
              <a:rPr lang="en-US" dirty="0" smtClean="0"/>
              <a:t>Used by the Germans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von Neumann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ENIAC Computer (1946)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One of the first “Modern” Computers</a:t>
            </a:r>
          </a:p>
          <a:p>
            <a:pPr lvl="1"/>
            <a:r>
              <a:rPr lang="en-US" sz="2400" dirty="0" smtClean="0"/>
              <a:t>All Electronic</a:t>
            </a:r>
          </a:p>
          <a:p>
            <a:pPr lvl="1"/>
            <a:r>
              <a:rPr lang="en-US" sz="2400" dirty="0" smtClean="0"/>
              <a:t>General Purpose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“von Neumann” Machine</a:t>
            </a:r>
          </a:p>
          <a:p>
            <a:pPr lvl="1"/>
            <a:r>
              <a:rPr lang="en-US" sz="2400" dirty="0" smtClean="0"/>
              <a:t>Uses a Stored Program – Software for Flexible Operation</a:t>
            </a:r>
          </a:p>
          <a:p>
            <a:pPr lvl="1"/>
            <a:r>
              <a:rPr lang="en-US" sz="2400" dirty="0" smtClean="0"/>
              <a:t>Replaces Hard Wired – </a:t>
            </a:r>
            <a:br>
              <a:rPr lang="en-US" sz="2400" dirty="0" smtClean="0"/>
            </a:br>
            <a:r>
              <a:rPr lang="en-US" sz="2400" dirty="0" smtClean="0"/>
              <a:t>Program is created by reconnecting wires</a:t>
            </a:r>
            <a:endParaRPr lang="en-US" sz="2400" dirty="0"/>
          </a:p>
        </p:txBody>
      </p:sp>
      <p:pic>
        <p:nvPicPr>
          <p:cNvPr id="18434" name="Picture 2" descr="Image result for eniac comp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676400"/>
            <a:ext cx="4000498" cy="2133600"/>
          </a:xfrm>
          <a:prstGeom prst="rect">
            <a:avLst/>
          </a:prstGeom>
          <a:noFill/>
        </p:spPr>
      </p:pic>
      <p:pic>
        <p:nvPicPr>
          <p:cNvPr id="18436" name="Picture 4" descr="Image result for eniac 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3724275" cy="2482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Hopper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The COBOL Language(1959)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One of the first High Level Computer Languages</a:t>
            </a:r>
          </a:p>
          <a:p>
            <a:pPr lvl="1"/>
            <a:r>
              <a:rPr lang="en-US" sz="2400" dirty="0" smtClean="0"/>
              <a:t>Uses Plain English (rather than complicated codes or numbers) </a:t>
            </a:r>
          </a:p>
          <a:p>
            <a:pPr lvl="1"/>
            <a:r>
              <a:rPr lang="en-US" sz="2400" dirty="0" smtClean="0"/>
              <a:t>Allows for Portable Programming (same program may be used on multiple computer types)</a:t>
            </a:r>
          </a:p>
          <a:p>
            <a:pPr lvl="1"/>
            <a:endParaRPr lang="en-US" sz="2400" dirty="0" smtClean="0"/>
          </a:p>
          <a:p>
            <a:r>
              <a:rPr lang="en-US" sz="2800" b="1" dirty="0" err="1" smtClean="0"/>
              <a:t>CO</a:t>
            </a:r>
            <a:r>
              <a:rPr lang="en-US" sz="2800" dirty="0" err="1" smtClean="0"/>
              <a:t>mmon</a:t>
            </a:r>
            <a:r>
              <a:rPr lang="en-US" sz="2800" dirty="0" smtClean="0"/>
              <a:t>-</a:t>
            </a:r>
            <a:r>
              <a:rPr lang="en-US" sz="2800" b="1" dirty="0" smtClean="0"/>
              <a:t>B</a:t>
            </a:r>
            <a:r>
              <a:rPr lang="en-US" sz="2800" dirty="0" smtClean="0"/>
              <a:t>usiness-</a:t>
            </a:r>
            <a:r>
              <a:rPr lang="en-US" sz="2800" b="1" dirty="0" smtClean="0"/>
              <a:t>O</a:t>
            </a:r>
            <a:r>
              <a:rPr lang="en-US" sz="2800" dirty="0" smtClean="0"/>
              <a:t>riented-</a:t>
            </a:r>
            <a:r>
              <a:rPr lang="en-US" sz="2800" b="1" dirty="0" smtClean="0"/>
              <a:t>L</a:t>
            </a:r>
            <a:r>
              <a:rPr lang="en-US" sz="2800" dirty="0" smtClean="0"/>
              <a:t>anguage</a:t>
            </a:r>
          </a:p>
          <a:p>
            <a:pPr lvl="1"/>
            <a:r>
              <a:rPr lang="en-US" sz="2400" dirty="0" smtClean="0"/>
              <a:t>Still a preferred language used by Banks, Insurance Companies and other Financial Institutions</a:t>
            </a:r>
          </a:p>
          <a:p>
            <a:pPr lvl="1"/>
            <a:r>
              <a:rPr lang="en-US" sz="2400" dirty="0" smtClean="0"/>
              <a:t>Works well with Databases and large Mainframe Computers</a:t>
            </a:r>
            <a:endParaRPr lang="en-US" sz="2400" dirty="0"/>
          </a:p>
        </p:txBody>
      </p:sp>
      <p:pic>
        <p:nvPicPr>
          <p:cNvPr id="20482" name="Picture 2" descr="Image result for COBOL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95400"/>
            <a:ext cx="2514600" cy="3291842"/>
          </a:xfrm>
          <a:prstGeom prst="rect">
            <a:avLst/>
          </a:prstGeom>
          <a:noFill/>
        </p:spPr>
      </p:pic>
      <p:pic>
        <p:nvPicPr>
          <p:cNvPr id="20484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4891490"/>
            <a:ext cx="3581400" cy="16109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Berners-Lee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World Wide Web (1989)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Maybe you’ve heard of it?</a:t>
            </a:r>
          </a:p>
          <a:p>
            <a:endParaRPr lang="en-US" sz="2800" dirty="0" smtClean="0"/>
          </a:p>
          <a:p>
            <a:r>
              <a:rPr lang="en-US" sz="2800" dirty="0" smtClean="0"/>
              <a:t>Originally Developed To Share Scientific Ideas</a:t>
            </a:r>
          </a:p>
          <a:p>
            <a:pPr lvl="1"/>
            <a:r>
              <a:rPr lang="en-US" sz="2400" dirty="0" smtClean="0"/>
              <a:t>Free for anyone to use </a:t>
            </a:r>
          </a:p>
          <a:p>
            <a:pPr lvl="1"/>
            <a:r>
              <a:rPr lang="en-US" sz="2400" dirty="0" smtClean="0"/>
              <a:t>Based on </a:t>
            </a:r>
            <a:r>
              <a:rPr lang="en-US" sz="2400" dirty="0" smtClean="0"/>
              <a:t>P</a:t>
            </a:r>
            <a:r>
              <a:rPr lang="en-US" sz="2400" dirty="0" smtClean="0"/>
              <a:t>ublic Open Standards	</a:t>
            </a:r>
          </a:p>
          <a:p>
            <a:pPr lvl="1"/>
            <a:r>
              <a:rPr lang="en-US" sz="2400" dirty="0" smtClean="0"/>
              <a:t>Not owned by any country or company</a:t>
            </a:r>
          </a:p>
          <a:p>
            <a:pPr lvl="1"/>
            <a:endParaRPr lang="en-US" sz="2400" dirty="0" smtClean="0"/>
          </a:p>
        </p:txBody>
      </p:sp>
      <p:pic>
        <p:nvPicPr>
          <p:cNvPr id="22530" name="Picture 2" descr="Image result for tim berners l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67" y="1600200"/>
            <a:ext cx="3699933" cy="2895600"/>
          </a:xfrm>
          <a:prstGeom prst="rect">
            <a:avLst/>
          </a:prstGeom>
          <a:noFill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53000"/>
            <a:ext cx="3152775" cy="1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Heroes of Computing</vt:lpstr>
      <vt:lpstr>Charles Babbage</vt:lpstr>
      <vt:lpstr>Ada Lovelace</vt:lpstr>
      <vt:lpstr>Alan Turing</vt:lpstr>
      <vt:lpstr>John von Neumann</vt:lpstr>
      <vt:lpstr>Grace Hopper</vt:lpstr>
      <vt:lpstr>Tim Berners-Lee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Computing</dc:title>
  <dc:creator>Greg</dc:creator>
  <cp:lastModifiedBy>Greg</cp:lastModifiedBy>
  <cp:revision>13</cp:revision>
  <dcterms:created xsi:type="dcterms:W3CDTF">2006-08-16T00:00:00Z</dcterms:created>
  <dcterms:modified xsi:type="dcterms:W3CDTF">2018-12-16T20:08:47Z</dcterms:modified>
</cp:coreProperties>
</file>