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61" r:id="rId6"/>
    <p:sldId id="262" r:id="rId7"/>
    <p:sldId id="264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DE0EE-F524-45F1-8191-70574EF59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63BEFA-0D91-4B87-BBA8-3A7732B6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2270F4-07FE-4E00-9822-5BD3FF27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85DC26-5C03-4692-AAF1-E1C0F518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5BA01C-6C83-4915-981C-443229BB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EBD67-9956-4494-A974-1A39892E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5D93585-75C6-453C-8803-5FAD0DA5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1E9C33-31EE-4243-B00F-A9820BB0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473A03-66D2-40F1-A97C-8E9BD6F5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3363B-30DB-4F95-8467-7CA8740D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7208E83-08A7-4354-8798-2D874EAA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CCBB06-8EBF-4FB9-8A76-AFC57F41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FC78E5-F823-42C6-955D-0256D2FB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25493A-5A86-403B-A85D-67BCA7E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D39EF-FFE3-4256-9FEF-04D97F16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A93EA-E65D-48FD-9C20-EC5B2BA4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294D19-9032-4411-A2F3-AD0333F4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D562DF-1CED-49CC-BAAC-E09AAE16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EF09B-21BD-4FF9-AE7B-F611427A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53D6BA-3CB5-48EB-A5C0-E259FEA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ECAFB-2B41-4F6F-98FB-E79CC6F6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788D4C-E8C1-43E2-A3C8-C6FA878BF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673CCB-94CB-44BA-8AD4-EEBBF192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C9EA5-72D1-4CE4-BD7F-CF7D4056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EEC509-3970-4FDD-B886-8095BA5E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98BD-9A43-48A8-BF24-DB87B034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89DE1-4E2B-435E-8989-5FEFF7C85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BBEAEA-7210-4E75-A65B-E455A5F1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4CD90B-D64F-4223-9CE4-A20C302B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9ABA79-3925-49F2-B939-CAA06488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12B7C71-97CB-4E7A-B590-0BF13F02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3175B1-543F-44AE-9156-601EEF6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5DD3E4-03A5-4FFB-8C68-6F34C2BCF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B6A7F9D-298B-419D-BA26-1FFDCA941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4CFAE1-9C18-464F-92F0-304C9ADEC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B4FDF5-DBE5-4CC6-9A58-C916E9C2A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40B2BD-A291-4A58-931F-CFB1AFE2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00B372-5CF8-4E23-8872-909E30B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12A1F6-A0D6-4313-BD76-66131B7A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7A041-44E9-4324-9C1A-B9239882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A14BBA-02CD-4EC1-80CD-D85CEC3F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1FE8BC1-4C5F-44CD-B5AD-30CBDBBC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805DCD-6B89-4542-B802-77EB2F74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004B16-48B7-43E5-BBA5-E0F46D97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C4E65F-EE65-43F9-A877-34457E3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AA820B-DFBA-40E6-8227-A30B6C6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9F32D-FD82-4CD6-9B4C-36AC2A8E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6B5C5-D516-4E45-97E3-EB597EA4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DE4333-2DB4-4557-A4F8-63DEC4F2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E71590-3F9B-4057-84F3-60A25C6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E49A2F-6679-4EB3-B939-395BE01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42F2E6-9F34-496E-B30E-C872808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1AE5A-E75C-4075-9E79-C44B3E9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2C38507-E1AE-427C-87D4-A5F41C26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47DB7D-38CE-40CE-BEF5-5EF88A9F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9AACF1-27A5-41A5-9AFE-8D1D4662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CF8A4A-89EA-4AB8-BFC7-EB8F614D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B4ABE6-2779-4CBA-9E2A-A8F0058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1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BFE76C-74FA-4558-A1DB-4C0E8EE5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4E4ADF-62B4-4CB3-8205-3DAFF524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D28528-EC01-4616-8BC2-C1AABEED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38E7-D935-48AE-9BDC-45E9F17134E5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A104F7-807E-4BB0-B4E9-6B4FF427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76287-57C5-4D86-86E0-FA8F0CB56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5A8B-DCE3-4144-9178-CEEE03A54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 smtClean="0"/>
              <a:t>ICS3C0 / ICS4C0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 dirty="0"/>
              <a:t>Grade </a:t>
            </a:r>
            <a:r>
              <a:rPr lang="en-US" sz="4000" dirty="0" smtClean="0"/>
              <a:t>11/12 </a:t>
            </a:r>
            <a:r>
              <a:rPr lang="en-US" sz="4000" dirty="0"/>
              <a:t>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26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7FF28-6E9D-43B9-B785-ADCCE3B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Test /  Final Summative – 30%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6B894-3663-4798-8575-B1FA681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Mid-Term Test</a:t>
            </a:r>
          </a:p>
          <a:p>
            <a:pPr lvl="1"/>
            <a:r>
              <a:rPr lang="en-US" dirty="0"/>
              <a:t>Counts for your Mid-Term Mark (30% + 70% Term Work)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</a:t>
            </a:r>
            <a:r>
              <a:rPr lang="en-US" dirty="0" smtClean="0"/>
              <a:t>Multiple Choice – </a:t>
            </a:r>
            <a:r>
              <a:rPr lang="en-US" dirty="0"/>
              <a:t>Individual</a:t>
            </a:r>
          </a:p>
          <a:p>
            <a:pPr lvl="2"/>
            <a:r>
              <a:rPr lang="en-US" dirty="0"/>
              <a:t>Part 3 – </a:t>
            </a:r>
            <a:r>
              <a:rPr lang="en-US" dirty="0"/>
              <a:t>Short Answers – Individual</a:t>
            </a:r>
            <a:endParaRPr lang="en-US" dirty="0"/>
          </a:p>
          <a:p>
            <a:pPr lvl="1"/>
            <a:r>
              <a:rPr lang="en-US" dirty="0"/>
              <a:t>Open Notes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Summative</a:t>
            </a:r>
          </a:p>
          <a:p>
            <a:pPr lvl="1"/>
            <a:r>
              <a:rPr lang="en-US" dirty="0"/>
              <a:t>Counts for your Final Mark (30% + 70% Term Work)</a:t>
            </a:r>
          </a:p>
          <a:p>
            <a:pPr lvl="1"/>
            <a:r>
              <a:rPr lang="en-US" dirty="0"/>
              <a:t>During Last Week Of Classes (No Final Exam)</a:t>
            </a:r>
          </a:p>
          <a:p>
            <a:pPr lvl="1"/>
            <a:r>
              <a:rPr lang="en-US" dirty="0"/>
              <a:t>3 Parts (3 Days)</a:t>
            </a:r>
          </a:p>
          <a:p>
            <a:pPr lvl="2"/>
            <a:r>
              <a:rPr lang="en-US" dirty="0"/>
              <a:t>Part 1 – Programming Skills - Individual</a:t>
            </a:r>
          </a:p>
          <a:p>
            <a:pPr lvl="2"/>
            <a:r>
              <a:rPr lang="en-US" dirty="0"/>
              <a:t>Part 2 – </a:t>
            </a:r>
            <a:r>
              <a:rPr lang="en-US" dirty="0"/>
              <a:t>Multiple Choice – Individual</a:t>
            </a:r>
            <a:endParaRPr lang="en-US" dirty="0"/>
          </a:p>
          <a:p>
            <a:pPr lvl="2"/>
            <a:r>
              <a:rPr lang="en-US" dirty="0"/>
              <a:t>Part 3 – </a:t>
            </a:r>
            <a:r>
              <a:rPr lang="en-US" dirty="0"/>
              <a:t>Short Answers – Individual</a:t>
            </a:r>
            <a:endParaRPr lang="en-US" dirty="0"/>
          </a:p>
          <a:p>
            <a:pPr lvl="1"/>
            <a:r>
              <a:rPr lang="en-US" dirty="0"/>
              <a:t>Open Notes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computer studies">
            <a:extLst>
              <a:ext uri="{FF2B5EF4-FFF2-40B4-BE49-F238E27FC236}">
                <a16:creationId xmlns:a16="http://schemas.microsoft.com/office/drawing/2014/main" xmlns="" id="{D6F45B91-B4D0-4173-AA34-4C40EF8D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4" y="1598901"/>
            <a:ext cx="4616416" cy="38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A – Understanding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</a:t>
            </a:r>
            <a:r>
              <a:rPr lang="en-US" dirty="0" smtClean="0"/>
              <a:t>11 </a:t>
            </a:r>
            <a:r>
              <a:rPr lang="en-US" dirty="0"/>
              <a:t>Content</a:t>
            </a:r>
          </a:p>
          <a:p>
            <a:pPr lvl="1"/>
            <a:r>
              <a:rPr lang="en-US" sz="2000" dirty="0"/>
              <a:t>describe the functions of different types of hardware components</a:t>
            </a:r>
          </a:p>
          <a:p>
            <a:pPr lvl="1"/>
            <a:r>
              <a:rPr lang="en-US" sz="2000" dirty="0"/>
              <a:t>describe the different types of software products</a:t>
            </a:r>
          </a:p>
          <a:p>
            <a:pPr lvl="1"/>
            <a:r>
              <a:rPr lang="en-US" sz="2000" dirty="0"/>
              <a:t>use the basic functions of an operating system correctly</a:t>
            </a:r>
          </a:p>
          <a:p>
            <a:pPr lvl="1"/>
            <a:r>
              <a:rPr lang="en-US" sz="2000" dirty="0"/>
              <a:t>demonstrate an understanding of home computer networking concepts</a:t>
            </a:r>
          </a:p>
          <a:p>
            <a:pPr lvl="1"/>
            <a:r>
              <a:rPr lang="en-US" sz="2000" dirty="0"/>
              <a:t>explain the importance of software updates and system maintenance</a:t>
            </a:r>
          </a:p>
          <a:p>
            <a:r>
              <a:rPr lang="en-US" dirty="0"/>
              <a:t>Grade </a:t>
            </a:r>
            <a:r>
              <a:rPr lang="en-US" dirty="0" smtClean="0"/>
              <a:t>12 </a:t>
            </a:r>
            <a:r>
              <a:rPr lang="en-US" dirty="0"/>
              <a:t>Content</a:t>
            </a:r>
          </a:p>
          <a:p>
            <a:pPr lvl="1"/>
            <a:r>
              <a:rPr lang="en-US" sz="2000" dirty="0" smtClean="0"/>
              <a:t>Similar to grade 11 </a:t>
            </a:r>
            <a:r>
              <a:rPr lang="en-US" sz="2000" dirty="0"/>
              <a:t>content</a:t>
            </a:r>
          </a:p>
          <a:p>
            <a:pPr lvl="1"/>
            <a:r>
              <a:rPr lang="en-US" sz="2000" dirty="0" smtClean="0"/>
              <a:t>More </a:t>
            </a:r>
            <a:r>
              <a:rPr lang="en-US" sz="2000" dirty="0"/>
              <a:t>focus on computer networks and system maintenance</a:t>
            </a:r>
          </a:p>
        </p:txBody>
      </p:sp>
      <p:pic>
        <p:nvPicPr>
          <p:cNvPr id="2050" name="Picture 2" descr="Image result for arduino c++">
            <a:extLst>
              <a:ext uri="{FF2B5EF4-FFF2-40B4-BE49-F238E27FC236}">
                <a16:creationId xmlns:a16="http://schemas.microsoft.com/office/drawing/2014/main" xmlns="" id="{68D57AF9-0ADC-4354-A970-35269795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09" y="4181691"/>
            <a:ext cx="3545408" cy="24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B – Programming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</a:t>
            </a:r>
            <a:r>
              <a:rPr lang="en-US" dirty="0" smtClean="0"/>
              <a:t>11 </a:t>
            </a:r>
            <a:r>
              <a:rPr lang="en-US" dirty="0"/>
              <a:t>Content</a:t>
            </a:r>
          </a:p>
          <a:p>
            <a:pPr lvl="1"/>
            <a:r>
              <a:rPr lang="en-US" sz="2000" dirty="0" smtClean="0"/>
              <a:t>Python &amp; C </a:t>
            </a:r>
            <a:r>
              <a:rPr lang="en-US" sz="2000" dirty="0" smtClean="0"/>
              <a:t>language skills</a:t>
            </a:r>
          </a:p>
          <a:p>
            <a:pPr lvl="1"/>
            <a:r>
              <a:rPr lang="en-US" sz="2000" dirty="0" smtClean="0"/>
              <a:t>describe </a:t>
            </a:r>
            <a:r>
              <a:rPr lang="en-US" sz="2000" dirty="0"/>
              <a:t>fundamental programming concepts and constructs</a:t>
            </a:r>
          </a:p>
          <a:p>
            <a:pPr lvl="1"/>
            <a:r>
              <a:rPr lang="en-US" sz="2000" dirty="0"/>
              <a:t>plan and write simple programs using fundamental programming concepts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/>
              <a:t>data types and control structures</a:t>
            </a:r>
            <a:endParaRPr lang="en-US" sz="2000" dirty="0"/>
          </a:p>
          <a:p>
            <a:r>
              <a:rPr lang="en-US" dirty="0"/>
              <a:t>Grade </a:t>
            </a:r>
            <a:r>
              <a:rPr lang="en-US" dirty="0" smtClean="0"/>
              <a:t>12 </a:t>
            </a:r>
            <a:r>
              <a:rPr lang="en-US" dirty="0"/>
              <a:t>Content</a:t>
            </a:r>
          </a:p>
          <a:p>
            <a:pPr lvl="1"/>
            <a:r>
              <a:rPr lang="en-US" sz="2000" dirty="0" smtClean="0"/>
              <a:t>Java language skills</a:t>
            </a:r>
          </a:p>
          <a:p>
            <a:pPr lvl="1"/>
            <a:r>
              <a:rPr lang="en-US" sz="2000" dirty="0" smtClean="0"/>
              <a:t>Build on grade 11 </a:t>
            </a:r>
            <a:r>
              <a:rPr lang="en-US" sz="2000" dirty="0"/>
              <a:t>content</a:t>
            </a:r>
          </a:p>
          <a:p>
            <a:pPr lvl="1"/>
            <a:r>
              <a:rPr lang="en-US" sz="2000" dirty="0"/>
              <a:t>Plus greater focus on </a:t>
            </a:r>
            <a:r>
              <a:rPr lang="en-US" sz="2000" dirty="0" smtClean="0"/>
              <a:t>methods and program structure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 descr="Image result for Python">
            <a:extLst>
              <a:ext uri="{FF2B5EF4-FFF2-40B4-BE49-F238E27FC236}">
                <a16:creationId xmlns:a16="http://schemas.microsoft.com/office/drawing/2014/main" xmlns="" id="{FBB56DB8-7A38-4FFF-92AF-1E2E8623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2" y="5420641"/>
            <a:ext cx="2708564" cy="13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>
            <a:extLst>
              <a:ext uri="{FF2B5EF4-FFF2-40B4-BE49-F238E27FC236}">
                <a16:creationId xmlns:a16="http://schemas.microsoft.com/office/drawing/2014/main" xmlns="" id="{F2BC76B1-7CE3-4BDC-9C4D-7A078079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59" y="5420641"/>
            <a:ext cx="2555306" cy="14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rduino c++">
            <a:extLst>
              <a:ext uri="{FF2B5EF4-FFF2-40B4-BE49-F238E27FC236}">
                <a16:creationId xmlns:a16="http://schemas.microsoft.com/office/drawing/2014/main" xmlns="" id="{05683DF6-5951-4ACF-8BAB-E76AF12D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310149"/>
            <a:ext cx="30956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C – Computers &amp;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Grade </a:t>
            </a:r>
            <a:r>
              <a:rPr lang="en-US" dirty="0" smtClean="0"/>
              <a:t>11 </a:t>
            </a:r>
            <a:r>
              <a:rPr lang="en-US" dirty="0"/>
              <a:t>Content</a:t>
            </a:r>
          </a:p>
          <a:p>
            <a:pPr lvl="1"/>
            <a:r>
              <a:rPr lang="en-US" sz="2000" dirty="0"/>
              <a:t>describe key aspects of the impact of computers and related technologies on society;</a:t>
            </a:r>
          </a:p>
          <a:p>
            <a:pPr lvl="1"/>
            <a:r>
              <a:rPr lang="en-US" sz="2000" dirty="0"/>
              <a:t>describe computer use policies that promote environmental stewardship and sustainability;</a:t>
            </a:r>
          </a:p>
          <a:p>
            <a:pPr lvl="1"/>
            <a:r>
              <a:rPr lang="en-US" sz="2000" dirty="0"/>
              <a:t>describe legal and ethical issues related to the use of computing devices;</a:t>
            </a:r>
          </a:p>
          <a:p>
            <a:pPr lvl="1"/>
            <a:r>
              <a:rPr lang="en-US" sz="2000" dirty="0"/>
              <a:t>describe postsecondary education and career prospects related to computer studies.</a:t>
            </a:r>
          </a:p>
          <a:p>
            <a:r>
              <a:rPr lang="en-US" dirty="0"/>
              <a:t>Grade </a:t>
            </a:r>
            <a:r>
              <a:rPr lang="en-US" dirty="0" smtClean="0"/>
              <a:t>12 </a:t>
            </a:r>
            <a:r>
              <a:rPr lang="en-US" dirty="0"/>
              <a:t>Content</a:t>
            </a:r>
          </a:p>
          <a:p>
            <a:pPr lvl="1"/>
            <a:r>
              <a:rPr lang="en-US" sz="2000" dirty="0" smtClean="0"/>
              <a:t>Additional </a:t>
            </a:r>
            <a:r>
              <a:rPr lang="en-US" sz="2000" dirty="0"/>
              <a:t>Focus On:</a:t>
            </a:r>
          </a:p>
          <a:p>
            <a:pPr lvl="2"/>
            <a:r>
              <a:rPr lang="en-US" dirty="0"/>
              <a:t>procedures for safe computing to safeguard computer </a:t>
            </a:r>
            <a:br>
              <a:rPr lang="en-US" dirty="0"/>
            </a:br>
            <a:r>
              <a:rPr lang="en-US" dirty="0"/>
              <a:t>users and their data;</a:t>
            </a:r>
          </a:p>
          <a:p>
            <a:pPr lvl="2"/>
            <a:r>
              <a:rPr lang="en-US" dirty="0"/>
              <a:t>impact that emerging technologies have on society;</a:t>
            </a:r>
          </a:p>
        </p:txBody>
      </p:sp>
      <p:pic>
        <p:nvPicPr>
          <p:cNvPr id="4098" name="Picture 2" descr="Image result for bitcoin logo">
            <a:extLst>
              <a:ext uri="{FF2B5EF4-FFF2-40B4-BE49-F238E27FC236}">
                <a16:creationId xmlns:a16="http://schemas.microsoft.com/office/drawing/2014/main" xmlns="" id="{EE56ED3E-EFE5-4A3F-82A1-26639FA8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27" y="6080991"/>
            <a:ext cx="2687780" cy="56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omputer virus">
            <a:extLst>
              <a:ext uri="{FF2B5EF4-FFF2-40B4-BE49-F238E27FC236}">
                <a16:creationId xmlns:a16="http://schemas.microsoft.com/office/drawing/2014/main" xmlns="" id="{689A1897-CF98-4FF8-9857-3B3EBA7C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7" y="4193982"/>
            <a:ext cx="3504445" cy="18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et neutrality">
            <a:extLst>
              <a:ext uri="{FF2B5EF4-FFF2-40B4-BE49-F238E27FC236}">
                <a16:creationId xmlns:a16="http://schemas.microsoft.com/office/drawing/2014/main" xmlns="" id="{142562B3-8C25-4A64-A61B-A94A488E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89" y="6133194"/>
            <a:ext cx="1847131" cy="45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63F40-C003-48D9-9CAF-4D2F5A4F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Course Content D –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3A5C4-311A-48EC-87D8-62ED9505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</a:t>
            </a:r>
            <a:r>
              <a:rPr lang="en-US" dirty="0" smtClean="0"/>
              <a:t>11 </a:t>
            </a:r>
            <a:r>
              <a:rPr lang="en-US" dirty="0"/>
              <a:t>Content</a:t>
            </a:r>
          </a:p>
          <a:p>
            <a:pPr lvl="1"/>
            <a:r>
              <a:rPr lang="en-US" sz="2000" dirty="0"/>
              <a:t>apply basic code maintenance techniques when writing programs</a:t>
            </a:r>
          </a:p>
          <a:p>
            <a:pPr lvl="1"/>
            <a:r>
              <a:rPr lang="en-US" sz="2000" dirty="0"/>
              <a:t>use a software development environment to write and run computer programs</a:t>
            </a:r>
          </a:p>
          <a:p>
            <a:pPr lvl="1"/>
            <a:r>
              <a:rPr lang="en-US" sz="2000" dirty="0"/>
              <a:t>use appropriate file maintenance practices to organize and safeguard data</a:t>
            </a:r>
          </a:p>
          <a:p>
            <a:r>
              <a:rPr lang="en-US" dirty="0"/>
              <a:t>Grade </a:t>
            </a:r>
            <a:r>
              <a:rPr lang="en-US" dirty="0" smtClean="0"/>
              <a:t>12 </a:t>
            </a:r>
            <a:r>
              <a:rPr lang="en-US" dirty="0"/>
              <a:t>Content</a:t>
            </a:r>
          </a:p>
          <a:p>
            <a:pPr lvl="1"/>
            <a:r>
              <a:rPr lang="en-US" sz="2000" dirty="0" smtClean="0"/>
              <a:t>Additional </a:t>
            </a:r>
            <a:r>
              <a:rPr lang="en-US" sz="2000" dirty="0"/>
              <a:t>Focus On:</a:t>
            </a:r>
          </a:p>
          <a:p>
            <a:pPr lvl="2"/>
            <a:r>
              <a:rPr lang="en-US" dirty="0" smtClean="0"/>
              <a:t>Collaboration &amp; planning of team size projects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a variety of problem-solving strategies to solve different types of problems</a:t>
            </a:r>
          </a:p>
          <a:p>
            <a:pPr lvl="2"/>
            <a:r>
              <a:rPr lang="en-US" dirty="0"/>
              <a:t>design software solutions to meet a variety of challenges, using a set of standards</a:t>
            </a:r>
          </a:p>
          <a:p>
            <a:pPr lvl="2"/>
            <a:r>
              <a:rPr lang="en-US" dirty="0"/>
              <a:t>design simple algorithms according to specifications</a:t>
            </a:r>
          </a:p>
          <a:p>
            <a:pPr lvl="2"/>
            <a:r>
              <a:rPr lang="en-US" dirty="0"/>
              <a:t>apply a software development life-cycle model to a </a:t>
            </a:r>
            <a:br>
              <a:rPr lang="en-US" dirty="0"/>
            </a:br>
            <a:r>
              <a:rPr lang="en-US" dirty="0"/>
              <a:t>software development project</a:t>
            </a:r>
          </a:p>
        </p:txBody>
      </p:sp>
      <p:pic>
        <p:nvPicPr>
          <p:cNvPr id="3074" name="Picture 2" descr="Image result for github logo">
            <a:extLst>
              <a:ext uri="{FF2B5EF4-FFF2-40B4-BE49-F238E27FC236}">
                <a16:creationId xmlns:a16="http://schemas.microsoft.com/office/drawing/2014/main" xmlns="" id="{F1560B70-E2B9-45D4-8692-0B9979A8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56" y="3272460"/>
            <a:ext cx="3159559" cy="117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ithub flow">
            <a:extLst>
              <a:ext uri="{FF2B5EF4-FFF2-40B4-BE49-F238E27FC236}">
                <a16:creationId xmlns:a16="http://schemas.microsoft.com/office/drawing/2014/main" xmlns="" id="{3FBB7CC6-81CD-4DFC-8271-C2A1156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394" y="5190836"/>
            <a:ext cx="2222885" cy="166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077155-C7AF-4F5E-8728-B3E0AAC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E55878-3561-40B2-9AF6-0AF4AB0D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xmlns="" id="{2C76AAB8-539C-4965-815B-8948C1E4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84" y="1995054"/>
            <a:ext cx="5243578" cy="3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6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E70324-C7CF-425A-BCF7-AB0598EE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Knowledge and Skills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94A8F5C-B2C2-486A-A36B-26954EFF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4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Knowledge and Understanding</a:t>
            </a:r>
            <a:r>
              <a:rPr lang="en-US" dirty="0"/>
              <a:t>. Subject-specific knowledge and the understanding of its meaning and significance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Thinking</a:t>
            </a:r>
            <a:r>
              <a:rPr lang="en-US" dirty="0"/>
              <a:t>. The use of planning, analyzing and creative thinking skills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Communication</a:t>
            </a:r>
            <a:r>
              <a:rPr lang="en-US" dirty="0"/>
              <a:t>. Using Computing Terms and proper Programming Style.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1" dirty="0"/>
              <a:t>Application</a:t>
            </a:r>
            <a:r>
              <a:rPr lang="en-US" dirty="0"/>
              <a:t>. Using basic knowledge when answering higher level questions or assignments.</a:t>
            </a:r>
          </a:p>
          <a:p>
            <a:r>
              <a:rPr lang="en-US" dirty="0"/>
              <a:t>Weighting</a:t>
            </a:r>
          </a:p>
          <a:p>
            <a:pPr lvl="1"/>
            <a:r>
              <a:rPr lang="en-US" dirty="0"/>
              <a:t>The four categories are interconnected and interrelated</a:t>
            </a:r>
          </a:p>
          <a:p>
            <a:pPr lvl="1"/>
            <a:r>
              <a:rPr lang="en-US" dirty="0"/>
              <a:t>Each module, assignment, or test contains all </a:t>
            </a:r>
            <a:br>
              <a:rPr lang="en-US" dirty="0"/>
            </a:br>
            <a:r>
              <a:rPr lang="en-US" dirty="0"/>
              <a:t>four categories</a:t>
            </a:r>
          </a:p>
          <a:p>
            <a:pPr lvl="1"/>
            <a:r>
              <a:rPr lang="en-US" dirty="0"/>
              <a:t>The 4 categories are weighted equally 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xmlns="" id="{76B7FDC1-3A2A-47FD-8C58-43ECD36FC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20" y="4221018"/>
            <a:ext cx="3214255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3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41A54-12B9-46A7-B646-82CFFB72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Work – 70%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3C35EE-8ED4-4DEC-B484-FE5FA626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Modules &amp; Case Studies</a:t>
            </a:r>
          </a:p>
          <a:p>
            <a:pPr lvl="1"/>
            <a:r>
              <a:rPr lang="en-US" dirty="0"/>
              <a:t>If you do the work you get the mark!</a:t>
            </a:r>
          </a:p>
          <a:p>
            <a:pPr lvl="1"/>
            <a:r>
              <a:rPr lang="en-US" dirty="0"/>
              <a:t>Organized into Level 1, 2, </a:t>
            </a:r>
            <a:r>
              <a:rPr lang="en-US" dirty="0" smtClean="0"/>
              <a:t>3 Tasks</a:t>
            </a:r>
            <a:endParaRPr lang="en-US" dirty="0"/>
          </a:p>
          <a:p>
            <a:pPr lvl="1"/>
            <a:r>
              <a:rPr lang="en-US" dirty="0"/>
              <a:t>Flexible Due Date / At your pace</a:t>
            </a:r>
          </a:p>
          <a:p>
            <a:pPr lvl="1"/>
            <a:r>
              <a:rPr lang="en-US" dirty="0"/>
              <a:t>May resubmit work to complete modules</a:t>
            </a:r>
            <a:br>
              <a:rPr lang="en-US" dirty="0"/>
            </a:br>
            <a:r>
              <a:rPr lang="en-US" dirty="0"/>
              <a:t>and improve your mark.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Quizzes &amp; Code Challenges</a:t>
            </a:r>
          </a:p>
          <a:p>
            <a:pPr lvl="1"/>
            <a:r>
              <a:rPr lang="en-US" dirty="0"/>
              <a:t>Evaluated on the spot in class</a:t>
            </a:r>
          </a:p>
          <a:p>
            <a:pPr lvl="1"/>
            <a:r>
              <a:rPr lang="en-US" dirty="0"/>
              <a:t>No </a:t>
            </a:r>
            <a:r>
              <a:rPr lang="en-US" dirty="0" err="1" smtClean="0"/>
              <a:t>redos</a:t>
            </a:r>
            <a:endParaRPr lang="en-US" dirty="0" smtClean="0"/>
          </a:p>
          <a:p>
            <a:pPr lvl="1"/>
            <a:r>
              <a:rPr lang="en-CA" dirty="0" smtClean="0"/>
              <a:t>Required for Level 4+ achievement</a:t>
            </a:r>
            <a:endParaRPr lang="en-US" dirty="0"/>
          </a:p>
        </p:txBody>
      </p:sp>
      <p:pic>
        <p:nvPicPr>
          <p:cNvPr id="7170" name="Picture 2" descr="Image result for term work">
            <a:extLst>
              <a:ext uri="{FF2B5EF4-FFF2-40B4-BE49-F238E27FC236}">
                <a16:creationId xmlns:a16="http://schemas.microsoft.com/office/drawing/2014/main" xmlns="" id="{93EF1557-79DF-4CFE-B939-9BE8CF24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97" y="1219201"/>
            <a:ext cx="4372403" cy="24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5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518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ICS3C0 / ICS4C0 (Grade 11/12 Computer Science)</vt:lpstr>
      <vt:lpstr>Course Content</vt:lpstr>
      <vt:lpstr>Course Content A – Understanding Computers</vt:lpstr>
      <vt:lpstr>Course Content B – Programming Skills</vt:lpstr>
      <vt:lpstr>Course Content C – Computers &amp; Society</vt:lpstr>
      <vt:lpstr>Course Content D – Development Environment</vt:lpstr>
      <vt:lpstr>Course Evaluation</vt:lpstr>
      <vt:lpstr>Categories of Knowledge and Skills</vt:lpstr>
      <vt:lpstr>Term Work – 70%</vt:lpstr>
      <vt:lpstr>Mid-Term Test /  Final Summative – 30%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ICS2O0 / ICS3C0 (Grade 10/11 Computer Science)</dc:title>
  <dc:creator>Greg Nestor</dc:creator>
  <cp:lastModifiedBy>Nestor, Gregory</cp:lastModifiedBy>
  <cp:revision>25</cp:revision>
  <dcterms:created xsi:type="dcterms:W3CDTF">2018-02-04T17:16:48Z</dcterms:created>
  <dcterms:modified xsi:type="dcterms:W3CDTF">2018-09-18T17:41:56Z</dcterms:modified>
</cp:coreProperties>
</file>