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61" r:id="rId3"/>
    <p:sldId id="258" r:id="rId4"/>
    <p:sldId id="259" r:id="rId5"/>
    <p:sldId id="262" r:id="rId6"/>
    <p:sldId id="265" r:id="rId7"/>
    <p:sldId id="266" r:id="rId8"/>
    <p:sldId id="267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723AABF-7E82-4ADE-9F2D-057207E9E102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3EEA2FE-CBE9-4205-94BA-7203B5877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76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42D675F-0214-4343-9E8B-32E0BA61891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404664"/>
            <a:ext cx="7406640" cy="7073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Principles Recap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47664" y="1484784"/>
            <a:ext cx="68305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If you cannot measure it, then it is not science. </a:t>
            </a:r>
            <a:br>
              <a:rPr lang="en-US" sz="3600" b="1" dirty="0"/>
            </a:br>
            <a:r>
              <a:rPr lang="en-US" sz="3600" b="1" dirty="0" smtClean="0"/>
              <a:t>—Lord Kelvin</a:t>
            </a:r>
            <a:endParaRPr lang="en-US" sz="3600" b="1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8211" y="3573016"/>
            <a:ext cx="72494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An experiment is a question which science poses to Nature, and a measurement is the recording of Nature's answer. </a:t>
            </a:r>
            <a:br>
              <a:rPr lang="en-US" sz="3600" b="1" dirty="0"/>
            </a:br>
            <a:r>
              <a:rPr lang="en-US" sz="3600" dirty="0" smtClean="0"/>
              <a:t>— </a:t>
            </a:r>
            <a:r>
              <a:rPr lang="en-US" sz="3600" b="1" dirty="0" smtClean="0"/>
              <a:t>Max Planck</a:t>
            </a:r>
            <a:endParaRPr lang="en-US" sz="3600" b="1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857" y="1428022"/>
            <a:ext cx="7498080" cy="940966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Measurement Accuracy versus Precision</a:t>
            </a:r>
            <a:endParaRPr lang="en-US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50775" y="2166853"/>
            <a:ext cx="7483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Accuracy</a:t>
            </a:r>
            <a:r>
              <a:rPr lang="en-US" sz="2400" dirty="0" smtClean="0"/>
              <a:t>: refers to how closely measurement agrees with the “true” value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29567" y="2965205"/>
            <a:ext cx="74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Precision</a:t>
            </a:r>
            <a:r>
              <a:rPr lang="en-US" sz="2400" dirty="0" smtClean="0"/>
              <a:t> : refers to the resolution with which a measurement is made.  For multiple measurements, it can refer to the scatter in the values. 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9" y="4220756"/>
            <a:ext cx="7810500" cy="15621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43608" y="346229"/>
            <a:ext cx="7498080" cy="94096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u="sng" dirty="0" smtClean="0"/>
              <a:t>Measurement Error or Uncertainty:</a:t>
            </a:r>
          </a:p>
          <a:p>
            <a:r>
              <a:rPr lang="en-CA" sz="2400" dirty="0" smtClean="0"/>
              <a:t> No measurement is exact!  All measurements have some inherent ___________ or ______________.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209036" y="5782855"/>
            <a:ext cx="1741392" cy="94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60995" y="5782856"/>
            <a:ext cx="1741392" cy="94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81482" y="5780493"/>
            <a:ext cx="1741392" cy="94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17462" y="5782855"/>
            <a:ext cx="1741392" cy="94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 uncertainty and </a:t>
            </a:r>
            <a:br>
              <a:rPr lang="en-US" dirty="0" smtClean="0"/>
            </a:br>
            <a:r>
              <a:rPr lang="en-US" dirty="0" smtClean="0"/>
              <a:t>Significant 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all certain digits in a measurement plus last estimated or uncertain digit</a:t>
            </a:r>
          </a:p>
          <a:p>
            <a:pPr marL="82296" indent="0">
              <a:buNone/>
            </a:pPr>
            <a:endParaRPr lang="en-US" sz="1000" dirty="0" smtClean="0"/>
          </a:p>
          <a:p>
            <a:r>
              <a:rPr lang="en-US" dirty="0" smtClean="0"/>
              <a:t>Example 1:   A length of   </a:t>
            </a:r>
            <a:r>
              <a:rPr lang="en-US" dirty="0" smtClean="0">
                <a:cs typeface="Symath"/>
              </a:rPr>
              <a:t>__________</a:t>
            </a:r>
          </a:p>
          <a:p>
            <a:pPr>
              <a:buNone/>
            </a:pPr>
            <a:r>
              <a:rPr lang="en-US" sz="2400" dirty="0" smtClean="0">
                <a:cs typeface="Symath"/>
              </a:rPr>
              <a:t>                 -state measurement error (uncertainty)</a:t>
            </a:r>
          </a:p>
          <a:p>
            <a:pPr>
              <a:buNone/>
            </a:pPr>
            <a:r>
              <a:rPr lang="en-US" sz="2400" dirty="0">
                <a:cs typeface="Symath"/>
              </a:rPr>
              <a:t> </a:t>
            </a:r>
            <a:r>
              <a:rPr lang="en-US" sz="2400" dirty="0" smtClean="0">
                <a:cs typeface="Symath"/>
              </a:rPr>
              <a:t>               </a:t>
            </a:r>
            <a:r>
              <a:rPr lang="en-CA" dirty="0" smtClean="0">
                <a:cs typeface="Symath"/>
              </a:rPr>
              <a:t>- </a:t>
            </a:r>
            <a:r>
              <a:rPr lang="en-CA" sz="2400" dirty="0" smtClean="0">
                <a:cs typeface="Symath"/>
              </a:rPr>
              <a:t>the uncertainty should match the </a:t>
            </a:r>
          </a:p>
          <a:p>
            <a:pPr>
              <a:buNone/>
            </a:pPr>
            <a:r>
              <a:rPr lang="en-CA" sz="2400" dirty="0">
                <a:cs typeface="Symath"/>
              </a:rPr>
              <a:t> </a:t>
            </a:r>
            <a:r>
              <a:rPr lang="en-CA" sz="2400" dirty="0" smtClean="0">
                <a:cs typeface="Symath"/>
              </a:rPr>
              <a:t>                        measurement precision</a:t>
            </a:r>
          </a:p>
          <a:p>
            <a:pPr>
              <a:buNone/>
            </a:pPr>
            <a:r>
              <a:rPr lang="en-CA" dirty="0" smtClean="0">
                <a:cs typeface="Symath"/>
              </a:rPr>
              <a:t>Example 2:  A mass of ___________</a:t>
            </a:r>
            <a:endParaRPr lang="en-US" dirty="0" smtClean="0">
              <a:cs typeface="Symath"/>
            </a:endParaRPr>
          </a:p>
          <a:p>
            <a:r>
              <a:rPr lang="en-US" dirty="0" smtClean="0">
                <a:cs typeface="Symath"/>
              </a:rPr>
              <a:t> </a:t>
            </a:r>
            <a:r>
              <a:rPr lang="en-US" sz="2400" dirty="0" smtClean="0">
                <a:cs typeface="Symath"/>
              </a:rPr>
              <a:t>All of the digits in these measurements are significant!</a:t>
            </a:r>
          </a:p>
          <a:p>
            <a:endParaRPr lang="en-US" dirty="0" smtClean="0">
              <a:cs typeface="Symath"/>
            </a:endParaRPr>
          </a:p>
          <a:p>
            <a:endParaRPr lang="en-US" dirty="0" smtClean="0">
              <a:cs typeface="Symath"/>
            </a:endParaRPr>
          </a:p>
          <a:p>
            <a:endParaRPr lang="en-US" dirty="0" smtClean="0">
              <a:cs typeface="Symath"/>
            </a:endParaRP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7956946" y="328441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88640"/>
            <a:ext cx="7848872" cy="4104456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u="sng" dirty="0" smtClean="0"/>
              <a:t>Significant Digits: </a:t>
            </a:r>
          </a:p>
          <a:p>
            <a:endParaRPr lang="en-US" sz="5900" b="1" u="sng" dirty="0" smtClean="0"/>
          </a:p>
          <a:p>
            <a:r>
              <a:rPr lang="en-US" sz="8600" b="1" dirty="0" smtClean="0"/>
              <a:t>All digits in a measured number are significant EXCEPT:</a:t>
            </a:r>
          </a:p>
          <a:p>
            <a:endParaRPr lang="en-US" sz="3200" dirty="0" smtClean="0"/>
          </a:p>
          <a:p>
            <a:r>
              <a:rPr lang="en-US" sz="8600" b="1" i="1" dirty="0" smtClean="0">
                <a:latin typeface="Calibri"/>
                <a:cs typeface="Calibri"/>
              </a:rPr>
              <a:t>●</a:t>
            </a:r>
            <a:r>
              <a:rPr lang="en-US" sz="8600" b="1" i="1" dirty="0" smtClean="0"/>
              <a:t>leading zeros for decimal numbers (as they are placeholders)</a:t>
            </a:r>
            <a:endParaRPr lang="en-US" sz="8600" dirty="0" smtClean="0"/>
          </a:p>
          <a:p>
            <a:r>
              <a:rPr lang="en-US" sz="8600" b="1" i="1" dirty="0" smtClean="0"/>
              <a:t>    </a:t>
            </a:r>
          </a:p>
          <a:p>
            <a:r>
              <a:rPr lang="en-US" sz="8600" b="1" i="1" dirty="0" smtClean="0">
                <a:latin typeface="Calibri"/>
                <a:cs typeface="Calibri"/>
              </a:rPr>
              <a:t>●</a:t>
            </a:r>
            <a:r>
              <a:rPr lang="en-US" sz="8600" b="1" i="1" dirty="0" smtClean="0"/>
              <a:t>trailing zeros for whole numbers (as they are placeholders)</a:t>
            </a:r>
          </a:p>
          <a:p>
            <a:endParaRPr lang="en-US" sz="4000" dirty="0"/>
          </a:p>
          <a:p>
            <a:r>
              <a:rPr lang="en-US" sz="11200" b="1" dirty="0" smtClean="0"/>
              <a:t>Counted Values are considered EXACT (infinite significant digits)</a:t>
            </a:r>
          </a:p>
          <a:p>
            <a:endParaRPr lang="en-US" sz="11200" b="1" dirty="0" smtClean="0"/>
          </a:p>
          <a:p>
            <a:r>
              <a:rPr lang="en-US" sz="6200" dirty="0" smtClean="0"/>
              <a:t> </a:t>
            </a:r>
            <a:r>
              <a:rPr lang="en-US" sz="11200" u="sng" dirty="0" smtClean="0"/>
              <a:t>Examples:</a:t>
            </a:r>
            <a:endParaRPr lang="en-US" sz="6200" dirty="0" smtClean="0"/>
          </a:p>
          <a:p>
            <a:r>
              <a:rPr lang="en-US" sz="6200" dirty="0" smtClean="0"/>
              <a:t>		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352743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16.05 kg : ________________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00806" y="457387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170 m  : ________________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9832" y="509709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60.000 mL : ________________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9034" y="562031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30 students: ________________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01245" y="614353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1.0025 g: ________________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660" y="0"/>
            <a:ext cx="7498080" cy="1143000"/>
          </a:xfrm>
        </p:spPr>
        <p:txBody>
          <a:bodyPr/>
          <a:lstStyle/>
          <a:p>
            <a:r>
              <a:rPr lang="en-CA" dirty="0" smtClean="0"/>
              <a:t>Weakest Link Rules: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660" y="836712"/>
            <a:ext cx="7498080" cy="4224536"/>
          </a:xfrm>
        </p:spPr>
        <p:txBody>
          <a:bodyPr/>
          <a:lstStyle/>
          <a:p>
            <a:r>
              <a:rPr lang="en-CA" dirty="0" smtClean="0"/>
              <a:t>When multiplying/dividing numbers keep the LOWEST number of Significant Digits</a:t>
            </a:r>
          </a:p>
          <a:p>
            <a:endParaRPr lang="en-CA" dirty="0"/>
          </a:p>
          <a:p>
            <a:r>
              <a:rPr lang="en-CA" dirty="0" err="1" smtClean="0"/>
              <a:t>Eg</a:t>
            </a:r>
            <a:r>
              <a:rPr lang="en-CA" dirty="0" smtClean="0"/>
              <a:t>.  2.4 cm  x 1.563 cm = 3.7512 cm</a:t>
            </a:r>
            <a:r>
              <a:rPr lang="en-CA" baseline="30000" dirty="0" smtClean="0"/>
              <a:t>2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3068960"/>
            <a:ext cx="320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____________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30926" y="3718030"/>
            <a:ext cx="7498080" cy="422453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 smtClean="0"/>
              <a:t>When adding/subtracting numbers keep the LOWEST number of decimal places</a:t>
            </a:r>
          </a:p>
          <a:p>
            <a:endParaRPr lang="en-CA" dirty="0" smtClean="0"/>
          </a:p>
          <a:p>
            <a:r>
              <a:rPr lang="en-CA" dirty="0" err="1" smtClean="0"/>
              <a:t>Eg</a:t>
            </a:r>
            <a:r>
              <a:rPr lang="en-CA" dirty="0" smtClean="0"/>
              <a:t>.  1.25 m + 3.865 m + 12 m= 17.115 m </a:t>
            </a:r>
            <a:endParaRPr lang="en-CA" baseline="30000" dirty="0" smtClean="0"/>
          </a:p>
          <a:p>
            <a:pPr marL="82296" indent="0">
              <a:buFont typeface="Wingdings 2"/>
              <a:buNone/>
            </a:pP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5968858" y="5978687"/>
            <a:ext cx="320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____________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3131885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Should be rounded to: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5456" y="5950278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Should be rounded to: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6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smtClean="0"/>
              <a:t>New Concept</a:t>
            </a:r>
            <a:r>
              <a:rPr lang="en-CA" dirty="0" smtClean="0"/>
              <a:t>* Absolute and Relative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_____________</a:t>
            </a:r>
            <a:r>
              <a:rPr lang="en-CA" dirty="0" smtClean="0"/>
              <a:t>is expressed in the units as the measurement</a:t>
            </a:r>
          </a:p>
          <a:p>
            <a:r>
              <a:rPr lang="en-CA" dirty="0"/>
              <a:t> </a:t>
            </a:r>
            <a:r>
              <a:rPr lang="en-CA" dirty="0" smtClean="0"/>
              <a:t>     E.g.   16.5 cm   ±  0.2 cm</a:t>
            </a:r>
          </a:p>
          <a:p>
            <a:r>
              <a:rPr lang="en-CA" dirty="0"/>
              <a:t> </a:t>
            </a:r>
            <a:r>
              <a:rPr lang="en-CA" dirty="0" smtClean="0"/>
              <a:t>             1.265 kg ± 0.0005 kg</a:t>
            </a:r>
          </a:p>
          <a:p>
            <a:endParaRPr lang="en-CA" dirty="0"/>
          </a:p>
          <a:p>
            <a:r>
              <a:rPr lang="en-CA" dirty="0" smtClean="0">
                <a:solidFill>
                  <a:srgbClr val="FF0000"/>
                </a:solidFill>
              </a:rPr>
              <a:t>__________________</a:t>
            </a:r>
            <a:r>
              <a:rPr lang="en-CA" dirty="0" smtClean="0"/>
              <a:t>is </a:t>
            </a:r>
            <a:r>
              <a:rPr lang="en-CA" dirty="0"/>
              <a:t>expressed </a:t>
            </a:r>
            <a:r>
              <a:rPr lang="en-CA" dirty="0" smtClean="0"/>
              <a:t>as a percentage of the given measurement</a:t>
            </a:r>
            <a:endParaRPr lang="en-CA" dirty="0"/>
          </a:p>
          <a:p>
            <a:r>
              <a:rPr lang="en-CA" dirty="0"/>
              <a:t>      E.g.   </a:t>
            </a:r>
            <a:r>
              <a:rPr lang="en-CA" dirty="0" smtClean="0"/>
              <a:t>3.8 kg    </a:t>
            </a:r>
            <a:r>
              <a:rPr lang="en-CA" dirty="0"/>
              <a:t>±  </a:t>
            </a:r>
            <a:r>
              <a:rPr lang="en-CA" dirty="0" smtClean="0"/>
              <a:t>2.0 %</a:t>
            </a:r>
            <a:endParaRPr lang="en-CA" dirty="0"/>
          </a:p>
          <a:p>
            <a:r>
              <a:rPr lang="en-CA" dirty="0"/>
              <a:t>              </a:t>
            </a:r>
            <a:r>
              <a:rPr lang="en-CA" dirty="0" smtClean="0"/>
              <a:t>5.6 m     ±  5.0 </a:t>
            </a:r>
            <a:r>
              <a:rPr lang="en-CA" dirty="0"/>
              <a:t>%</a:t>
            </a:r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Converting between Absolute and Relative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92" y="1556792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n-CA" dirty="0" smtClean="0"/>
              <a:t>Convert to relative uncertainty: </a:t>
            </a:r>
          </a:p>
          <a:p>
            <a:pPr marL="82296" indent="0">
              <a:buNone/>
            </a:pPr>
            <a:endParaRPr lang="en-CA" dirty="0"/>
          </a:p>
          <a:p>
            <a:pPr marL="82296" indent="0">
              <a:buNone/>
            </a:pPr>
            <a:r>
              <a:rPr lang="en-CA" dirty="0" smtClean="0"/>
              <a:t>8.4 kg </a:t>
            </a:r>
            <a:r>
              <a:rPr lang="en-CA" dirty="0"/>
              <a:t>± </a:t>
            </a:r>
            <a:r>
              <a:rPr lang="en-CA" dirty="0" smtClean="0"/>
              <a:t>0.5 kg      </a:t>
            </a:r>
            <a:endParaRPr lang="en-CA" dirty="0"/>
          </a:p>
          <a:p>
            <a:pPr marL="82296" indent="0">
              <a:buNone/>
            </a:pPr>
            <a:endParaRPr lang="en-CA" dirty="0" smtClean="0"/>
          </a:p>
          <a:p>
            <a:pPr marL="82296" indent="0">
              <a:buNone/>
            </a:pPr>
            <a:r>
              <a:rPr lang="en-CA" dirty="0" smtClean="0"/>
              <a:t>Convert </a:t>
            </a:r>
            <a:r>
              <a:rPr lang="en-CA" dirty="0"/>
              <a:t>to </a:t>
            </a:r>
            <a:r>
              <a:rPr lang="en-CA" dirty="0" smtClean="0"/>
              <a:t>absolute </a:t>
            </a:r>
            <a:r>
              <a:rPr lang="en-CA" dirty="0"/>
              <a:t>uncertainty: </a:t>
            </a:r>
          </a:p>
          <a:p>
            <a:pPr marL="82296" indent="0">
              <a:buNone/>
            </a:pPr>
            <a:endParaRPr lang="en-CA" dirty="0"/>
          </a:p>
          <a:p>
            <a:pPr marL="82296" indent="0">
              <a:buNone/>
            </a:pPr>
            <a:r>
              <a:rPr lang="en-CA" dirty="0" smtClean="0"/>
              <a:t>12.6 m </a:t>
            </a:r>
            <a:r>
              <a:rPr lang="en-CA" dirty="0"/>
              <a:t>±</a:t>
            </a:r>
            <a:r>
              <a:rPr lang="en-CA" dirty="0" smtClean="0"/>
              <a:t> 4%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76056" y="2780928"/>
            <a:ext cx="37446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Answer:  ___________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 </a:t>
            </a:r>
            <a:endParaRPr lang="en-CA" sz="2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4048" y="4952656"/>
            <a:ext cx="35459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Answer:  __________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 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660" y="0"/>
            <a:ext cx="7498080" cy="1143000"/>
          </a:xfrm>
        </p:spPr>
        <p:txBody>
          <a:bodyPr/>
          <a:lstStyle/>
          <a:p>
            <a:r>
              <a:rPr lang="en-CA" u="sng" dirty="0" smtClean="0"/>
              <a:t>Propagating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660" y="836712"/>
            <a:ext cx="7678340" cy="4224536"/>
          </a:xfrm>
        </p:spPr>
        <p:txBody>
          <a:bodyPr>
            <a:normAutofit/>
          </a:bodyPr>
          <a:lstStyle/>
          <a:p>
            <a:r>
              <a:rPr lang="en-CA" sz="2400" dirty="0" smtClean="0"/>
              <a:t>When adding or subtracting numbers we </a:t>
            </a:r>
            <a:r>
              <a:rPr lang="en-CA" sz="2400" dirty="0" smtClean="0">
                <a:solidFill>
                  <a:srgbClr val="FF0000"/>
                </a:solidFill>
              </a:rPr>
              <a:t>___________________ </a:t>
            </a:r>
            <a:r>
              <a:rPr lang="en-CA" sz="2400" dirty="0" smtClean="0"/>
              <a:t>uncertainties</a:t>
            </a:r>
          </a:p>
          <a:p>
            <a:endParaRPr lang="en-CA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38131" y="1781236"/>
            <a:ext cx="7498080" cy="158762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sz="2400" dirty="0" smtClean="0"/>
              <a:t>When multiplying or dividing numbers  subtracting numbers </a:t>
            </a:r>
            <a:r>
              <a:rPr lang="en-CA" sz="2400" smtClean="0"/>
              <a:t>we  </a:t>
            </a:r>
            <a:r>
              <a:rPr lang="en-CA" sz="2400" smtClean="0">
                <a:solidFill>
                  <a:srgbClr val="FF0000"/>
                </a:solidFill>
              </a:rPr>
              <a:t>__________________</a:t>
            </a:r>
            <a:r>
              <a:rPr lang="en-CA" sz="2400" smtClean="0"/>
              <a:t>uncertainties</a:t>
            </a:r>
            <a:endParaRPr lang="en-CA" sz="2400" dirty="0" smtClean="0"/>
          </a:p>
          <a:p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1356" y="2710746"/>
            <a:ext cx="7498080" cy="235050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sz="2600" dirty="0" smtClean="0"/>
              <a:t>Find the absolute uncertainty when these lengths are added: </a:t>
            </a:r>
          </a:p>
          <a:p>
            <a:pPr marL="82296" indent="0">
              <a:buNone/>
            </a:pPr>
            <a:r>
              <a:rPr lang="en-CA" sz="2600" dirty="0" smtClean="0"/>
              <a:t> (1.5 m ± 0.2 m) + (1.36 m ± 0.05 m) + (2.85 m ± 0.08 m)</a:t>
            </a:r>
          </a:p>
          <a:p>
            <a:pPr marL="82296" indent="0">
              <a:buNone/>
            </a:pPr>
            <a:r>
              <a:rPr lang="en-CA" sz="2600" dirty="0" smtClean="0"/>
              <a:t>   = </a:t>
            </a:r>
          </a:p>
          <a:p>
            <a:pPr marL="82296" indent="0">
              <a:buNone/>
            </a:pPr>
            <a:r>
              <a:rPr lang="en-CA" sz="2600" dirty="0" smtClean="0"/>
              <a:t>      </a:t>
            </a:r>
          </a:p>
          <a:p>
            <a:endParaRPr lang="en-CA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24744" y="4524233"/>
            <a:ext cx="7498080" cy="235050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sz="2400" dirty="0" smtClean="0"/>
              <a:t>Find the relative uncertainty when lengths are multiplied to find volume: </a:t>
            </a:r>
          </a:p>
          <a:p>
            <a:pPr marL="82296" indent="0">
              <a:buNone/>
            </a:pPr>
            <a:r>
              <a:rPr lang="en-CA" sz="2400" dirty="0" smtClean="0"/>
              <a:t> </a:t>
            </a:r>
            <a:r>
              <a:rPr lang="en-CA" sz="2400" dirty="0" smtClean="0"/>
              <a:t>(</a:t>
            </a:r>
            <a:r>
              <a:rPr lang="en-CA" sz="2400" dirty="0"/>
              <a:t>1.5 m ± 0.1 m) x (1.36 m ± 0.05 m) x (2.85 m ± 0.05 m)   </a:t>
            </a:r>
            <a:r>
              <a:rPr lang="en-CA" sz="2400" dirty="0" smtClean="0"/>
              <a:t>=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54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452</TotalTime>
  <Words>468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Gill Sans MT</vt:lpstr>
      <vt:lpstr>Symath</vt:lpstr>
      <vt:lpstr>Verdana</vt:lpstr>
      <vt:lpstr>Wingdings 2</vt:lpstr>
      <vt:lpstr>Solstice</vt:lpstr>
      <vt:lpstr>Measurement Principles Recap</vt:lpstr>
      <vt:lpstr>Measurement Accuracy versus Precision</vt:lpstr>
      <vt:lpstr>Measurement uncertainty and  Significant  digits</vt:lpstr>
      <vt:lpstr> </vt:lpstr>
      <vt:lpstr>Weakest Link Rules:</vt:lpstr>
      <vt:lpstr>New Concept* Absolute and Relative Uncertainty</vt:lpstr>
      <vt:lpstr>Converting between Absolute and Relative Uncertainty</vt:lpstr>
      <vt:lpstr>Propagating Errors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Principles</dc:title>
  <dc:creator>PeelUser</dc:creator>
  <cp:lastModifiedBy>Ms. Ryan - Louise Arbour SS</cp:lastModifiedBy>
  <cp:revision>26</cp:revision>
  <cp:lastPrinted>2016-09-07T15:25:43Z</cp:lastPrinted>
  <dcterms:created xsi:type="dcterms:W3CDTF">2010-09-08T15:03:02Z</dcterms:created>
  <dcterms:modified xsi:type="dcterms:W3CDTF">2016-09-08T21:01:47Z</dcterms:modified>
</cp:coreProperties>
</file>