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2642-CMS-01\2642%20Community$\Community\Staff%20Share\Science\SPH4U0\SPH4U0_Nestor\Unit%200%20Data%20Analysis%20Skills\Day03%20Graphical%20Analysis\Root%20Relationship%20Examp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2642-CMS-01\2642%20Community$\Community\Staff%20Share\Science\SPH4U0\SPH4U0_Nestor\Unit%200%20Data%20Analysis%20Skills\Day03%20Graphical%20Analysis\Root%20Relationship%20Examp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Sample</a:t>
            </a:r>
            <a:r>
              <a:rPr lang="en-US" baseline="0"/>
              <a:t>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intercept val="0"/>
            <c:dispRSqr val="0"/>
            <c:dispEq val="0"/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xVal>
          <c:yVal>
            <c:numRef>
              <c:f>Sheet1!$B$2:$B$7</c:f>
              <c:numCache>
                <c:formatCode>0.0</c:formatCode>
                <c:ptCount val="6"/>
                <c:pt idx="0">
                  <c:v>0</c:v>
                </c:pt>
                <c:pt idx="1">
                  <c:v>7.0710678118654755</c:v>
                </c:pt>
                <c:pt idx="2">
                  <c:v>10</c:v>
                </c:pt>
                <c:pt idx="3">
                  <c:v>12.24744871391589</c:v>
                </c:pt>
                <c:pt idx="4">
                  <c:v>14.142135623730951</c:v>
                </c:pt>
                <c:pt idx="5">
                  <c:v>15.811388300841898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083-47D8-A97C-83EB962A4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867472"/>
        <c:axId val="140867864"/>
      </c:scatterChart>
      <c:valAx>
        <c:axId val="140867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67864"/>
        <c:crosses val="autoZero"/>
        <c:crossBetween val="midCat"/>
      </c:valAx>
      <c:valAx>
        <c:axId val="140867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67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CA" sz="1400" b="0" i="0" u="none" strike="noStrike" baseline="0" dirty="0">
                <a:effectLst/>
              </a:rPr>
              <a:t>√𝑥</a:t>
            </a:r>
            <a:r>
              <a:rPr lang="en-US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Sheet1!$B$21:$B$26</c:f>
              <c:numCache>
                <c:formatCode>0.0</c:formatCode>
                <c:ptCount val="6"/>
                <c:pt idx="0">
                  <c:v>0</c:v>
                </c:pt>
                <c:pt idx="1">
                  <c:v>1.4142135623730951</c:v>
                </c:pt>
                <c:pt idx="2">
                  <c:v>2</c:v>
                </c:pt>
                <c:pt idx="3">
                  <c:v>2.4494897427831779</c:v>
                </c:pt>
                <c:pt idx="4">
                  <c:v>2.8284271247461903</c:v>
                </c:pt>
                <c:pt idx="5">
                  <c:v>3.1622776601683795</c:v>
                </c:pt>
              </c:numCache>
            </c:numRef>
          </c:xVal>
          <c:yVal>
            <c:numRef>
              <c:f>Sheet1!$C$21:$C$26</c:f>
              <c:numCache>
                <c:formatCode>0.0</c:formatCode>
                <c:ptCount val="6"/>
                <c:pt idx="0">
                  <c:v>0</c:v>
                </c:pt>
                <c:pt idx="1">
                  <c:v>7.0710678118654755</c:v>
                </c:pt>
                <c:pt idx="2">
                  <c:v>10</c:v>
                </c:pt>
                <c:pt idx="3">
                  <c:v>12.24744871391589</c:v>
                </c:pt>
                <c:pt idx="4">
                  <c:v>14.142135623730951</c:v>
                </c:pt>
                <c:pt idx="5">
                  <c:v>15.811388300841898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03-4E58-9D7B-1B1949060B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868648"/>
        <c:axId val="140869040"/>
      </c:scatterChart>
      <c:valAx>
        <c:axId val="140868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69040"/>
        <c:crosses val="autoZero"/>
        <c:crossBetween val="midCat"/>
      </c:valAx>
      <c:valAx>
        <c:axId val="14086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68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 Propagation 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(53.6 ± 0.2) x (14.42 ± 0.02)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(12.8 ± 4%) + (3.45 ± 0.5%)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8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(53.6 ± 0.2) x (14.42 ± 0.02)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(53.6 ± 0.2) </a:t>
            </a:r>
            <a:r>
              <a:rPr lang="en-CA" dirty="0">
                <a:sym typeface="Wingdings" panose="05000000000000000000" pitchFamily="2" charset="2"/>
              </a:rPr>
              <a:t> 53.6 </a:t>
            </a:r>
            <a:r>
              <a:rPr lang="en-CA" dirty="0"/>
              <a:t>± 0.4%</a:t>
            </a:r>
          </a:p>
          <a:p>
            <a:r>
              <a:rPr lang="en-CA" dirty="0"/>
              <a:t>(14.42 ± 0.02) </a:t>
            </a:r>
            <a:r>
              <a:rPr lang="en-CA" dirty="0">
                <a:sym typeface="Wingdings" panose="05000000000000000000" pitchFamily="2" charset="2"/>
              </a:rPr>
              <a:t> 14.42 </a:t>
            </a:r>
            <a:r>
              <a:rPr lang="en-CA" dirty="0"/>
              <a:t>± 0.1%</a:t>
            </a:r>
          </a:p>
          <a:p>
            <a:endParaRPr lang="en-CA" dirty="0"/>
          </a:p>
          <a:p>
            <a:r>
              <a:rPr lang="en-CA" dirty="0"/>
              <a:t>(</a:t>
            </a:r>
            <a:r>
              <a:rPr lang="en-CA" dirty="0">
                <a:sym typeface="Wingdings" panose="05000000000000000000" pitchFamily="2" charset="2"/>
              </a:rPr>
              <a:t>53.6 </a:t>
            </a:r>
            <a:r>
              <a:rPr lang="en-CA" dirty="0"/>
              <a:t>± 0.4%) x (</a:t>
            </a:r>
            <a:r>
              <a:rPr lang="en-CA" dirty="0">
                <a:sym typeface="Wingdings" panose="05000000000000000000" pitchFamily="2" charset="2"/>
              </a:rPr>
              <a:t>14.42 </a:t>
            </a:r>
            <a:r>
              <a:rPr lang="en-CA" dirty="0"/>
              <a:t>± 0.1%)</a:t>
            </a:r>
          </a:p>
          <a:p>
            <a:r>
              <a:rPr lang="en-CA" dirty="0"/>
              <a:t>772.912 ± 0.5%</a:t>
            </a:r>
          </a:p>
          <a:p>
            <a:r>
              <a:rPr lang="en-CA" dirty="0"/>
              <a:t>773 ± </a:t>
            </a:r>
            <a:r>
              <a:rPr lang="en-CA"/>
              <a:t>0.5%</a:t>
            </a:r>
          </a:p>
          <a:p>
            <a:endParaRPr lang="en-CA" dirty="0"/>
          </a:p>
          <a:p>
            <a:r>
              <a:rPr lang="en-CA" dirty="0"/>
              <a:t>773 ± 4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8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(12.8 ± 4%) + (3.45 ± 0.5%)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(12.8 ± 4%) </a:t>
            </a:r>
            <a:r>
              <a:rPr lang="en-CA" dirty="0">
                <a:sym typeface="Wingdings" panose="05000000000000000000" pitchFamily="2" charset="2"/>
              </a:rPr>
              <a:t> 12.8 </a:t>
            </a:r>
            <a:r>
              <a:rPr lang="en-CA" dirty="0"/>
              <a:t>± 0.5</a:t>
            </a:r>
          </a:p>
          <a:p>
            <a:r>
              <a:rPr lang="en-CA" dirty="0"/>
              <a:t>(3.45 ± 0.5%) </a:t>
            </a:r>
            <a:r>
              <a:rPr lang="en-CA" dirty="0">
                <a:sym typeface="Wingdings" panose="05000000000000000000" pitchFamily="2" charset="2"/>
              </a:rPr>
              <a:t> 3.45 </a:t>
            </a:r>
            <a:r>
              <a:rPr lang="en-CA" dirty="0"/>
              <a:t>± 0.02</a:t>
            </a:r>
          </a:p>
          <a:p>
            <a:endParaRPr lang="en-CA" dirty="0"/>
          </a:p>
          <a:p>
            <a:r>
              <a:rPr lang="en-CA" dirty="0"/>
              <a:t>(</a:t>
            </a:r>
            <a:r>
              <a:rPr lang="en-CA" dirty="0">
                <a:sym typeface="Wingdings" panose="05000000000000000000" pitchFamily="2" charset="2"/>
              </a:rPr>
              <a:t>12.8 </a:t>
            </a:r>
            <a:r>
              <a:rPr lang="en-CA" dirty="0"/>
              <a:t>± 0.5) + (</a:t>
            </a:r>
            <a:r>
              <a:rPr lang="en-CA" dirty="0">
                <a:sym typeface="Wingdings" panose="05000000000000000000" pitchFamily="2" charset="2"/>
              </a:rPr>
              <a:t>3.45 </a:t>
            </a:r>
            <a:r>
              <a:rPr lang="en-CA" dirty="0"/>
              <a:t>± 0.02)</a:t>
            </a:r>
          </a:p>
          <a:p>
            <a:r>
              <a:rPr lang="en-CA" dirty="0"/>
              <a:t>16.25 ± 0.52</a:t>
            </a:r>
          </a:p>
          <a:p>
            <a:r>
              <a:rPr lang="en-CA" dirty="0"/>
              <a:t>16.2 ± 0.5</a:t>
            </a:r>
          </a:p>
          <a:p>
            <a:endParaRPr lang="en-CA" dirty="0"/>
          </a:p>
          <a:p>
            <a:r>
              <a:rPr lang="en-CA" dirty="0"/>
              <a:t>16.2 ± 3%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1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800" dirty="0"/>
              <a:t>Graph the following data</a:t>
            </a:r>
          </a:p>
          <a:p>
            <a:pPr marL="514350" indent="-514350">
              <a:buFont typeface="+mj-lt"/>
              <a:buAutoNum type="arabicPeriod"/>
            </a:pPr>
            <a:endParaRPr lang="en-CA" sz="2800" dirty="0"/>
          </a:p>
          <a:p>
            <a:pPr marL="514350" indent="-514350">
              <a:buFont typeface="+mj-lt"/>
              <a:buAutoNum type="arabicPeriod"/>
            </a:pPr>
            <a:r>
              <a:rPr lang="en-CA" sz="2800" dirty="0"/>
              <a:t>Identify the relationship</a:t>
            </a:r>
          </a:p>
          <a:p>
            <a:pPr marL="514350" indent="-514350">
              <a:buFont typeface="+mj-lt"/>
              <a:buAutoNum type="arabicPeriod"/>
            </a:pPr>
            <a:endParaRPr lang="en-CA" sz="2800" dirty="0"/>
          </a:p>
          <a:p>
            <a:pPr marL="514350" indent="-514350">
              <a:buFont typeface="+mj-lt"/>
              <a:buAutoNum type="arabicPeriod"/>
            </a:pPr>
            <a:r>
              <a:rPr lang="en-CA" sz="2800" dirty="0"/>
              <a:t>Verify and determine the </a:t>
            </a:r>
            <a:br>
              <a:rPr lang="en-CA" sz="2800" dirty="0"/>
            </a:br>
            <a:r>
              <a:rPr lang="en-CA" sz="2800" dirty="0"/>
              <a:t>exact relationship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499887"/>
              </p:ext>
            </p:extLst>
          </p:nvPr>
        </p:nvGraphicFramePr>
        <p:xfrm>
          <a:off x="5410200" y="1828800"/>
          <a:ext cx="2971800" cy="3822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7.1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10.0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12.2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14.1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15.8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00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Graphical Analysis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617997"/>
              </p:ext>
            </p:extLst>
          </p:nvPr>
        </p:nvGraphicFramePr>
        <p:xfrm>
          <a:off x="533400" y="2133601"/>
          <a:ext cx="1676400" cy="2626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1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12.2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15.8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76555"/>
              </p:ext>
            </p:extLst>
          </p:nvPr>
        </p:nvGraphicFramePr>
        <p:xfrm>
          <a:off x="3200400" y="2133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17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Graphical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CA" sz="2800" dirty="0"/>
                  <a:t>To verify the relation, </a:t>
                </a:r>
                <a:br>
                  <a:rPr lang="en-CA" sz="2800" dirty="0"/>
                </a:br>
                <a:r>
                  <a:rPr lang="en-CA" sz="2800" dirty="0"/>
                  <a:t>calculate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CA" sz="2800" dirty="0"/>
              </a:p>
              <a:p>
                <a:pPr marL="514350" indent="-514350">
                  <a:buFont typeface="+mj-lt"/>
                  <a:buAutoNum type="arabicPeriod"/>
                </a:pPr>
                <a:endParaRPr lang="en-CA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2800" dirty="0"/>
                  <a:t>Graph Y vs.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CA" sz="2800" dirty="0"/>
              </a:p>
              <a:p>
                <a:pPr marL="514350" indent="-514350">
                  <a:buFont typeface="+mj-lt"/>
                  <a:buAutoNum type="arabicPeriod"/>
                </a:pPr>
                <a:endParaRPr lang="en-CA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2800" dirty="0"/>
                  <a:t>Find the slope of </a:t>
                </a:r>
                <a:br>
                  <a:rPr lang="en-CA" sz="2800" dirty="0"/>
                </a:br>
                <a:r>
                  <a:rPr lang="en-CA" sz="2800" dirty="0"/>
                  <a:t>the graph.</a:t>
                </a:r>
              </a:p>
              <a:p>
                <a:pPr marL="0" indent="0">
                  <a:buNone/>
                </a:pPr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2879875"/>
                  </p:ext>
                </p:extLst>
              </p:nvPr>
            </p:nvGraphicFramePr>
            <p:xfrm>
              <a:off x="5410200" y="1828800"/>
              <a:ext cx="2971800" cy="38227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461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C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61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0.0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61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2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7.1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61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>
                              <a:effectLst/>
                            </a:rPr>
                            <a:t>4</a:t>
                          </a:r>
                          <a:endParaRPr 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10.0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61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>
                              <a:effectLst/>
                            </a:rPr>
                            <a:t>6</a:t>
                          </a:r>
                          <a:endParaRPr 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12.2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61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>
                              <a:effectLst/>
                            </a:rPr>
                            <a:t>8</a:t>
                          </a:r>
                          <a:endParaRPr 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>
                              <a:effectLst/>
                            </a:rPr>
                            <a:t>14.1</a:t>
                          </a:r>
                          <a:endParaRPr 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61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>
                              <a:effectLst/>
                            </a:rPr>
                            <a:t>10</a:t>
                          </a:r>
                          <a:endParaRPr 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15.8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2879875"/>
                  </p:ext>
                </p:extLst>
              </p:nvPr>
            </p:nvGraphicFramePr>
            <p:xfrm>
              <a:off x="5410200" y="1828800"/>
              <a:ext cx="2971800" cy="38227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90600"/>
                    <a:gridCol w="990600"/>
                    <a:gridCol w="990600"/>
                  </a:tblGrid>
                  <a:tr h="5461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1235" t="-2222" r="-102469" b="-6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0.0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2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7.1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>
                              <a:effectLst/>
                            </a:rPr>
                            <a:t>4</a:t>
                          </a:r>
                          <a:endParaRPr 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10.0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>
                              <a:effectLst/>
                            </a:rPr>
                            <a:t>6</a:t>
                          </a:r>
                          <a:endParaRPr 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12.2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>
                              <a:effectLst/>
                            </a:rPr>
                            <a:t>8</a:t>
                          </a:r>
                          <a:endParaRPr 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>
                              <a:effectLst/>
                            </a:rPr>
                            <a:t>14.1</a:t>
                          </a:r>
                          <a:endParaRPr 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>
                              <a:effectLst/>
                            </a:rPr>
                            <a:t>10</a:t>
                          </a:r>
                          <a:endParaRPr 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15.8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944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Graphical Analysis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492991"/>
              </p:ext>
            </p:extLst>
          </p:nvPr>
        </p:nvGraphicFramePr>
        <p:xfrm>
          <a:off x="1447800" y="1828800"/>
          <a:ext cx="58674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238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201</Words>
  <Application>Microsoft Office PowerPoint</Application>
  <PresentationFormat>On-screen Show (4:3)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Wingdings</vt:lpstr>
      <vt:lpstr>Office Theme</vt:lpstr>
      <vt:lpstr>Error Propagation Wrap-Up</vt:lpstr>
      <vt:lpstr>(53.6 ± 0.2) x (14.42 ± 0.02) </vt:lpstr>
      <vt:lpstr>(12.8 ± 4%) + (3.45 ± 0.5%)</vt:lpstr>
      <vt:lpstr>Graphical Analysis</vt:lpstr>
      <vt:lpstr>Graphical Analysis</vt:lpstr>
      <vt:lpstr>Graphical Analysis</vt:lpstr>
      <vt:lpstr>Graphical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29</cp:revision>
  <dcterms:created xsi:type="dcterms:W3CDTF">2006-08-16T00:00:00Z</dcterms:created>
  <dcterms:modified xsi:type="dcterms:W3CDTF">2018-08-28T19:03:04Z</dcterms:modified>
</cp:coreProperties>
</file>