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354" r:id="rId3"/>
    <p:sldId id="342" r:id="rId4"/>
    <p:sldId id="343" r:id="rId5"/>
    <p:sldId id="355" r:id="rId6"/>
    <p:sldId id="353" r:id="rId7"/>
    <p:sldId id="302" r:id="rId8"/>
    <p:sldId id="305" r:id="rId9"/>
    <p:sldId id="307" r:id="rId10"/>
    <p:sldId id="318" r:id="rId11"/>
    <p:sldId id="321" r:id="rId12"/>
    <p:sldId id="330" r:id="rId13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74142" autoAdjust="0"/>
  </p:normalViewPr>
  <p:slideViewPr>
    <p:cSldViewPr>
      <p:cViewPr>
        <p:scale>
          <a:sx n="100" d="100"/>
          <a:sy n="100" d="100"/>
        </p:scale>
        <p:origin x="-516" y="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268C3CB-8C18-4588-90E9-3D2DF0AFD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7FB7FD19-C778-4606-BFCC-A0FEFF255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518E01-7377-478E-81D2-CE8D74A50610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Sinking vial - make it float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618924-AA7B-4B41-9B5A-72C76BFA9CF4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Beans/ping pong ball;  Big jug of water in a pool</a:t>
            </a:r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DA2BDA-52CB-4619-820B-83A26A3BFE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DB329-8DEA-409A-9C17-16B77AA3FE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5F7E-9ADB-4355-B090-244B94FA62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E5EE-49EF-43E1-80F2-36B5B8B13F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3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4096-2A93-4DB7-B037-7680A465F0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BF1E-29D4-44C2-AE6A-72FA2CE35D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A9DC-DD13-4E08-A2BA-D74CBF05B6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F38A-6EC5-4422-AC8A-0A976E812E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72FB1-8133-47CB-A140-11AA576AEC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1460-529F-4211-AA9E-9E9A4604A4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3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60182-326F-41C3-8151-E5FB768A20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EAD66-4F68-4019-B28C-1E305271E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DF2DD-C91C-4F40-90C5-BE75426AC7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9BA6987-9538-4426-B696-31FE8146B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_cSv6mvMJS_k/TPLSo_oJbCI/AAAAAAAAARg/PfRD5vZ60dw/s1600/solid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wc6QklQGF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CDkJuo_LY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7705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Density Part II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87450" y="1916113"/>
            <a:ext cx="662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2" name="Picture 9" descr="sol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/>
          <a:stretch>
            <a:fillRect/>
          </a:stretch>
        </p:blipFill>
        <p:spPr bwMode="auto">
          <a:xfrm>
            <a:off x="2124075" y="2708275"/>
            <a:ext cx="547528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2700338" y="1484313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516063" y="1223963"/>
            <a:ext cx="6400800" cy="1752600"/>
          </a:xfrm>
        </p:spPr>
        <p:txBody>
          <a:bodyPr/>
          <a:lstStyle/>
          <a:p>
            <a:r>
              <a:rPr lang="en-CA" altLang="en-US" dirty="0" smtClean="0">
                <a:latin typeface="Comic Sans MS" panose="030F0702030302020204" pitchFamily="66" charset="0"/>
              </a:rPr>
              <a:t>Measuring Volume by Displacement</a:t>
            </a:r>
            <a:endParaRPr lang="en-CA" altLang="en-US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583488" cy="90872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What would happen????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583488" cy="420846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If you put a bowling ball in water?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ea typeface="ＭＳ Ｐゴシック" pitchFamily="34" charset="-128"/>
                <a:hlinkClick r:id="rId3"/>
              </a:rPr>
              <a:t>http://www.youtube.com/watch?v=Lwc6QklQGFw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23556" name="Picture 4" descr="https://wellness.byu.edu/pics/uploads/images/Content/bowl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38" y="3344798"/>
            <a:ext cx="4604961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63691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Prediction: Sink or float?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mic Sans MS" panose="030F0702030302020204" pitchFamily="66" charset="0"/>
                <a:ea typeface="ＭＳ Ｐゴシック" pitchFamily="34" charset="-128"/>
              </a:rPr>
              <a:t>Solids in Liquids</a:t>
            </a:r>
            <a:endParaRPr lang="en-US" altLang="en-US" dirty="0" smtClean="0">
              <a:latin typeface="Comic Sans MS" panose="030F0702030302020204" pitchFamily="66" charset="0"/>
              <a:ea typeface="ＭＳ Ｐゴシック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81075"/>
            <a:ext cx="7772400" cy="2303463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Why does ice float in </a:t>
            </a:r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water?</a:t>
            </a:r>
          </a:p>
          <a:p>
            <a:pPr marL="0" indent="0" eaLnBrk="1" hangingPunct="1">
              <a:buNone/>
            </a:pPr>
            <a:r>
              <a:rPr lang="en-US" altLang="en-US" sz="3600" dirty="0" smtClean="0">
                <a:latin typeface="Comic Sans MS" panose="030F0702030302020204" pitchFamily="66" charset="0"/>
                <a:ea typeface="ＭＳ Ｐゴシック" pitchFamily="34" charset="-128"/>
              </a:rPr>
              <a:t>Answer: </a:t>
            </a:r>
            <a:r>
              <a:rPr lang="en-US" altLang="en-US" dirty="0" smtClean="0">
                <a:ea typeface="ＭＳ Ｐゴシック" pitchFamily="34" charset="-128"/>
              </a:rPr>
              <a:t>_________________________</a:t>
            </a:r>
            <a:endParaRPr lang="en-US" altLang="en-US" dirty="0" smtClean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en-US" altLang="en-US" sz="3200" dirty="0" smtClean="0">
                <a:ea typeface="ＭＳ Ｐゴシック" pitchFamily="34" charset="-128"/>
              </a:rPr>
              <a:t>             __________________________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11185"/>
          <a:stretch>
            <a:fillRect/>
          </a:stretch>
        </p:blipFill>
        <p:spPr bwMode="auto">
          <a:xfrm>
            <a:off x="3635896" y="3110482"/>
            <a:ext cx="3061708" cy="34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6706208" y="2424869"/>
            <a:ext cx="2375407" cy="3099881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4" y="439474"/>
            <a:ext cx="6080150" cy="574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6697663" cy="571946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SINK or FLOAT In </a:t>
            </a:r>
            <a:r>
              <a:rPr lang="en-US" altLang="en-US" sz="3600" b="1" dirty="0" smtClean="0">
                <a:latin typeface="Comic Sans MS" panose="030F0702030302020204" pitchFamily="66" charset="0"/>
              </a:rPr>
              <a:t>Water?</a:t>
            </a:r>
            <a:endParaRPr lang="en-US" altLang="en-US" sz="3600" b="1" u="sng" dirty="0" smtClean="0">
              <a:latin typeface="Comic Sans MS" panose="030F0702030302020204" pitchFamily="66" charset="0"/>
              <a:ea typeface="ＭＳ Ｐゴシック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81670" y="2558256"/>
            <a:ext cx="5824538" cy="60483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Recap: Calculating Density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424936" cy="4536504"/>
              </a:xfrm>
            </p:spPr>
            <p:txBody>
              <a:bodyPr/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Density is the amount of _________ in a given ____________. </a:t>
                </a:r>
              </a:p>
              <a:p>
                <a:endParaRPr lang="en-US" dirty="0">
                  <a:latin typeface="Comic Sans MS" panose="030F0702030302020204" pitchFamily="66" charset="0"/>
                </a:endParaRPr>
              </a:p>
              <a:p>
                <a:r>
                  <a:rPr lang="en-US" dirty="0" smtClean="0">
                    <a:latin typeface="Comic Sans MS" panose="030F0702030302020204" pitchFamily="66" charset="0"/>
                  </a:rPr>
                  <a:t>First we need to measure an object’s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    ___________ and __________</a:t>
                </a:r>
              </a:p>
              <a:p>
                <a:pPr marL="0" indent="0">
                  <a:buNone/>
                </a:pPr>
                <a:endParaRPr lang="en-US" dirty="0" smtClean="0">
                  <a:latin typeface="Comic Sans MS" panose="030F0702030302020204" pitchFamily="66" charset="0"/>
                </a:endParaRPr>
              </a:p>
              <a:p>
                <a:r>
                  <a:rPr lang="en-US" dirty="0" smtClean="0">
                    <a:latin typeface="Comic Sans MS" panose="030F0702030302020204" pitchFamily="66" charset="0"/>
                  </a:rPr>
                  <a:t>We then calculate density using the formula: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𝐷𝑒𝑛𝑠𝑖𝑡𝑦</m:t>
                    </m:r>
                    <m:r>
                      <a:rPr lang="en-US" sz="4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𝑚𝑎𝑠𝑠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𝑣𝑜𝑙𝑢𝑚𝑒</m:t>
                        </m:r>
                      </m:den>
                    </m:f>
                  </m:oMath>
                </a14:m>
                <a:endParaRPr lang="en-US" sz="4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424936" cy="4536504"/>
              </a:xfrm>
              <a:blipFill rotWithShape="1">
                <a:blip r:embed="rId2"/>
                <a:stretch>
                  <a:fillRect l="-2315" t="-3629" r="-2967" b="-2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 bwMode="auto">
          <a:xfrm>
            <a:off x="5940152" y="5085184"/>
            <a:ext cx="2736304" cy="1512168"/>
          </a:xfrm>
          <a:prstGeom prst="triangle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 bwMode="auto">
          <a:xfrm>
            <a:off x="6624228" y="5841268"/>
            <a:ext cx="133214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290302" y="5841268"/>
            <a:ext cx="0" cy="7560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6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95586" y="0"/>
            <a:ext cx="7772400" cy="855241"/>
          </a:xfrm>
        </p:spPr>
        <p:txBody>
          <a:bodyPr/>
          <a:lstStyle/>
          <a:p>
            <a:r>
              <a:rPr lang="en-CA" altLang="en-US" b="1" dirty="0" smtClean="0">
                <a:latin typeface="Comic Sans MS" panose="030F0702030302020204" pitchFamily="66" charset="0"/>
              </a:rPr>
              <a:t>Finding Volume</a:t>
            </a:r>
            <a:endParaRPr lang="en-CA" altLang="en-US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23" y="694219"/>
            <a:ext cx="8928992" cy="5545138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CA" altLang="en-US" sz="4000" dirty="0" smtClean="0">
                <a:latin typeface="Comic Sans MS" panose="030F0702030302020204" pitchFamily="66" charset="0"/>
              </a:rPr>
              <a:t>Calculate using 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formulas: </a:t>
            </a:r>
            <a:endParaRPr lang="en-CA" altLang="en-U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CA" altLang="en-US" sz="2800" dirty="0"/>
          </a:p>
          <a:p>
            <a:pPr marL="0" indent="0">
              <a:buNone/>
            </a:pPr>
            <a:r>
              <a:rPr lang="en-CA" altLang="en-US" sz="2800" dirty="0" smtClean="0"/>
              <a:t>   </a:t>
            </a:r>
            <a:r>
              <a:rPr lang="en-CA" altLang="en-US" sz="3600" dirty="0" smtClean="0">
                <a:latin typeface="Comic Sans MS" panose="030F0702030302020204" pitchFamily="66" charset="0"/>
              </a:rPr>
              <a:t>Example:</a:t>
            </a:r>
            <a:endParaRPr lang="en-CA" altLang="en-US" sz="36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endParaRPr lang="en-CA" altLang="en-US" sz="2800" dirty="0" smtClean="0"/>
          </a:p>
          <a:p>
            <a:pPr marL="0" indent="0">
              <a:buNone/>
            </a:pPr>
            <a:endParaRPr lang="en-CA" altLang="en-US" sz="800" dirty="0" smtClean="0"/>
          </a:p>
          <a:p>
            <a:pPr marL="0" indent="0">
              <a:buNone/>
            </a:pPr>
            <a:endParaRPr lang="en-CA" altLang="en-US" sz="800" dirty="0" smtClean="0"/>
          </a:p>
          <a:p>
            <a:pPr marL="0" lvl="8" indent="0">
              <a:buNone/>
            </a:pPr>
            <a:r>
              <a:rPr lang="en-CA" altLang="en-US" sz="4800" dirty="0" smtClean="0">
                <a:latin typeface="Comic Sans MS" panose="030F0702030302020204" pitchFamily="66" charset="0"/>
              </a:rPr>
              <a:t>2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. 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Place 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in water and measure the </a:t>
            </a:r>
            <a:r>
              <a:rPr lang="en-CA" altLang="en-US" sz="3800" b="1" dirty="0" smtClean="0">
                <a:latin typeface="Comic Sans MS" panose="030F0702030302020204" pitchFamily="66" charset="0"/>
              </a:rPr>
              <a:t>______________ .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This is the </a:t>
            </a:r>
            <a:r>
              <a:rPr lang="en-CA" altLang="en-US" sz="3800" b="1" dirty="0" smtClean="0">
                <a:latin typeface="Comic Sans MS" panose="030F0702030302020204" pitchFamily="66" charset="0"/>
              </a:rPr>
              <a:t>ONLY</a:t>
            </a:r>
            <a:r>
              <a:rPr lang="en-CA" altLang="en-US" sz="3800" dirty="0" smtClean="0">
                <a:latin typeface="Comic Sans MS" panose="030F0702030302020204" pitchFamily="66" charset="0"/>
              </a:rPr>
              <a:t> method for measuring the volume of _________ objects</a:t>
            </a:r>
            <a:r>
              <a:rPr lang="en-CA" altLang="en-US" sz="4000" b="1" dirty="0">
                <a:latin typeface="Comic Sans MS" panose="030F0702030302020204" pitchFamily="66" charset="0"/>
              </a:rPr>
              <a:t> 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like a</a:t>
            </a:r>
          </a:p>
          <a:p>
            <a:pPr marL="0" lvl="8" indent="0">
              <a:buNone/>
            </a:pPr>
            <a:r>
              <a:rPr lang="en-CA" altLang="en-US" sz="4000" dirty="0">
                <a:latin typeface="Comic Sans MS" panose="030F0702030302020204" pitchFamily="66" charset="0"/>
              </a:rPr>
              <a:t>r</a:t>
            </a:r>
            <a:r>
              <a:rPr lang="en-CA" altLang="en-US" sz="4000" dirty="0" smtClean="0">
                <a:latin typeface="Comic Sans MS" panose="030F0702030302020204" pitchFamily="66" charset="0"/>
              </a:rPr>
              <a:t>ock.</a:t>
            </a:r>
            <a:endParaRPr lang="en-CA" altLang="en-US" sz="4000" dirty="0" smtClean="0">
              <a:latin typeface="Comic Sans MS" panose="030F0702030302020204" pitchFamily="66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1433398"/>
            <a:ext cx="2765630" cy="200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04" y="5289701"/>
            <a:ext cx="1443360" cy="140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A solid 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__________ 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a matching volume of water when placed in water</a:t>
            </a:r>
            <a:r>
              <a:rPr lang="en-US" altLang="en-US" sz="3000" b="1" dirty="0" smtClean="0"/>
              <a:t>.</a:t>
            </a:r>
          </a:p>
          <a:p>
            <a:pPr eaLnBrk="1" hangingPunct="1">
              <a:buFontTx/>
              <a:buNone/>
            </a:pP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endParaRPr lang="en-US" altLang="en-US" sz="28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						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			      	</a:t>
            </a:r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74011"/>
              </p:ext>
            </p:extLst>
          </p:nvPr>
        </p:nvGraphicFramePr>
        <p:xfrm>
          <a:off x="7081254" y="2499096"/>
          <a:ext cx="1246188" cy="39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54" y="2499096"/>
                        <a:ext cx="1246188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452320" y="5105400"/>
            <a:ext cx="504056" cy="1047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317A0062-0648-41C5-8CFE-4E50E4D6B1FB}" type="slidenum">
              <a:rPr lang="en-US" altLang="en-US" sz="1400" smtClean="0"/>
              <a:pPr algn="r" eaLnBrk="1" hangingPunct="1">
                <a:buFontTx/>
                <a:buNone/>
              </a:pPr>
              <a:t>4</a:t>
            </a:fld>
            <a:endParaRPr lang="en-US" altLang="en-US" sz="1400" smtClean="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87423"/>
              </p:ext>
            </p:extLst>
          </p:nvPr>
        </p:nvGraphicFramePr>
        <p:xfrm>
          <a:off x="1619672" y="2373972"/>
          <a:ext cx="1246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73972"/>
                        <a:ext cx="1246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979712" y="5167089"/>
            <a:ext cx="5334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906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omic Sans MS" panose="030F0702030302020204" pitchFamily="66" charset="0"/>
              </a:rPr>
              <a:t>Volume Displacement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>
            <a:off x="1293912" y="5167089"/>
            <a:ext cx="6858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52320" y="4444355"/>
            <a:ext cx="504056" cy="173087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513848" y="5700489"/>
            <a:ext cx="381000" cy="457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2987824" y="2653501"/>
            <a:ext cx="2808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>
                <a:latin typeface="Comic Sans MS" panose="030F0702030302020204" pitchFamily="66" charset="0"/>
              </a:rPr>
              <a:t>Example:</a:t>
            </a:r>
            <a:r>
              <a:rPr lang="en-US" sz="2400" dirty="0" smtClean="0">
                <a:latin typeface="Comic Sans MS" panose="030F0702030302020204" pitchFamily="66" charset="0"/>
              </a:rPr>
              <a:t> A metal block </a:t>
            </a:r>
            <a:r>
              <a:rPr lang="en-US" sz="2400" dirty="0" err="1" smtClean="0">
                <a:latin typeface="Comic Sans MS" panose="030F0702030302020204" pitchFamily="66" charset="0"/>
              </a:rPr>
              <a:t>block</a:t>
            </a:r>
            <a:r>
              <a:rPr lang="en-US" sz="2400" dirty="0" smtClean="0">
                <a:latin typeface="Comic Sans MS" panose="030F0702030302020204" pitchFamily="66" charset="0"/>
              </a:rPr>
              <a:t> has a volume of </a:t>
            </a:r>
            <a:r>
              <a:rPr lang="en-US" sz="2400" b="1" dirty="0" smtClean="0">
                <a:latin typeface="Comic Sans MS" panose="030F0702030302020204" pitchFamily="66" charset="0"/>
              </a:rPr>
              <a:t>10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mL</a:t>
            </a:r>
            <a:r>
              <a:rPr lang="en-US" sz="2400" dirty="0" err="1" smtClean="0">
                <a:latin typeface="Comic Sans MS" panose="030F0702030302020204" pitchFamily="66" charset="0"/>
              </a:rPr>
              <a:t>.</a:t>
            </a:r>
            <a:r>
              <a:rPr lang="en-US" sz="2400" dirty="0" smtClean="0">
                <a:latin typeface="Comic Sans MS" panose="030F0702030302020204" pitchFamily="66" charset="0"/>
              </a:rPr>
              <a:t> When it is placed in the cylinder, the water level rises from 25 mL to _______ </a:t>
            </a:r>
            <a:r>
              <a:rPr lang="en-US" sz="2400" dirty="0" err="1" smtClean="0">
                <a:latin typeface="Comic Sans MS" panose="030F0702030302020204" pitchFamily="66" charset="0"/>
              </a:rPr>
              <a:t>mL.</a:t>
            </a:r>
            <a:r>
              <a:rPr lang="en-US" sz="2400" dirty="0" smtClean="0">
                <a:latin typeface="Comic Sans MS" panose="030F0702030302020204" pitchFamily="66" charset="0"/>
              </a:rPr>
              <a:t> 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8481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25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3000" b="1" dirty="0" smtClean="0">
                <a:latin typeface="Comic Sans MS" panose="030F0702030302020204" pitchFamily="66" charset="0"/>
              </a:rPr>
              <a:t>What is the volume of the rock?</a:t>
            </a: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3000" b="1" dirty="0" smtClean="0"/>
          </a:p>
          <a:p>
            <a:pPr eaLnBrk="1" hangingPunct="1">
              <a:buFontTx/>
              <a:buNone/>
            </a:pP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</a:t>
            </a:r>
            <a:endParaRPr lang="en-US" altLang="en-US" sz="28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						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			      	</a:t>
            </a:r>
          </a:p>
        </p:txBody>
      </p:sp>
      <p:graphicFrame>
        <p:nvGraphicFramePr>
          <p:cNvPr id="61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44212"/>
              </p:ext>
            </p:extLst>
          </p:nvPr>
        </p:nvGraphicFramePr>
        <p:xfrm>
          <a:off x="7081254" y="2499096"/>
          <a:ext cx="1246188" cy="39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254" y="2499096"/>
                        <a:ext cx="1246188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7452320" y="5105400"/>
            <a:ext cx="504056" cy="1047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317A0062-0648-41C5-8CFE-4E50E4D6B1FB}" type="slidenum">
              <a:rPr lang="en-US" altLang="en-US" sz="1400" smtClean="0"/>
              <a:pPr algn="r" eaLnBrk="1" hangingPunct="1">
                <a:buFontTx/>
                <a:buNone/>
              </a:pPr>
              <a:t>5</a:t>
            </a:fld>
            <a:endParaRPr lang="en-US" altLang="en-US" sz="1400" smtClean="0"/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27735"/>
              </p:ext>
            </p:extLst>
          </p:nvPr>
        </p:nvGraphicFramePr>
        <p:xfrm>
          <a:off x="1619672" y="2373972"/>
          <a:ext cx="1246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73972"/>
                        <a:ext cx="1246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979712" y="5309789"/>
            <a:ext cx="533400" cy="9240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990600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omic Sans MS" panose="030F0702030302020204" pitchFamily="66" charset="0"/>
              </a:rPr>
              <a:t>Volume </a:t>
            </a:r>
            <a:r>
              <a:rPr lang="en-US" altLang="en-US" sz="4000" b="1" dirty="0" smtClean="0">
                <a:latin typeface="Comic Sans MS" panose="030F0702030302020204" pitchFamily="66" charset="0"/>
              </a:rPr>
              <a:t>Displacement- Example 2</a:t>
            </a:r>
            <a:endParaRPr lang="en-US" alt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>
            <a:off x="1293912" y="5295277"/>
            <a:ext cx="6858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52320" y="4629033"/>
            <a:ext cx="504056" cy="154619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2790478" y="2924944"/>
            <a:ext cx="324036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 smtClean="0">
                <a:latin typeface="Comic Sans MS" panose="030F0702030302020204" pitchFamily="66" charset="0"/>
              </a:rPr>
              <a:t>Example:</a:t>
            </a:r>
            <a:r>
              <a:rPr lang="en-US" sz="2400" dirty="0" smtClean="0">
                <a:latin typeface="Comic Sans MS" panose="030F0702030302020204" pitchFamily="66" charset="0"/>
              </a:rPr>
              <a:t> When the rock is placed in the cylinder, the water level rises from 20 ml to 32 ml.  The volume of the rock is:</a:t>
            </a:r>
          </a:p>
          <a:p>
            <a:pPr algn="l"/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_______________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84812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20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6807485" y="4629033"/>
            <a:ext cx="685800" cy="0"/>
          </a:xfrm>
          <a:prstGeom prst="line">
            <a:avLst/>
          </a:prstGeom>
          <a:ln w="38100">
            <a:solidFill>
              <a:schemeClr val="tx2"/>
            </a:solidFill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5765701" y="438187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Comic Sans MS" panose="030F0702030302020204" pitchFamily="66" charset="0"/>
              </a:rPr>
              <a:t>32 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7493285" y="5560353"/>
            <a:ext cx="422125" cy="582960"/>
          </a:xfrm>
          <a:custGeom>
            <a:avLst/>
            <a:gdLst>
              <a:gd name="connsiteX0" fmla="*/ 266700 w 792279"/>
              <a:gd name="connsiteY0" fmla="*/ 0 h 409575"/>
              <a:gd name="connsiteX1" fmla="*/ 266700 w 792279"/>
              <a:gd name="connsiteY1" fmla="*/ 0 h 409575"/>
              <a:gd name="connsiteX2" fmla="*/ 152400 w 792279"/>
              <a:gd name="connsiteY2" fmla="*/ 38100 h 409575"/>
              <a:gd name="connsiteX3" fmla="*/ 114300 w 792279"/>
              <a:gd name="connsiteY3" fmla="*/ 47625 h 409575"/>
              <a:gd name="connsiteX4" fmla="*/ 85725 w 792279"/>
              <a:gd name="connsiteY4" fmla="*/ 66675 h 409575"/>
              <a:gd name="connsiteX5" fmla="*/ 19050 w 792279"/>
              <a:gd name="connsiteY5" fmla="*/ 114300 h 409575"/>
              <a:gd name="connsiteX6" fmla="*/ 9525 w 792279"/>
              <a:gd name="connsiteY6" fmla="*/ 152400 h 409575"/>
              <a:gd name="connsiteX7" fmla="*/ 0 w 792279"/>
              <a:gd name="connsiteY7" fmla="*/ 180975 h 409575"/>
              <a:gd name="connsiteX8" fmla="*/ 28575 w 792279"/>
              <a:gd name="connsiteY8" fmla="*/ 295275 h 409575"/>
              <a:gd name="connsiteX9" fmla="*/ 38100 w 792279"/>
              <a:gd name="connsiteY9" fmla="*/ 323850 h 409575"/>
              <a:gd name="connsiteX10" fmla="*/ 95250 w 792279"/>
              <a:gd name="connsiteY10" fmla="*/ 352425 h 409575"/>
              <a:gd name="connsiteX11" fmla="*/ 133350 w 792279"/>
              <a:gd name="connsiteY11" fmla="*/ 371475 h 409575"/>
              <a:gd name="connsiteX12" fmla="*/ 209550 w 792279"/>
              <a:gd name="connsiteY12" fmla="*/ 390525 h 409575"/>
              <a:gd name="connsiteX13" fmla="*/ 314325 w 792279"/>
              <a:gd name="connsiteY13" fmla="*/ 409575 h 409575"/>
              <a:gd name="connsiteX14" fmla="*/ 495300 w 792279"/>
              <a:gd name="connsiteY14" fmla="*/ 400050 h 409575"/>
              <a:gd name="connsiteX15" fmla="*/ 561975 w 792279"/>
              <a:gd name="connsiteY15" fmla="*/ 390525 h 409575"/>
              <a:gd name="connsiteX16" fmla="*/ 590550 w 792279"/>
              <a:gd name="connsiteY16" fmla="*/ 371475 h 409575"/>
              <a:gd name="connsiteX17" fmla="*/ 619125 w 792279"/>
              <a:gd name="connsiteY17" fmla="*/ 361950 h 409575"/>
              <a:gd name="connsiteX18" fmla="*/ 638175 w 792279"/>
              <a:gd name="connsiteY18" fmla="*/ 333375 h 409575"/>
              <a:gd name="connsiteX19" fmla="*/ 666750 w 792279"/>
              <a:gd name="connsiteY19" fmla="*/ 314325 h 409575"/>
              <a:gd name="connsiteX20" fmla="*/ 695325 w 792279"/>
              <a:gd name="connsiteY20" fmla="*/ 266700 h 409575"/>
              <a:gd name="connsiteX21" fmla="*/ 752475 w 792279"/>
              <a:gd name="connsiteY21" fmla="*/ 228600 h 409575"/>
              <a:gd name="connsiteX22" fmla="*/ 762000 w 792279"/>
              <a:gd name="connsiteY22" fmla="*/ 200025 h 409575"/>
              <a:gd name="connsiteX23" fmla="*/ 790575 w 792279"/>
              <a:gd name="connsiteY23" fmla="*/ 171450 h 409575"/>
              <a:gd name="connsiteX24" fmla="*/ 781050 w 792279"/>
              <a:gd name="connsiteY24" fmla="*/ 57150 h 409575"/>
              <a:gd name="connsiteX25" fmla="*/ 762000 w 792279"/>
              <a:gd name="connsiteY25" fmla="*/ 28575 h 409575"/>
              <a:gd name="connsiteX26" fmla="*/ 733425 w 792279"/>
              <a:gd name="connsiteY26" fmla="*/ 19050 h 409575"/>
              <a:gd name="connsiteX27" fmla="*/ 628650 w 792279"/>
              <a:gd name="connsiteY27" fmla="*/ 9525 h 409575"/>
              <a:gd name="connsiteX28" fmla="*/ 352425 w 792279"/>
              <a:gd name="connsiteY28" fmla="*/ 19050 h 409575"/>
              <a:gd name="connsiteX29" fmla="*/ 266700 w 792279"/>
              <a:gd name="connsiteY29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2279" h="409575">
                <a:moveTo>
                  <a:pt x="266700" y="0"/>
                </a:moveTo>
                <a:lnTo>
                  <a:pt x="266700" y="0"/>
                </a:lnTo>
                <a:cubicBezTo>
                  <a:pt x="228600" y="12700"/>
                  <a:pt x="190733" y="26121"/>
                  <a:pt x="152400" y="38100"/>
                </a:cubicBezTo>
                <a:cubicBezTo>
                  <a:pt x="139905" y="42005"/>
                  <a:pt x="126332" y="42468"/>
                  <a:pt x="114300" y="47625"/>
                </a:cubicBezTo>
                <a:cubicBezTo>
                  <a:pt x="103778" y="52134"/>
                  <a:pt x="95664" y="60995"/>
                  <a:pt x="85725" y="66675"/>
                </a:cubicBezTo>
                <a:cubicBezTo>
                  <a:pt x="27219" y="100107"/>
                  <a:pt x="65594" y="67756"/>
                  <a:pt x="19050" y="114300"/>
                </a:cubicBezTo>
                <a:cubicBezTo>
                  <a:pt x="15875" y="127000"/>
                  <a:pt x="13121" y="139813"/>
                  <a:pt x="9525" y="152400"/>
                </a:cubicBezTo>
                <a:cubicBezTo>
                  <a:pt x="6767" y="162054"/>
                  <a:pt x="0" y="170935"/>
                  <a:pt x="0" y="180975"/>
                </a:cubicBezTo>
                <a:cubicBezTo>
                  <a:pt x="0" y="219454"/>
                  <a:pt x="16754" y="259811"/>
                  <a:pt x="28575" y="295275"/>
                </a:cubicBezTo>
                <a:cubicBezTo>
                  <a:pt x="31750" y="304800"/>
                  <a:pt x="29746" y="318281"/>
                  <a:pt x="38100" y="323850"/>
                </a:cubicBezTo>
                <a:cubicBezTo>
                  <a:pt x="93014" y="360459"/>
                  <a:pt x="40041" y="328764"/>
                  <a:pt x="95250" y="352425"/>
                </a:cubicBezTo>
                <a:cubicBezTo>
                  <a:pt x="108301" y="358018"/>
                  <a:pt x="120299" y="365882"/>
                  <a:pt x="133350" y="371475"/>
                </a:cubicBezTo>
                <a:cubicBezTo>
                  <a:pt x="163832" y="384539"/>
                  <a:pt x="173770" y="381580"/>
                  <a:pt x="209550" y="390525"/>
                </a:cubicBezTo>
                <a:cubicBezTo>
                  <a:pt x="297648" y="412550"/>
                  <a:pt x="138319" y="387574"/>
                  <a:pt x="314325" y="409575"/>
                </a:cubicBezTo>
                <a:cubicBezTo>
                  <a:pt x="374650" y="406400"/>
                  <a:pt x="435069" y="404683"/>
                  <a:pt x="495300" y="400050"/>
                </a:cubicBezTo>
                <a:cubicBezTo>
                  <a:pt x="517685" y="398328"/>
                  <a:pt x="540471" y="396976"/>
                  <a:pt x="561975" y="390525"/>
                </a:cubicBezTo>
                <a:cubicBezTo>
                  <a:pt x="572940" y="387236"/>
                  <a:pt x="580311" y="376595"/>
                  <a:pt x="590550" y="371475"/>
                </a:cubicBezTo>
                <a:cubicBezTo>
                  <a:pt x="599530" y="366985"/>
                  <a:pt x="609600" y="365125"/>
                  <a:pt x="619125" y="361950"/>
                </a:cubicBezTo>
                <a:cubicBezTo>
                  <a:pt x="625475" y="352425"/>
                  <a:pt x="630080" y="341470"/>
                  <a:pt x="638175" y="333375"/>
                </a:cubicBezTo>
                <a:cubicBezTo>
                  <a:pt x="646270" y="325280"/>
                  <a:pt x="659300" y="323017"/>
                  <a:pt x="666750" y="314325"/>
                </a:cubicBezTo>
                <a:cubicBezTo>
                  <a:pt x="678798" y="300269"/>
                  <a:pt x="682234" y="279791"/>
                  <a:pt x="695325" y="266700"/>
                </a:cubicBezTo>
                <a:cubicBezTo>
                  <a:pt x="711514" y="250511"/>
                  <a:pt x="752475" y="228600"/>
                  <a:pt x="752475" y="228600"/>
                </a:cubicBezTo>
                <a:cubicBezTo>
                  <a:pt x="755650" y="219075"/>
                  <a:pt x="756431" y="208379"/>
                  <a:pt x="762000" y="200025"/>
                </a:cubicBezTo>
                <a:cubicBezTo>
                  <a:pt x="769472" y="188817"/>
                  <a:pt x="788795" y="184802"/>
                  <a:pt x="790575" y="171450"/>
                </a:cubicBezTo>
                <a:cubicBezTo>
                  <a:pt x="795628" y="133553"/>
                  <a:pt x="788548" y="94640"/>
                  <a:pt x="781050" y="57150"/>
                </a:cubicBezTo>
                <a:cubicBezTo>
                  <a:pt x="778805" y="45925"/>
                  <a:pt x="770939" y="35726"/>
                  <a:pt x="762000" y="28575"/>
                </a:cubicBezTo>
                <a:cubicBezTo>
                  <a:pt x="754160" y="22303"/>
                  <a:pt x="743364" y="20470"/>
                  <a:pt x="733425" y="19050"/>
                </a:cubicBezTo>
                <a:cubicBezTo>
                  <a:pt x="698708" y="14090"/>
                  <a:pt x="663575" y="12700"/>
                  <a:pt x="628650" y="9525"/>
                </a:cubicBezTo>
                <a:lnTo>
                  <a:pt x="352425" y="19050"/>
                </a:lnTo>
                <a:cubicBezTo>
                  <a:pt x="160527" y="28891"/>
                  <a:pt x="280987" y="3175"/>
                  <a:pt x="26670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1282" y="5498541"/>
            <a:ext cx="376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32 mL-20 mL= 12 mL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/>
      <p:bldP spid="2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283224" y="3212976"/>
            <a:ext cx="4537248" cy="338437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FontTx/>
              <a:buNone/>
            </a:pPr>
            <a:fld id="{A69F3733-C66D-4373-9FE7-62EB94417C47}" type="slidenum">
              <a:rPr lang="en-US" altLang="en-US" sz="1400" smtClean="0">
                <a:solidFill>
                  <a:srgbClr val="000000"/>
                </a:solidFill>
              </a:rPr>
              <a:pPr algn="r" eaLnBrk="1" hangingPunct="1">
                <a:buFontTx/>
                <a:buNone/>
              </a:pPr>
              <a:t>6</a:t>
            </a:fld>
            <a:endParaRPr lang="en-US" altLang="en-US" sz="1400" smtClean="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260350"/>
            <a:ext cx="6770687" cy="887413"/>
          </a:xfrm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Learning Check </a:t>
            </a:r>
            <a:endParaRPr lang="en-US" altLang="en-US" sz="4000" dirty="0" smtClean="0">
              <a:latin typeface="Comic Sans MS" panose="030F0702030302020204" pitchFamily="66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736013" cy="2736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 </a:t>
            </a:r>
            <a:r>
              <a:rPr lang="en-US" altLang="en-US" sz="2800" b="1" dirty="0" smtClean="0"/>
              <a:t> </a:t>
            </a:r>
            <a:r>
              <a:rPr lang="en-US" altLang="en-US" sz="2400" b="1" dirty="0">
                <a:latin typeface="Comic Sans MS" panose="030F0702030302020204" pitchFamily="66" charset="0"/>
              </a:rPr>
              <a:t>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 metal block has a mass of 48 g. If it causes the level of water in a graduated cylinder to rise from 25 mL to 33 mL, what is the block’s volume and density?  </a:t>
            </a: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1"/>
                </a:solidFill>
              </a:rPr>
              <a:t>	</a:t>
            </a:r>
            <a:r>
              <a:rPr lang="en-US" altLang="en-US" sz="2800" b="1" dirty="0"/>
              <a:t>A</a:t>
            </a:r>
            <a:r>
              <a:rPr lang="en-US" altLang="en-US" sz="2800" b="1" dirty="0" smtClean="0"/>
              <a:t>)  0.20 </a:t>
            </a:r>
            <a:r>
              <a:rPr lang="en-US" altLang="en-US" sz="2800" b="1" dirty="0" smtClean="0"/>
              <a:t>g/ cm</a:t>
            </a:r>
            <a:r>
              <a:rPr lang="en-US" altLang="en-US" sz="2800" b="1" baseline="30000" dirty="0" smtClean="0"/>
              <a:t>3</a:t>
            </a:r>
            <a:r>
              <a:rPr lang="en-US" altLang="en-US" sz="2800" b="1" dirty="0" smtClean="0"/>
              <a:t>	       </a:t>
            </a:r>
            <a:r>
              <a:rPr lang="en-US" altLang="en-US" sz="2800" b="1" dirty="0" smtClean="0"/>
              <a:t>B)   6.0 </a:t>
            </a:r>
            <a:r>
              <a:rPr lang="en-US" altLang="en-US" sz="2800" b="1" dirty="0" smtClean="0"/>
              <a:t>g/m</a:t>
            </a:r>
            <a:r>
              <a:rPr lang="en-US" altLang="en-US" sz="2800" b="1" baseline="30000" dirty="0" smtClean="0"/>
              <a:t>3	    </a:t>
            </a:r>
            <a:r>
              <a:rPr lang="en-US" altLang="en-US" sz="2800" b="1" dirty="0"/>
              <a:t>C</a:t>
            </a:r>
            <a:r>
              <a:rPr lang="en-US" altLang="en-US" sz="2800" b="1" dirty="0" smtClean="0"/>
              <a:t>)   </a:t>
            </a:r>
            <a:r>
              <a:rPr lang="en-US" altLang="en-US" sz="2800" b="1" dirty="0" smtClean="0"/>
              <a:t>252 g/cm</a:t>
            </a:r>
            <a:r>
              <a:rPr lang="en-US" altLang="en-US" sz="2800" b="1" baseline="30000" dirty="0" smtClean="0"/>
              <a:t>3</a:t>
            </a: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3000" b="1" dirty="0" smtClean="0"/>
              <a:t>	</a:t>
            </a:r>
            <a:endParaRPr lang="en-US" altLang="en-US" sz="3000" b="1" baseline="30000" dirty="0" smtClean="0"/>
          </a:p>
          <a:p>
            <a:pPr eaLnBrk="1" hangingPunct="1">
              <a:buFontTx/>
              <a:buNone/>
            </a:pPr>
            <a:endParaRPr lang="en-US" altLang="en-US" sz="3000" b="1" baseline="30000" dirty="0" smtClean="0"/>
          </a:p>
          <a:p>
            <a:pPr eaLnBrk="1" hangingPunct="1">
              <a:buFontTx/>
              <a:buNone/>
            </a:pPr>
            <a:r>
              <a:rPr lang="en-US" altLang="en-US" sz="2800" b="1" baseline="30000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/>
              <a:t>						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/>
              <a:t>      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40335"/>
              </p:ext>
            </p:extLst>
          </p:nvPr>
        </p:nvGraphicFramePr>
        <p:xfrm>
          <a:off x="1406537" y="4024994"/>
          <a:ext cx="8636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Document" r:id="rId3" imgW="864108" imgH="2240280" progId="Word.Document.8">
                  <p:embed/>
                </p:oleObj>
              </mc:Choice>
              <mc:Fallback>
                <p:oleObj name="Document" r:id="rId3" imgW="864108" imgH="224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37" y="4024994"/>
                        <a:ext cx="8636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656805" y="5653853"/>
            <a:ext cx="360635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94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205545"/>
              </p:ext>
            </p:extLst>
          </p:nvPr>
        </p:nvGraphicFramePr>
        <p:xfrm>
          <a:off x="3047145" y="4044788"/>
          <a:ext cx="8636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Document" r:id="rId5" imgW="864108" imgH="2240280" progId="Word.Document.8">
                  <p:embed/>
                </p:oleObj>
              </mc:Choice>
              <mc:Fallback>
                <p:oleObj name="Document" r:id="rId5" imgW="864108" imgH="2240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145" y="4044788"/>
                        <a:ext cx="8636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312491" y="5060993"/>
            <a:ext cx="339727" cy="104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sp>
        <p:nvSpPr>
          <p:cNvPr id="2058" name="Line 8"/>
          <p:cNvSpPr>
            <a:spLocks noChangeShapeType="1"/>
          </p:cNvSpPr>
          <p:nvPr/>
        </p:nvSpPr>
        <p:spPr bwMode="auto">
          <a:xfrm>
            <a:off x="1331640" y="5653853"/>
            <a:ext cx="685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2059" name="Line 9"/>
          <p:cNvSpPr>
            <a:spLocks noChangeShapeType="1"/>
          </p:cNvSpPr>
          <p:nvPr/>
        </p:nvSpPr>
        <p:spPr bwMode="auto">
          <a:xfrm flipV="1">
            <a:off x="2601516" y="5064069"/>
            <a:ext cx="762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377579" y="5833239"/>
            <a:ext cx="228600" cy="2286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3012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25.0 mL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2411" y="448027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33.0 mL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Density fun: liquid layers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52513"/>
            <a:ext cx="8280275" cy="58054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>
                <a:hlinkClick r:id="rId2"/>
              </a:rPr>
              <a:t>http://www.youtube.com/watch?v=-CDkJuo_LYs</a:t>
            </a:r>
            <a:r>
              <a:rPr lang="en-US" sz="2800" b="1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	</a:t>
            </a:r>
          </a:p>
          <a:p>
            <a:pPr eaLnBrk="1" hangingPunct="1">
              <a:defRPr/>
            </a:pPr>
            <a:r>
              <a:rPr lang="en-US" sz="2800" dirty="0" smtClean="0">
                <a:latin typeface="Comic Sans MS" panose="030F0702030302020204" pitchFamily="66" charset="0"/>
              </a:rPr>
              <a:t>Liquids with different densities form </a:t>
            </a:r>
            <a:r>
              <a:rPr lang="en-US" sz="2800" dirty="0" smtClean="0">
                <a:latin typeface="Comic Sans MS" panose="030F0702030302020204" pitchFamily="66" charset="0"/>
              </a:rPr>
              <a:t>______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Comic Sans MS" panose="030F0702030302020204" pitchFamily="66" charset="0"/>
              </a:rPr>
              <a:t>The liquid with the </a:t>
            </a:r>
            <a:r>
              <a:rPr lang="en-US" sz="28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lowest density </a:t>
            </a:r>
            <a:r>
              <a:rPr lang="en-US" sz="2800" dirty="0">
                <a:latin typeface="Comic Sans MS" panose="030F0702030302020204" pitchFamily="66" charset="0"/>
              </a:rPr>
              <a:t>will be on </a:t>
            </a:r>
            <a:r>
              <a:rPr lang="en-US" sz="2800" b="1" i="1" dirty="0">
                <a:latin typeface="Comic Sans MS" panose="030F0702030302020204" pitchFamily="66" charset="0"/>
              </a:rPr>
              <a:t>the </a:t>
            </a:r>
            <a:r>
              <a:rPr lang="en-US" sz="2800" b="1" i="1" dirty="0" smtClean="0">
                <a:latin typeface="Comic Sans MS" panose="030F0702030302020204" pitchFamily="66" charset="0"/>
              </a:rPr>
              <a:t>______</a:t>
            </a:r>
            <a:r>
              <a:rPr lang="en-US" sz="2800" dirty="0" smtClean="0">
                <a:latin typeface="Comic Sans MS" panose="030F0702030302020204" pitchFamily="66" charset="0"/>
              </a:rPr>
              <a:t>. </a:t>
            </a:r>
            <a:endParaRPr lang="en-US" sz="2800" dirty="0">
              <a:latin typeface="Comic Sans MS" panose="030F0702030302020204" pitchFamily="66" charset="0"/>
            </a:endParaRPr>
          </a:p>
          <a:p>
            <a:pPr marL="0" indent="0" eaLnBrk="1" hangingPunct="1">
              <a:buNone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sz="2800" dirty="0" smtClean="0">
                <a:latin typeface="Comic Sans MS" panose="030F0702030302020204" pitchFamily="66" charset="0"/>
              </a:rPr>
              <a:t>The </a:t>
            </a:r>
            <a:r>
              <a:rPr lang="en-US" sz="2800" dirty="0" smtClean="0">
                <a:latin typeface="Comic Sans MS" panose="030F0702030302020204" pitchFamily="66" charset="0"/>
              </a:rPr>
              <a:t>liquid with the </a:t>
            </a:r>
            <a:r>
              <a:rPr lang="en-US" sz="28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highest density </a:t>
            </a:r>
            <a:r>
              <a:rPr lang="en-US" sz="2800" dirty="0" smtClean="0">
                <a:latin typeface="Comic Sans MS" panose="030F0702030302020204" pitchFamily="66" charset="0"/>
              </a:rPr>
              <a:t>will be on the </a:t>
            </a:r>
            <a:r>
              <a:rPr lang="en-US" sz="2800" b="1" dirty="0" smtClean="0">
                <a:latin typeface="Comic Sans MS" panose="030F0702030302020204" pitchFamily="66" charset="0"/>
              </a:rPr>
              <a:t>________</a:t>
            </a:r>
            <a:r>
              <a:rPr lang="en-US" sz="2800" dirty="0" smtClean="0">
                <a:latin typeface="Comic Sans MS" panose="030F0702030302020204" pitchFamily="66" charset="0"/>
              </a:rPr>
              <a:t>.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endParaRPr lang="en-US" sz="28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520" y="3212976"/>
            <a:ext cx="1728769" cy="122413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519" y="5344691"/>
            <a:ext cx="1728769" cy="122413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73156" y="188640"/>
            <a:ext cx="7772400" cy="9985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Comic Sans MS" panose="030F0702030302020204" pitchFamily="66" charset="0"/>
              </a:rPr>
              <a:t>Liquid Layers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77693" y="1124744"/>
            <a:ext cx="3814762" cy="345638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   Which </a:t>
            </a:r>
            <a:r>
              <a:rPr lang="en-US" altLang="en-US" sz="2800" dirty="0" smtClean="0"/>
              <a:t>liquid has </a:t>
            </a:r>
            <a:r>
              <a:rPr lang="en-US" altLang="en-US" sz="2800" dirty="0" smtClean="0"/>
              <a:t>the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highest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 smtClean="0"/>
              <a:t> 	_________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Which </a:t>
            </a:r>
            <a:r>
              <a:rPr lang="en-US" altLang="en-US" sz="2800" dirty="0" smtClean="0"/>
              <a:t>liquid has the 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lowest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 smtClean="0"/>
              <a:t>               </a:t>
            </a:r>
            <a:r>
              <a:rPr lang="en-US" altLang="en-US" sz="2800" dirty="0" smtClean="0"/>
              <a:t>_________</a:t>
            </a:r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Which </a:t>
            </a:r>
            <a:r>
              <a:rPr lang="en-US" altLang="en-US" sz="2800" dirty="0" smtClean="0"/>
              <a:t>liquid has the 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middle </a:t>
            </a:r>
            <a:r>
              <a:rPr lang="en-US" altLang="en-US" sz="2800" dirty="0" smtClean="0"/>
              <a:t>density</a:t>
            </a:r>
            <a:r>
              <a:rPr lang="en-US" altLang="en-US" sz="2800" dirty="0" smtClean="0"/>
              <a:t>?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___________</a:t>
            </a:r>
            <a:endParaRPr lang="en-US" altLang="en-US" sz="2800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55" y="1290861"/>
            <a:ext cx="3143721" cy="528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Review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6792"/>
            <a:ext cx="7772400" cy="41148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What is the formula for density?</a:t>
            </a:r>
          </a:p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What happens if you pour together liquids that have different densities?</a:t>
            </a:r>
          </a:p>
          <a:p>
            <a:pPr marL="514350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dirty="0" smtClean="0">
                <a:latin typeface="Comic Sans MS" panose="030F0702030302020204" pitchFamily="66" charset="0"/>
              </a:rPr>
              <a:t>Will the liquid on the top have the highest or lowest density?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331</Words>
  <Application>Microsoft Office PowerPoint</Application>
  <PresentationFormat>On-screen Show (4:3)</PresentationFormat>
  <Paragraphs>92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Kristen ITC</vt:lpstr>
      <vt:lpstr>Wingdings</vt:lpstr>
      <vt:lpstr>ＭＳ Ｐゴシック</vt:lpstr>
      <vt:lpstr>Default Design</vt:lpstr>
      <vt:lpstr>Microsoft Word Document</vt:lpstr>
      <vt:lpstr>PowerPoint Presentation</vt:lpstr>
      <vt:lpstr>Recap: Calculating Density</vt:lpstr>
      <vt:lpstr>Finding Volume</vt:lpstr>
      <vt:lpstr>Volume Displacement</vt:lpstr>
      <vt:lpstr>Volume Displacement- Example 2</vt:lpstr>
      <vt:lpstr>Learning Check </vt:lpstr>
      <vt:lpstr>Density fun: liquid layers</vt:lpstr>
      <vt:lpstr>Liquid Layers</vt:lpstr>
      <vt:lpstr>Review</vt:lpstr>
      <vt:lpstr>What would happen????</vt:lpstr>
      <vt:lpstr>Solids in Liquids</vt:lpstr>
      <vt:lpstr>SINK or FLOAT In Water?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J.Miles</dc:creator>
  <cp:lastModifiedBy>Linda</cp:lastModifiedBy>
  <cp:revision>39</cp:revision>
  <dcterms:created xsi:type="dcterms:W3CDTF">2007-07-23T11:42:16Z</dcterms:created>
  <dcterms:modified xsi:type="dcterms:W3CDTF">2020-02-24T07:06:21Z</dcterms:modified>
</cp:coreProperties>
</file>