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7"/>
  </p:handoutMasterIdLst>
  <p:sldIdLst>
    <p:sldId id="257" r:id="rId2"/>
    <p:sldId id="258" r:id="rId3"/>
    <p:sldId id="260" r:id="rId4"/>
    <p:sldId id="265" r:id="rId5"/>
    <p:sldId id="264" r:id="rId6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33E1E4-7C2F-48D3-AD88-7714C911BD08}" type="datetimeFigureOut">
              <a:rPr lang="en-US" smtClean="0"/>
              <a:pPr/>
              <a:t>3/3/2020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4398550A-3222-41FF-81B4-29AF81E73A8D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Chemistry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 of the matter in the universe (what we call “stuff”) is made of just about _______ different kinds of _______.</a:t>
            </a:r>
          </a:p>
          <a:p>
            <a:endParaRPr lang="en-US" dirty="0" smtClean="0"/>
          </a:p>
          <a:p>
            <a:r>
              <a:rPr lang="en-US" dirty="0" smtClean="0"/>
              <a:t>Everything in your world is made up of simple ___________________ of these basic building blocks called atoms.</a:t>
            </a:r>
          </a:p>
          <a:p>
            <a:endParaRPr lang="en-US" dirty="0" smtClean="0"/>
          </a:p>
          <a:p>
            <a:r>
              <a:rPr lang="en-US" dirty="0" smtClean="0"/>
              <a:t>Chemistry is the study of how these atoms </a:t>
            </a:r>
            <a:r>
              <a:rPr lang="en-US" dirty="0" smtClean="0"/>
              <a:t>__________ </a:t>
            </a:r>
            <a:r>
              <a:rPr lang="en-US" dirty="0" smtClean="0"/>
              <a:t>and the products they </a:t>
            </a:r>
            <a:r>
              <a:rPr lang="en-US" dirty="0" smtClean="0"/>
              <a:t>_______.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Periodic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8839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Contains almost all of the information about all of the elements on one page.</a:t>
            </a:r>
            <a:endParaRPr lang="en-US" dirty="0"/>
          </a:p>
        </p:txBody>
      </p:sp>
      <p:pic>
        <p:nvPicPr>
          <p:cNvPr id="4" name="Picture 4" descr="periodic table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895600"/>
            <a:ext cx="7315200" cy="37381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 idx="4294967295"/>
          </p:nvPr>
        </p:nvSpPr>
        <p:spPr>
          <a:xfrm>
            <a:off x="0" y="704850"/>
            <a:ext cx="8229600" cy="1143000"/>
          </a:xfrm>
        </p:spPr>
        <p:txBody>
          <a:bodyPr/>
          <a:lstStyle/>
          <a:p>
            <a:r>
              <a:rPr lang="en-US" dirty="0" smtClean="0"/>
              <a:t>Reading The Periodic Table</a:t>
            </a:r>
            <a:endParaRPr lang="en-AU" dirty="0" smtClean="0"/>
          </a:p>
        </p:txBody>
      </p:sp>
      <p:sp>
        <p:nvSpPr>
          <p:cNvPr id="10244" name="Content Placeholder 2"/>
          <p:cNvSpPr>
            <a:spLocks noGrp="1"/>
          </p:cNvSpPr>
          <p:nvPr>
            <p:ph idx="4294967295"/>
          </p:nvPr>
        </p:nvSpPr>
        <p:spPr>
          <a:xfrm>
            <a:off x="0" y="1905000"/>
            <a:ext cx="8469313" cy="1092200"/>
          </a:xfrm>
        </p:spPr>
        <p:txBody>
          <a:bodyPr>
            <a:normAutofit/>
          </a:bodyPr>
          <a:lstStyle/>
          <a:p>
            <a:pPr eaLnBrk="1" hangingPunct="1"/>
            <a:r>
              <a:rPr lang="en-CA" sz="2400" dirty="0" smtClean="0"/>
              <a:t>Each box on the periodic table represents a different element</a:t>
            </a:r>
          </a:p>
          <a:p>
            <a:pPr eaLnBrk="1" hangingPunct="1"/>
            <a:r>
              <a:rPr lang="en-CA" sz="2400" dirty="0" smtClean="0"/>
              <a:t>It contains vital information about the element</a:t>
            </a:r>
            <a:endParaRPr lang="en-AU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411538" y="3405188"/>
          <a:ext cx="3205162" cy="2808288"/>
        </p:xfrm>
        <a:graphic>
          <a:graphicData uri="http://schemas.openxmlformats.org/drawingml/2006/table">
            <a:tbl>
              <a:tblPr/>
              <a:tblGrid>
                <a:gridCol w="3205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0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kumimoji="0" lang="en-CA" sz="4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AU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6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en-AU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3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Carbon</a:t>
                      </a:r>
                      <a:endParaRPr kumimoji="0" lang="en-AU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12.011</a:t>
                      </a:r>
                      <a:endParaRPr kumimoji="0" lang="en-AU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57188" y="3213100"/>
            <a:ext cx="3529012" cy="1223963"/>
            <a:chOff x="80901" y="3392487"/>
            <a:chExt cx="3442413" cy="1058877"/>
          </a:xfrm>
        </p:grpSpPr>
        <p:sp>
          <p:nvSpPr>
            <p:cNvPr id="8" name="Rounded Rectangle 7"/>
            <p:cNvSpPr/>
            <p:nvPr/>
          </p:nvSpPr>
          <p:spPr>
            <a:xfrm>
              <a:off x="3085077" y="3647936"/>
              <a:ext cx="438237" cy="547979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0901" y="3392487"/>
              <a:ext cx="2592263" cy="1058877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 smtClean="0">
                  <a:solidFill>
                    <a:schemeClr val="tx1"/>
                  </a:solidFill>
                </a:rPr>
                <a:t>________Number</a:t>
              </a:r>
              <a:endParaRPr lang="en-AU" sz="2000" b="1" dirty="0">
                <a:solidFill>
                  <a:schemeClr val="tx1"/>
                </a:solidFill>
              </a:endParaRPr>
            </a:p>
            <a:p>
              <a:pPr algn="ctr" eaLnBrk="1" hangingPunct="1">
                <a:defRPr/>
              </a:pPr>
              <a:endParaRPr lang="en-A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3"/>
              <a:endCxn id="8" idx="1"/>
            </p:cNvCxnSpPr>
            <p:nvPr/>
          </p:nvCxnSpPr>
          <p:spPr>
            <a:xfrm>
              <a:off x="2673164" y="3922612"/>
              <a:ext cx="411913" cy="137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249363" y="5546725"/>
            <a:ext cx="4244975" cy="766763"/>
            <a:chOff x="920700" y="5619780"/>
            <a:chExt cx="4245700" cy="766773"/>
          </a:xfrm>
        </p:grpSpPr>
        <p:sp>
          <p:nvSpPr>
            <p:cNvPr id="7" name="Rounded Rectangle 6"/>
            <p:cNvSpPr/>
            <p:nvPr/>
          </p:nvSpPr>
          <p:spPr>
            <a:xfrm>
              <a:off x="4180394" y="5838858"/>
              <a:ext cx="986006" cy="36513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920700" y="5619780"/>
              <a:ext cx="1679862" cy="766773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>
                  <a:solidFill>
                    <a:schemeClr val="tx1"/>
                  </a:solidFill>
                </a:rPr>
                <a:t>Atomic </a:t>
              </a:r>
              <a:r>
                <a:rPr lang="en-AU" sz="2000" b="1" dirty="0" smtClean="0">
                  <a:solidFill>
                    <a:schemeClr val="tx1"/>
                  </a:solidFill>
                </a:rPr>
                <a:t>________</a:t>
              </a:r>
              <a:endParaRPr lang="en-A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2" idx="3"/>
              <a:endCxn id="7" idx="1"/>
            </p:cNvCxnSpPr>
            <p:nvPr/>
          </p:nvCxnSpPr>
          <p:spPr>
            <a:xfrm>
              <a:off x="2600562" y="6003960"/>
              <a:ext cx="1579832" cy="1746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24"/>
          <p:cNvGrpSpPr>
            <a:grpSpLocks/>
          </p:cNvGrpSpPr>
          <p:nvPr/>
        </p:nvGrpSpPr>
        <p:grpSpPr bwMode="auto">
          <a:xfrm>
            <a:off x="4600575" y="3465513"/>
            <a:ext cx="4060825" cy="1660525"/>
            <a:chOff x="4272630" y="3538539"/>
            <a:chExt cx="4060209" cy="1660542"/>
          </a:xfrm>
        </p:grpSpPr>
        <p:sp>
          <p:nvSpPr>
            <p:cNvPr id="5" name="Oval 4"/>
            <p:cNvSpPr/>
            <p:nvPr/>
          </p:nvSpPr>
          <p:spPr>
            <a:xfrm>
              <a:off x="4272630" y="4341822"/>
              <a:ext cx="857120" cy="857259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53519" y="3538539"/>
              <a:ext cx="1679320" cy="766770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 smtClean="0">
                  <a:solidFill>
                    <a:schemeClr val="tx1"/>
                  </a:solidFill>
                </a:rPr>
                <a:t>__________Symbol</a:t>
              </a:r>
              <a:endParaRPr lang="en-A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9" idx="1"/>
              <a:endCxn id="5" idx="6"/>
            </p:cNvCxnSpPr>
            <p:nvPr/>
          </p:nvCxnSpPr>
          <p:spPr>
            <a:xfrm rot="10800000" flipV="1">
              <a:off x="5129750" y="3922718"/>
              <a:ext cx="1523769" cy="84773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4179888" y="5108575"/>
            <a:ext cx="4481512" cy="766763"/>
            <a:chOff x="3851931" y="5181624"/>
            <a:chExt cx="4480908" cy="766773"/>
          </a:xfrm>
        </p:grpSpPr>
        <p:sp>
          <p:nvSpPr>
            <p:cNvPr id="6" name="Rounded Rectangle 5"/>
            <p:cNvSpPr/>
            <p:nvPr/>
          </p:nvSpPr>
          <p:spPr>
            <a:xfrm>
              <a:off x="3851931" y="5291163"/>
              <a:ext cx="1679349" cy="511182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653490" y="5181624"/>
              <a:ext cx="1679349" cy="766773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 smtClean="0">
                  <a:solidFill>
                    <a:schemeClr val="tx1"/>
                  </a:solidFill>
                </a:rPr>
                <a:t>Element</a:t>
              </a:r>
              <a:br>
                <a:rPr lang="en-AU" sz="2000" b="1" dirty="0" smtClean="0">
                  <a:solidFill>
                    <a:schemeClr val="tx1"/>
                  </a:solidFill>
                </a:rPr>
              </a:br>
              <a:r>
                <a:rPr lang="en-AU" sz="2000" b="1" dirty="0" smtClean="0">
                  <a:solidFill>
                    <a:schemeClr val="tx1"/>
                  </a:solidFill>
                </a:rPr>
                <a:t>Name</a:t>
              </a:r>
              <a:endParaRPr lang="en-A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10" idx="1"/>
              <a:endCxn id="6" idx="3"/>
            </p:cNvCxnSpPr>
            <p:nvPr/>
          </p:nvCxnSpPr>
          <p:spPr>
            <a:xfrm rot="10800000">
              <a:off x="5531280" y="5546754"/>
              <a:ext cx="1122211" cy="1905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Warm-up Questions: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Element name for the symbol “P”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Symbol for the element “Potassium”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Atomic number for the symbol “Ag”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Atomic mass for “Gold”</a:t>
            </a:r>
          </a:p>
          <a:p>
            <a:endParaRPr lang="en-US" dirty="0" smtClean="0"/>
          </a:p>
          <a:p>
            <a:r>
              <a:rPr lang="en-US" dirty="0" smtClean="0"/>
              <a:t>First 20 Elements Worksheet</a:t>
            </a:r>
          </a:p>
          <a:p>
            <a:pPr lvl="1"/>
            <a:r>
              <a:rPr lang="en-US" dirty="0" smtClean="0"/>
              <a:t>Only complete Day #1 information:</a:t>
            </a:r>
          </a:p>
          <a:p>
            <a:pPr lvl="2"/>
            <a:r>
              <a:rPr lang="en-US" dirty="0" smtClean="0"/>
              <a:t>Number, Symbol, Name, &amp; Atomic Mass</a:t>
            </a:r>
          </a:p>
          <a:p>
            <a:pPr lvl="2"/>
            <a:r>
              <a:rPr lang="en-US" dirty="0" smtClean="0"/>
              <a:t>Questions #1, #2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periodic_tab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0"/>
            <a:ext cx="8686800" cy="68046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164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Chemistry Basics</vt:lpstr>
      <vt:lpstr>The Periodic Table</vt:lpstr>
      <vt:lpstr>Reading The Periodic Table</vt:lpstr>
      <vt:lpstr>Practice: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First 20 Elements</dc:title>
  <dc:creator/>
  <cp:lastModifiedBy>Nestor, Gregory</cp:lastModifiedBy>
  <cp:revision>18</cp:revision>
  <dcterms:created xsi:type="dcterms:W3CDTF">2006-08-16T00:00:00Z</dcterms:created>
  <dcterms:modified xsi:type="dcterms:W3CDTF">2020-03-03T17:29:40Z</dcterms:modified>
</cp:coreProperties>
</file>