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33E1E4-7C2F-48D3-AD88-7714C911BD08}" type="datetimeFigureOut">
              <a:rPr lang="en-US" smtClean="0"/>
              <a:t>10/7/2015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398550A-3222-41FF-81B4-29AF81E73A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42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First 20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The Periodic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Chemistry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matter in the universe (what we call “stuff”) is made of just about 100 different kinds of atoms.</a:t>
            </a:r>
          </a:p>
          <a:p>
            <a:endParaRPr lang="en-US" dirty="0" smtClean="0"/>
          </a:p>
          <a:p>
            <a:r>
              <a:rPr lang="en-US" dirty="0" smtClean="0"/>
              <a:t>Everything in your world is made up of simple combinations of these basic building blocks called atoms.</a:t>
            </a:r>
          </a:p>
          <a:p>
            <a:endParaRPr lang="en-US" dirty="0" smtClean="0"/>
          </a:p>
          <a:p>
            <a:r>
              <a:rPr lang="en-US" dirty="0" smtClean="0"/>
              <a:t>Chemistry is the study of how these atoms combine and the products they create.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Periodic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83920"/>
          </a:xfrm>
        </p:spPr>
        <p:txBody>
          <a:bodyPr/>
          <a:lstStyle/>
          <a:p>
            <a:r>
              <a:rPr lang="en-US" dirty="0" smtClean="0"/>
              <a:t>Contains almost all of the information about all of the elements on one page.</a:t>
            </a:r>
            <a:endParaRPr lang="en-US" dirty="0"/>
          </a:p>
        </p:txBody>
      </p:sp>
      <p:pic>
        <p:nvPicPr>
          <p:cNvPr id="4" name="Picture 4" descr="periodic tabl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7315200" cy="3738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Reading The Periodic Table</a:t>
            </a:r>
            <a:endParaRPr lang="en-AU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 smtClean="0"/>
              <a:t>Each box on the periodic table represents a different element</a:t>
            </a:r>
          </a:p>
          <a:p>
            <a:pPr eaLnBrk="1" hangingPunct="1"/>
            <a:r>
              <a:rPr lang="en-CA" sz="2400" dirty="0" smtClean="0"/>
              <a:t>It contains vital information about the element</a:t>
            </a:r>
            <a:endParaRPr lang="en-AU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11538" y="3405188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/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7188" y="3213100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Atomic </a:t>
              </a:r>
              <a:r>
                <a:rPr lang="en-AU" sz="2000" b="1" dirty="0">
                  <a:solidFill>
                    <a:schemeClr val="tx1"/>
                  </a:solidFill>
                </a:rPr>
                <a:t>Number</a:t>
              </a: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49363" y="5546725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Mass</a:t>
              </a: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00575" y="3465513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 </a:t>
              </a:r>
              <a:r>
                <a:rPr lang="en-AU" sz="2000" b="1" dirty="0">
                  <a:solidFill>
                    <a:schemeClr val="tx1"/>
                  </a:solidFill>
                </a:rPr>
                <a:t>Symbol</a:t>
              </a: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179888" y="5108575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</a:t>
              </a:r>
              <a:br>
                <a:rPr lang="en-AU" sz="2000" b="1" dirty="0" smtClean="0">
                  <a:solidFill>
                    <a:schemeClr val="tx1"/>
                  </a:solidFill>
                </a:rPr>
              </a:br>
              <a:r>
                <a:rPr lang="en-AU" sz="2000" b="1" dirty="0" smtClean="0">
                  <a:solidFill>
                    <a:schemeClr val="tx1"/>
                  </a:solidFill>
                </a:rPr>
                <a:t>Name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Reading The Periodic Table</a:t>
            </a:r>
            <a:endParaRPr lang="en-AU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 smtClean="0"/>
              <a:t>Each box on the periodic table represents a different element</a:t>
            </a:r>
          </a:p>
          <a:p>
            <a:pPr eaLnBrk="1" hangingPunct="1"/>
            <a:r>
              <a:rPr lang="en-CA" sz="2400" dirty="0" smtClean="0"/>
              <a:t>It contains vital information about the element</a:t>
            </a:r>
            <a:endParaRPr lang="en-AU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11538" y="3405188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/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7188" y="3213100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Atomic </a:t>
              </a:r>
              <a:r>
                <a:rPr lang="en-AU" sz="2000" b="1" dirty="0">
                  <a:solidFill>
                    <a:schemeClr val="tx1"/>
                  </a:solidFill>
                </a:rPr>
                <a:t>Number</a:t>
              </a: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49363" y="5546725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Mass</a:t>
              </a: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00575" y="3465513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 </a:t>
              </a:r>
              <a:r>
                <a:rPr lang="en-AU" sz="2000" b="1" dirty="0">
                  <a:solidFill>
                    <a:schemeClr val="tx1"/>
                  </a:solidFill>
                </a:rPr>
                <a:t>Symbol</a:t>
              </a: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179888" y="5108575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</a:t>
              </a:r>
              <a:br>
                <a:rPr lang="en-AU" sz="2000" b="1" dirty="0" smtClean="0">
                  <a:solidFill>
                    <a:schemeClr val="tx1"/>
                  </a:solidFill>
                </a:rPr>
              </a:br>
              <a:r>
                <a:rPr lang="en-AU" sz="2000" b="1" dirty="0" smtClean="0">
                  <a:solidFill>
                    <a:schemeClr val="tx1"/>
                  </a:solidFill>
                </a:rPr>
                <a:t>Name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Warm-up Questions: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Element name for the symbol “P”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Symbol for the element “Potassium”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Atomic number for the symbol “Ag”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Atomic mass for “Gold”</a:t>
            </a:r>
          </a:p>
          <a:p>
            <a:endParaRPr lang="en-US" dirty="0" smtClean="0"/>
          </a:p>
          <a:p>
            <a:r>
              <a:rPr lang="en-US" dirty="0" smtClean="0"/>
              <a:t>First 20 Elements Worksheet</a:t>
            </a:r>
          </a:p>
          <a:p>
            <a:pPr lvl="1"/>
            <a:r>
              <a:rPr lang="en-US" dirty="0" smtClean="0"/>
              <a:t>Only complete Part #1 information:</a:t>
            </a:r>
          </a:p>
          <a:p>
            <a:pPr lvl="2"/>
            <a:r>
              <a:rPr lang="en-US" dirty="0" smtClean="0"/>
              <a:t>Number, Symbol, Name, &amp; Atomic Mass</a:t>
            </a:r>
          </a:p>
          <a:p>
            <a:pPr lvl="1"/>
            <a:r>
              <a:rPr lang="en-US" dirty="0" smtClean="0"/>
              <a:t>Questions for Part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 #1</a:t>
            </a:r>
            <a:br>
              <a:rPr lang="en-US" dirty="0" smtClean="0"/>
            </a:br>
            <a:endParaRPr lang="en-US" dirty="0"/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how the Periodic Table is organized by the Atomic Number of the elements</a:t>
            </a:r>
            <a:r>
              <a:rPr lang="en-US" sz="2100" dirty="0" smtClean="0"/>
              <a:t>?</a:t>
            </a:r>
            <a:br>
              <a:rPr lang="en-US" sz="2100" dirty="0" smtClean="0"/>
            </a:br>
            <a:endParaRPr lang="en-US" sz="2100" dirty="0"/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the Atomic Mass of the elements?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9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First 20 Elements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 #1</a:t>
            </a:r>
            <a:endParaRPr lang="en-US" dirty="0"/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how the Periodic Table is organized by the Atomic Number of the elements?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sz="2100" dirty="0"/>
              <a:t>What do you notice about the Atomic Mass of the elements?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 </a:t>
            </a:r>
            <a:r>
              <a:rPr lang="en-US" dirty="0" smtClean="0"/>
              <a:t>#3</a:t>
            </a: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sz="2100" dirty="0"/>
              <a:t>What do you notice about the number of protons and the number of electrons for each element?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US" sz="2100" dirty="0"/>
              <a:t>Are the number of neutrons related to the number of protons or electrons?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Part </a:t>
            </a:r>
            <a:r>
              <a:rPr lang="en-US" smtClean="0"/>
              <a:t>#6</a:t>
            </a:r>
            <a:endParaRPr lang="en-US" dirty="0"/>
          </a:p>
          <a:p>
            <a:pPr marL="822960" lvl="1" indent="-457200">
              <a:buFont typeface="+mj-lt"/>
              <a:buAutoNum type="alphaLcParenR"/>
            </a:pPr>
            <a:r>
              <a:rPr lang="en-US" dirty="0"/>
              <a:t>What pattern do you see in the Lewis Dot diagrams showing the outer valence electrons for each element in the same column?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US" dirty="0"/>
              <a:t>What pattern do you see in the Lewis Dot diagrams for each element in the same row?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4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168</TotalTime>
  <Words>246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Constantia</vt:lpstr>
      <vt:lpstr>Times New Roman</vt:lpstr>
      <vt:lpstr>Wingdings 2</vt:lpstr>
      <vt:lpstr>Flow</vt:lpstr>
      <vt:lpstr>The First 20 Elements</vt:lpstr>
      <vt:lpstr>Chemistry Basics</vt:lpstr>
      <vt:lpstr>The Periodic Table</vt:lpstr>
      <vt:lpstr>Reading The Periodic Table</vt:lpstr>
      <vt:lpstr>Reading The Periodic Table</vt:lpstr>
      <vt:lpstr>PowerPoint Presentation</vt:lpstr>
      <vt:lpstr>Practice:</vt:lpstr>
      <vt:lpstr>First 20 Elements Questions</vt:lpstr>
      <vt:lpstr>First 20 Elements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20 Elements</dc:title>
  <dc:creator/>
  <cp:lastModifiedBy>Nestor, Gregory</cp:lastModifiedBy>
  <cp:revision>20</cp:revision>
  <dcterms:created xsi:type="dcterms:W3CDTF">2006-08-16T00:00:00Z</dcterms:created>
  <dcterms:modified xsi:type="dcterms:W3CDTF">2015-10-07T21:08:30Z</dcterms:modified>
</cp:coreProperties>
</file>