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8" r:id="rId6"/>
    <p:sldId id="264" r:id="rId7"/>
    <p:sldId id="265" r:id="rId8"/>
    <p:sldId id="266" r:id="rId9"/>
    <p:sldId id="267" r:id="rId10"/>
    <p:sldId id="271" r:id="rId11"/>
    <p:sldId id="270" r:id="rId12"/>
    <p:sldId id="269" r:id="rId1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33E1E4-7C2F-48D3-AD88-7714C911BD08}" type="datetimeFigureOut">
              <a:rPr lang="en-US" smtClean="0"/>
              <a:t>3/8/2020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398550A-3222-41FF-81B4-29AF81E7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42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First 20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The Periodic Table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Part #3</a:t>
            </a:r>
            <a:br>
              <a:rPr lang="en-US" dirty="0"/>
            </a:b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sz="2100" dirty="0"/>
              <a:t>Are the number of neutrons related to the number of protons or electrons?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3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 #5</a:t>
            </a:r>
            <a:br>
              <a:rPr lang="en-US" dirty="0"/>
            </a:b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dirty="0"/>
              <a:t>What pattern do you see in the Lewis Dot diagrams showing the outer valence electrons for each element in the same group (column)?</a:t>
            </a:r>
            <a:br>
              <a:rPr lang="en-US" dirty="0"/>
            </a:b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dirty="0"/>
              <a:t>What pattern do you see in the Lewis Dot diagrams for each element in the same period (row)?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 #1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how the Periodic Table is organized by the Atomic Number of the elements?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the Atomic Mass of the elements?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 #3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US" sz="2100" dirty="0"/>
              <a:t>What do you notice about the number of protons and the number of electrons for each element?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US" sz="2100" dirty="0"/>
              <a:t>Are the number of neutrons related to the number of protons or electrons?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Part #6</a:t>
            </a: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dirty="0"/>
              <a:t>What pattern do you see in the Lewis Dot diagrams showing the outer valence electrons for each element in the same column?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US" dirty="0"/>
              <a:t>What pattern do you see in the Lewis Dot diagrams for each element in the same row?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2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Chemistry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matter in the universe (what we call “stuff”) is made of just about 100 different kinds of atoms.</a:t>
            </a:r>
          </a:p>
          <a:p>
            <a:endParaRPr lang="en-US" dirty="0"/>
          </a:p>
          <a:p>
            <a:r>
              <a:rPr lang="en-US" dirty="0"/>
              <a:t>Everything in your world is made up of simple combinations of these basic building blocks called atoms.</a:t>
            </a:r>
          </a:p>
          <a:p>
            <a:endParaRPr lang="en-US" dirty="0"/>
          </a:p>
          <a:p>
            <a:r>
              <a:rPr lang="en-US" dirty="0"/>
              <a:t>Chemistry is the study of how these atoms combine and the products they create.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Periodic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83920"/>
          </a:xfrm>
        </p:spPr>
        <p:txBody>
          <a:bodyPr/>
          <a:lstStyle/>
          <a:p>
            <a:r>
              <a:rPr lang="en-US" dirty="0"/>
              <a:t>Contains almost all of the information about all of the elements on one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E34C9-EC63-4AF8-BE76-A00710A5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80898"/>
            <a:ext cx="6781800" cy="39222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D893E0-DF3D-47C7-A471-58CABD343F90}"/>
              </a:ext>
            </a:extLst>
          </p:cNvPr>
          <p:cNvCxnSpPr>
            <a:cxnSpLocks/>
          </p:cNvCxnSpPr>
          <p:nvPr/>
        </p:nvCxnSpPr>
        <p:spPr>
          <a:xfrm flipH="1">
            <a:off x="2362200" y="3429000"/>
            <a:ext cx="762000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E75A85-C797-4CBD-A54B-5E846A480D54}"/>
              </a:ext>
            </a:extLst>
          </p:cNvPr>
          <p:cNvCxnSpPr>
            <a:cxnSpLocks/>
          </p:cNvCxnSpPr>
          <p:nvPr/>
        </p:nvCxnSpPr>
        <p:spPr>
          <a:xfrm>
            <a:off x="4267200" y="3429000"/>
            <a:ext cx="1143000" cy="381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5DCEB2-E384-43D1-967E-9B62D434F94F}"/>
              </a:ext>
            </a:extLst>
          </p:cNvPr>
          <p:cNvCxnSpPr>
            <a:cxnSpLocks/>
          </p:cNvCxnSpPr>
          <p:nvPr/>
        </p:nvCxnSpPr>
        <p:spPr>
          <a:xfrm>
            <a:off x="5562600" y="3429000"/>
            <a:ext cx="533400" cy="1905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Reading The Periodic Table</a:t>
            </a:r>
            <a:endParaRPr lang="en-AU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/>
              <a:t>Each box on the periodic table represents a different element</a:t>
            </a:r>
          </a:p>
          <a:p>
            <a:pPr eaLnBrk="1" hangingPunct="1"/>
            <a:r>
              <a:rPr lang="en-CA" sz="2400" dirty="0"/>
              <a:t>It contains vital information about the element</a:t>
            </a: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17840"/>
              </p:ext>
            </p:extLst>
          </p:nvPr>
        </p:nvGraphicFramePr>
        <p:xfrm>
          <a:off x="3432456" y="3211341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78106" y="3019253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Number</a:t>
              </a: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70281" y="5352878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Mass</a:t>
              </a: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21493" y="3271666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Element Symbol</a:t>
              </a: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200806" y="4914728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Element</a:t>
              </a:r>
              <a:br>
                <a:rPr lang="en-AU" sz="2000" b="1" dirty="0">
                  <a:solidFill>
                    <a:schemeClr val="tx1"/>
                  </a:solidFill>
                </a:rPr>
              </a:br>
              <a:r>
                <a:rPr lang="en-AU" sz="2000" b="1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Reading The Periodic Table</a:t>
            </a:r>
            <a:endParaRPr lang="en-AU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/>
              <a:t>Each box on the periodic table represents a different element</a:t>
            </a:r>
          </a:p>
          <a:p>
            <a:pPr eaLnBrk="1" hangingPunct="1"/>
            <a:r>
              <a:rPr lang="en-CA" sz="2400" dirty="0"/>
              <a:t>It contains vital information about the element</a:t>
            </a: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32456" y="3211341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78106" y="3019253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Number</a:t>
              </a: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70281" y="5352878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Mass</a:t>
              </a: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21493" y="3271666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Element Symbol</a:t>
              </a: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200806" y="4914728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Element</a:t>
              </a:r>
              <a:br>
                <a:rPr lang="en-AU" sz="2000" b="1" dirty="0">
                  <a:solidFill>
                    <a:schemeClr val="tx1"/>
                  </a:solidFill>
                </a:rPr>
              </a:br>
              <a:r>
                <a:rPr lang="en-AU" sz="2000" b="1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53EA064-E310-4CF3-BA29-22F22D73BFE2}"/>
              </a:ext>
            </a:extLst>
          </p:cNvPr>
          <p:cNvSpPr txBox="1"/>
          <p:nvPr/>
        </p:nvSpPr>
        <p:spPr>
          <a:xfrm>
            <a:off x="685800" y="6195976"/>
            <a:ext cx="802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Always </a:t>
            </a:r>
            <a:r>
              <a:rPr lang="en-US" sz="2000" b="1" u="sng" dirty="0">
                <a:solidFill>
                  <a:srgbClr val="FF0000"/>
                </a:solidFill>
              </a:rPr>
              <a:t>round</a:t>
            </a:r>
            <a:r>
              <a:rPr lang="en-US" sz="2000" dirty="0"/>
              <a:t> the Atomic Number to a whole number. e.g. </a:t>
            </a:r>
            <a:r>
              <a:rPr lang="en-US" sz="2000" b="1" u="sng" dirty="0">
                <a:solidFill>
                  <a:srgbClr val="FF0000"/>
                </a:solidFill>
              </a:rPr>
              <a:t>C = </a:t>
            </a:r>
            <a:r>
              <a:rPr lang="en-US" sz="2400" b="1" u="sng" dirty="0">
                <a:solidFill>
                  <a:srgbClr val="FF0000"/>
                </a:solidFill>
              </a:rPr>
              <a:t>12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4EDB12-9738-45B5-AAF8-2DAA1DD14E90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5791200"/>
            <a:ext cx="21336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Warm-up Questions: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Element name for the symbol “P”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Symbol for the element “Potassium”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Atomic number for the symbol “Ag”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Atomic mass for “Gold”</a:t>
            </a:r>
          </a:p>
          <a:p>
            <a:endParaRPr lang="en-US" dirty="0"/>
          </a:p>
          <a:p>
            <a:r>
              <a:rPr lang="en-US" dirty="0"/>
              <a:t>First 20 Elements Worksheet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Only complete Part #1 information:</a:t>
            </a:r>
          </a:p>
          <a:p>
            <a:pPr lvl="3"/>
            <a:r>
              <a:rPr lang="en-US" dirty="0"/>
              <a:t>Number, Symbol, Name, Atomic Mass &amp; Metal / Non-Metal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Do questions for Part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 #1</a:t>
            </a:r>
            <a:br>
              <a:rPr lang="en-US" dirty="0"/>
            </a:br>
            <a:endParaRPr lang="en-US" dirty="0"/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how the Periodic Table is organized by the Atomic Number of the elements?</a:t>
            </a:r>
            <a:br>
              <a:rPr lang="en-US" sz="2100" dirty="0"/>
            </a:br>
            <a:endParaRPr lang="en-US" sz="2100" dirty="0"/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the ordering of the Atomic Mass of the elements? (e.g. Are they all in order?)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9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 #2</a:t>
            </a:r>
            <a:br>
              <a:rPr lang="en-US" dirty="0"/>
            </a:b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sz="2100" dirty="0"/>
              <a:t>What do you notice about the number of protons and the number of electrons for each element?</a:t>
            </a:r>
            <a:br>
              <a:rPr lang="en-US" sz="2100" dirty="0"/>
            </a:br>
            <a:endParaRPr lang="en-US" sz="21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4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233</TotalTime>
  <Words>517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Times New Roman</vt:lpstr>
      <vt:lpstr>Wingdings 2</vt:lpstr>
      <vt:lpstr>Flow</vt:lpstr>
      <vt:lpstr>The First 20 Elements</vt:lpstr>
      <vt:lpstr>Chemistry Basics</vt:lpstr>
      <vt:lpstr>The Periodic Table</vt:lpstr>
      <vt:lpstr>Reading The Periodic Table</vt:lpstr>
      <vt:lpstr>Reading The Periodic Table</vt:lpstr>
      <vt:lpstr>PowerPoint Presentation</vt:lpstr>
      <vt:lpstr>Practice:</vt:lpstr>
      <vt:lpstr>First 20 Elements Questions</vt:lpstr>
      <vt:lpstr>First 20 Elements Questions</vt:lpstr>
      <vt:lpstr>First 20 Elements Questions</vt:lpstr>
      <vt:lpstr>First 20 Elements Questions</vt:lpstr>
      <vt:lpstr>First 20 Elements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20 Elements</dc:title>
  <dc:creator/>
  <cp:lastModifiedBy>Greg Nestor</cp:lastModifiedBy>
  <cp:revision>30</cp:revision>
  <dcterms:created xsi:type="dcterms:W3CDTF">2006-08-16T00:00:00Z</dcterms:created>
  <dcterms:modified xsi:type="dcterms:W3CDTF">2020-03-08T15:52:20Z</dcterms:modified>
</cp:coreProperties>
</file>