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2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4" r:id="rId38"/>
  </p:sldIdLst>
  <p:sldSz cx="9144000" cy="6858000" type="screen4x3"/>
  <p:notesSz cx="6985000" cy="9271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42752-66A9-43DF-A729-48A509AAD479}" type="datetimeFigureOut">
              <a:rPr lang="en-US" smtClean="0"/>
              <a:pPr/>
              <a:t>10/5/2016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DC15B-7618-47B9-9CBB-D08FFD9438C5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42752-66A9-43DF-A729-48A509AAD479}" type="datetimeFigureOut">
              <a:rPr lang="en-US" smtClean="0"/>
              <a:pPr/>
              <a:t>10/5/2016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DC15B-7618-47B9-9CBB-D08FFD9438C5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42752-66A9-43DF-A729-48A509AAD479}" type="datetimeFigureOut">
              <a:rPr lang="en-US" smtClean="0"/>
              <a:pPr/>
              <a:t>10/5/2016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DC15B-7618-47B9-9CBB-D08FFD9438C5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42752-66A9-43DF-A729-48A509AAD479}" type="datetimeFigureOut">
              <a:rPr lang="en-US" smtClean="0"/>
              <a:pPr/>
              <a:t>10/5/2016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DC15B-7618-47B9-9CBB-D08FFD9438C5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42752-66A9-43DF-A729-48A509AAD479}" type="datetimeFigureOut">
              <a:rPr lang="en-US" smtClean="0"/>
              <a:pPr/>
              <a:t>10/5/2016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DC15B-7618-47B9-9CBB-D08FFD9438C5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42752-66A9-43DF-A729-48A509AAD479}" type="datetimeFigureOut">
              <a:rPr lang="en-US" smtClean="0"/>
              <a:pPr/>
              <a:t>10/5/2016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DC15B-7618-47B9-9CBB-D08FFD9438C5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42752-66A9-43DF-A729-48A509AAD479}" type="datetimeFigureOut">
              <a:rPr lang="en-US" smtClean="0"/>
              <a:pPr/>
              <a:t>10/5/2016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DC15B-7618-47B9-9CBB-D08FFD9438C5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42752-66A9-43DF-A729-48A509AAD479}" type="datetimeFigureOut">
              <a:rPr lang="en-US" smtClean="0"/>
              <a:pPr/>
              <a:t>10/5/2016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DC15B-7618-47B9-9CBB-D08FFD9438C5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42752-66A9-43DF-A729-48A509AAD479}" type="datetimeFigureOut">
              <a:rPr lang="en-US" smtClean="0"/>
              <a:pPr/>
              <a:t>10/5/2016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DC15B-7618-47B9-9CBB-D08FFD9438C5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42752-66A9-43DF-A729-48A509AAD479}" type="datetimeFigureOut">
              <a:rPr lang="en-US" smtClean="0"/>
              <a:pPr/>
              <a:t>10/5/2016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DC15B-7618-47B9-9CBB-D08FFD9438C5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42752-66A9-43DF-A729-48A509AAD479}" type="datetimeFigureOut">
              <a:rPr lang="en-US" smtClean="0"/>
              <a:pPr/>
              <a:t>10/5/2016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DC15B-7618-47B9-9CBB-D08FFD9438C5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942752-66A9-43DF-A729-48A509AAD479}" type="datetimeFigureOut">
              <a:rPr lang="en-US" smtClean="0"/>
              <a:pPr/>
              <a:t>10/5/2016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EDC15B-7618-47B9-9CBB-D08FFD9438C5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0034" y="285728"/>
            <a:ext cx="8143932" cy="2714644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 cap="sq">
            <a:prstDash val="lgDash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Rectangle 2"/>
          <p:cNvSpPr/>
          <p:nvPr/>
        </p:nvSpPr>
        <p:spPr>
          <a:xfrm>
            <a:off x="500034" y="3571876"/>
            <a:ext cx="8143932" cy="2714644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prstDash val="lg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TextBox 3"/>
          <p:cNvSpPr txBox="1"/>
          <p:nvPr/>
        </p:nvSpPr>
        <p:spPr>
          <a:xfrm>
            <a:off x="1357290" y="428604"/>
            <a:ext cx="65722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7200" b="1" dirty="0" smtClean="0"/>
              <a:t>Weigh Boat</a:t>
            </a:r>
            <a:endParaRPr lang="en-CA" sz="7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71472" y="3929066"/>
            <a:ext cx="80010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5400" b="1" dirty="0" smtClean="0"/>
              <a:t>Used to measure the mass of chemical substances</a:t>
            </a:r>
            <a:endParaRPr lang="en-CA" sz="54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0034" y="285728"/>
            <a:ext cx="8143932" cy="2714644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 cap="sq">
            <a:prstDash val="lgDash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Rectangle 2"/>
          <p:cNvSpPr/>
          <p:nvPr/>
        </p:nvSpPr>
        <p:spPr>
          <a:xfrm>
            <a:off x="500034" y="3571876"/>
            <a:ext cx="8143932" cy="2714644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prstDash val="lg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Rectangle 3"/>
          <p:cNvSpPr/>
          <p:nvPr/>
        </p:nvSpPr>
        <p:spPr>
          <a:xfrm>
            <a:off x="2714612" y="1071546"/>
            <a:ext cx="368998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 b="1" dirty="0"/>
              <a:t>Test tube</a:t>
            </a:r>
            <a:endParaRPr lang="en-CA" sz="7200" b="1" dirty="0"/>
          </a:p>
        </p:txBody>
      </p:sp>
      <p:sp>
        <p:nvSpPr>
          <p:cNvPr id="5" name="Rectangle 4"/>
          <p:cNvSpPr/>
          <p:nvPr/>
        </p:nvSpPr>
        <p:spPr>
          <a:xfrm>
            <a:off x="428596" y="3714752"/>
            <a:ext cx="81439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/>
              <a:t>A finger sized glass tube that is used to hold small amounts of liquids</a:t>
            </a:r>
            <a:endParaRPr lang="en-CA" sz="5400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0034" y="285728"/>
            <a:ext cx="8143932" cy="2714644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 cap="sq">
            <a:prstDash val="lgDash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Rectangle 2"/>
          <p:cNvSpPr/>
          <p:nvPr/>
        </p:nvSpPr>
        <p:spPr>
          <a:xfrm>
            <a:off x="500034" y="3571876"/>
            <a:ext cx="8143932" cy="2714644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prstDash val="lg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Rectangle 3"/>
          <p:cNvSpPr/>
          <p:nvPr/>
        </p:nvSpPr>
        <p:spPr>
          <a:xfrm>
            <a:off x="2571736" y="1000108"/>
            <a:ext cx="408413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 b="1" dirty="0"/>
              <a:t>Spot plate</a:t>
            </a:r>
            <a:endParaRPr lang="en-CA" sz="7200" b="1" dirty="0"/>
          </a:p>
        </p:txBody>
      </p:sp>
      <p:sp>
        <p:nvSpPr>
          <p:cNvPr id="5" name="Rectangle 4"/>
          <p:cNvSpPr/>
          <p:nvPr/>
        </p:nvSpPr>
        <p:spPr>
          <a:xfrm>
            <a:off x="714348" y="3643314"/>
            <a:ext cx="757239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/>
              <a:t>A plate with small wells used to perform very small chemical reactions</a:t>
            </a:r>
            <a:endParaRPr lang="en-CA" sz="5400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0034" y="285728"/>
            <a:ext cx="8143932" cy="2714644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 cap="sq">
            <a:prstDash val="lgDash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Rectangle 2"/>
          <p:cNvSpPr/>
          <p:nvPr/>
        </p:nvSpPr>
        <p:spPr>
          <a:xfrm>
            <a:off x="500034" y="3571876"/>
            <a:ext cx="8143932" cy="2714644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prstDash val="lg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Rectangle 3"/>
          <p:cNvSpPr/>
          <p:nvPr/>
        </p:nvSpPr>
        <p:spPr>
          <a:xfrm>
            <a:off x="2071670" y="1000108"/>
            <a:ext cx="527285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 b="1" dirty="0"/>
              <a:t>Overflow can</a:t>
            </a:r>
            <a:endParaRPr lang="en-CA" sz="7200" b="1" dirty="0"/>
          </a:p>
        </p:txBody>
      </p:sp>
      <p:sp>
        <p:nvSpPr>
          <p:cNvPr id="5" name="Rectangle 4"/>
          <p:cNvSpPr/>
          <p:nvPr/>
        </p:nvSpPr>
        <p:spPr>
          <a:xfrm>
            <a:off x="500034" y="3857628"/>
            <a:ext cx="81439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/>
              <a:t>A container used for holding water during a water displacement activity</a:t>
            </a:r>
            <a:endParaRPr lang="en-CA" sz="4800" b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0034" y="285728"/>
            <a:ext cx="8143932" cy="2714644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 cap="sq">
            <a:prstDash val="lgDash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Rectangle 2"/>
          <p:cNvSpPr/>
          <p:nvPr/>
        </p:nvSpPr>
        <p:spPr>
          <a:xfrm>
            <a:off x="500034" y="3571876"/>
            <a:ext cx="8143932" cy="2714644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prstDash val="lg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Rectangle 3"/>
          <p:cNvSpPr/>
          <p:nvPr/>
        </p:nvSpPr>
        <p:spPr>
          <a:xfrm>
            <a:off x="1428728" y="1000108"/>
            <a:ext cx="651114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 b="1" dirty="0"/>
              <a:t>Evaporating dish</a:t>
            </a:r>
            <a:endParaRPr lang="en-CA" sz="7200" b="1" dirty="0"/>
          </a:p>
        </p:txBody>
      </p:sp>
      <p:sp>
        <p:nvSpPr>
          <p:cNvPr id="5" name="Rectangle 4"/>
          <p:cNvSpPr/>
          <p:nvPr/>
        </p:nvSpPr>
        <p:spPr>
          <a:xfrm>
            <a:off x="500034" y="3786190"/>
            <a:ext cx="807249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b="1" dirty="0"/>
              <a:t>Used to heat and </a:t>
            </a:r>
            <a:r>
              <a:rPr lang="en-US" sz="7200" b="1" dirty="0" err="1"/>
              <a:t>evapourate</a:t>
            </a:r>
            <a:r>
              <a:rPr lang="en-US" sz="7200" b="1" dirty="0"/>
              <a:t> liquids</a:t>
            </a:r>
            <a:endParaRPr lang="en-CA" sz="7200" b="1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0034" y="285728"/>
            <a:ext cx="8143932" cy="2714644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 cap="sq">
            <a:prstDash val="lgDash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Rectangle 2"/>
          <p:cNvSpPr/>
          <p:nvPr/>
        </p:nvSpPr>
        <p:spPr>
          <a:xfrm>
            <a:off x="500034" y="3571876"/>
            <a:ext cx="8143932" cy="2714644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prstDash val="lg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/>
          <p:cNvSpPr/>
          <p:nvPr/>
        </p:nvSpPr>
        <p:spPr>
          <a:xfrm>
            <a:off x="2643174" y="1000108"/>
            <a:ext cx="378949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 b="1" dirty="0"/>
              <a:t>Petri dish</a:t>
            </a:r>
            <a:endParaRPr lang="en-CA" sz="7200" b="1" dirty="0"/>
          </a:p>
        </p:txBody>
      </p:sp>
      <p:sp>
        <p:nvSpPr>
          <p:cNvPr id="6" name="Rectangle 5"/>
          <p:cNvSpPr/>
          <p:nvPr/>
        </p:nvSpPr>
        <p:spPr>
          <a:xfrm>
            <a:off x="571472" y="3786190"/>
            <a:ext cx="819043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b="1" dirty="0"/>
              <a:t>A dish used to grow cells</a:t>
            </a:r>
            <a:endParaRPr lang="en-CA" sz="7200" b="1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0034" y="285728"/>
            <a:ext cx="8143932" cy="2714644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 cap="sq">
            <a:prstDash val="lgDash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Rectangle 2"/>
          <p:cNvSpPr/>
          <p:nvPr/>
        </p:nvSpPr>
        <p:spPr>
          <a:xfrm>
            <a:off x="500034" y="3571876"/>
            <a:ext cx="8143932" cy="2714644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prstDash val="lg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Rectangle 3"/>
          <p:cNvSpPr/>
          <p:nvPr/>
        </p:nvSpPr>
        <p:spPr>
          <a:xfrm>
            <a:off x="3500430" y="857232"/>
            <a:ext cx="203292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 b="1" dirty="0"/>
              <a:t>Slide</a:t>
            </a:r>
            <a:endParaRPr lang="en-CA" sz="7200" b="1" dirty="0"/>
          </a:p>
        </p:txBody>
      </p:sp>
      <p:sp>
        <p:nvSpPr>
          <p:cNvPr id="5" name="Rectangle 4"/>
          <p:cNvSpPr/>
          <p:nvPr/>
        </p:nvSpPr>
        <p:spPr>
          <a:xfrm>
            <a:off x="500034" y="3714752"/>
            <a:ext cx="800102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/>
              <a:t>A glass rectangle used to hold cell samples to view under the microscope.</a:t>
            </a:r>
            <a:endParaRPr lang="en-CA" sz="5400" b="1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0034" y="285728"/>
            <a:ext cx="8143932" cy="2714644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 cap="sq">
            <a:prstDash val="lgDash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Rectangle 2"/>
          <p:cNvSpPr/>
          <p:nvPr/>
        </p:nvSpPr>
        <p:spPr>
          <a:xfrm>
            <a:off x="500034" y="3571876"/>
            <a:ext cx="8143932" cy="2714644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prstDash val="lg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Rectangle 3"/>
          <p:cNvSpPr/>
          <p:nvPr/>
        </p:nvSpPr>
        <p:spPr>
          <a:xfrm>
            <a:off x="2571736" y="1000108"/>
            <a:ext cx="391479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 b="1" dirty="0"/>
              <a:t>Cover slip</a:t>
            </a:r>
            <a:endParaRPr lang="en-CA" sz="7200" b="1" dirty="0"/>
          </a:p>
        </p:txBody>
      </p:sp>
      <p:sp>
        <p:nvSpPr>
          <p:cNvPr id="5" name="Rectangle 4"/>
          <p:cNvSpPr/>
          <p:nvPr/>
        </p:nvSpPr>
        <p:spPr>
          <a:xfrm>
            <a:off x="500034" y="3857628"/>
            <a:ext cx="81439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/>
              <a:t>A thin glass place over specimen on a glass slide to prevent it from getting damaged</a:t>
            </a:r>
            <a:endParaRPr lang="en-CA" sz="4400" b="1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0034" y="285728"/>
            <a:ext cx="8143932" cy="2714644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 cap="sq">
            <a:prstDash val="lgDash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Rectangle 2"/>
          <p:cNvSpPr/>
          <p:nvPr/>
        </p:nvSpPr>
        <p:spPr>
          <a:xfrm>
            <a:off x="500034" y="3571876"/>
            <a:ext cx="8143932" cy="2714644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prstDash val="lg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Rectangle 3"/>
          <p:cNvSpPr/>
          <p:nvPr/>
        </p:nvSpPr>
        <p:spPr>
          <a:xfrm>
            <a:off x="1428728" y="928670"/>
            <a:ext cx="629146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 b="1" dirty="0"/>
              <a:t>Pestle &amp; Mortar</a:t>
            </a:r>
            <a:endParaRPr lang="en-CA" sz="7200" b="1" dirty="0"/>
          </a:p>
        </p:txBody>
      </p:sp>
      <p:sp>
        <p:nvSpPr>
          <p:cNvPr id="5" name="Rectangle 4"/>
          <p:cNvSpPr/>
          <p:nvPr/>
        </p:nvSpPr>
        <p:spPr>
          <a:xfrm>
            <a:off x="428596" y="3857628"/>
            <a:ext cx="81439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/>
              <a:t>Used for grinding substances.</a:t>
            </a:r>
          </a:p>
          <a:p>
            <a:pPr algn="ctr"/>
            <a:r>
              <a:rPr lang="en-US" sz="4800" b="1" dirty="0"/>
              <a:t>The mortar is the bowl and the pestle is the heavy </a:t>
            </a:r>
            <a:r>
              <a:rPr lang="en-US" sz="4800" b="1" dirty="0" smtClean="0"/>
              <a:t>stick.</a:t>
            </a:r>
            <a:endParaRPr lang="en-CA" sz="4800" b="1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0034" y="285728"/>
            <a:ext cx="8143932" cy="2714644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 cap="sq">
            <a:prstDash val="lgDash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Rectangle 2"/>
          <p:cNvSpPr/>
          <p:nvPr/>
        </p:nvSpPr>
        <p:spPr>
          <a:xfrm>
            <a:off x="500034" y="3571876"/>
            <a:ext cx="8143932" cy="2714644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prstDash val="lg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Rectangle 3"/>
          <p:cNvSpPr/>
          <p:nvPr/>
        </p:nvSpPr>
        <p:spPr>
          <a:xfrm>
            <a:off x="1071538" y="928670"/>
            <a:ext cx="701294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 b="1" dirty="0" err="1" smtClean="0"/>
              <a:t>Erylenmeyer</a:t>
            </a:r>
            <a:r>
              <a:rPr lang="en-US" sz="7200" b="1" dirty="0" smtClean="0"/>
              <a:t> </a:t>
            </a:r>
            <a:r>
              <a:rPr lang="en-US" sz="7200" b="1" dirty="0"/>
              <a:t>flask</a:t>
            </a:r>
            <a:endParaRPr lang="en-CA" sz="7200" b="1" dirty="0"/>
          </a:p>
        </p:txBody>
      </p:sp>
      <p:sp>
        <p:nvSpPr>
          <p:cNvPr id="5" name="Rectangle 4"/>
          <p:cNvSpPr/>
          <p:nvPr/>
        </p:nvSpPr>
        <p:spPr>
          <a:xfrm>
            <a:off x="571472" y="3500438"/>
            <a:ext cx="81439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b="1" dirty="0"/>
              <a:t>A glass container shaped like a cone used for holding fluids</a:t>
            </a:r>
            <a:endParaRPr lang="en-CA" sz="6000" b="1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0034" y="285728"/>
            <a:ext cx="8143932" cy="2714644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 cap="sq">
            <a:prstDash val="lgDash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Rectangle 2"/>
          <p:cNvSpPr/>
          <p:nvPr/>
        </p:nvSpPr>
        <p:spPr>
          <a:xfrm>
            <a:off x="500034" y="3571876"/>
            <a:ext cx="8143932" cy="2714644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prstDash val="lg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Rectangle 3"/>
          <p:cNvSpPr/>
          <p:nvPr/>
        </p:nvSpPr>
        <p:spPr>
          <a:xfrm>
            <a:off x="857224" y="928670"/>
            <a:ext cx="751192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 b="1" dirty="0"/>
              <a:t>Graduated cylinder</a:t>
            </a:r>
            <a:endParaRPr lang="en-CA" sz="7200" b="1" dirty="0"/>
          </a:p>
        </p:txBody>
      </p:sp>
      <p:sp>
        <p:nvSpPr>
          <p:cNvPr id="5" name="Rectangle 4"/>
          <p:cNvSpPr/>
          <p:nvPr/>
        </p:nvSpPr>
        <p:spPr>
          <a:xfrm>
            <a:off x="428596" y="3500438"/>
            <a:ext cx="835824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b="1" dirty="0"/>
              <a:t>A glass cylinder with markings on it used to measure fluids</a:t>
            </a:r>
            <a:endParaRPr lang="en-CA" sz="60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0034" y="285728"/>
            <a:ext cx="8143932" cy="2714644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 cap="sq">
            <a:prstDash val="lgDash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/>
          <p:cNvSpPr/>
          <p:nvPr/>
        </p:nvSpPr>
        <p:spPr>
          <a:xfrm>
            <a:off x="500034" y="3571876"/>
            <a:ext cx="8143932" cy="2714644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prstDash val="lg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 5"/>
          <p:cNvSpPr/>
          <p:nvPr/>
        </p:nvSpPr>
        <p:spPr>
          <a:xfrm>
            <a:off x="1057845" y="871349"/>
            <a:ext cx="687174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b="1" dirty="0"/>
              <a:t>Beaker Tongs</a:t>
            </a:r>
            <a:endParaRPr lang="en-CA" sz="7200" b="1" dirty="0"/>
          </a:p>
        </p:txBody>
      </p:sp>
      <p:sp>
        <p:nvSpPr>
          <p:cNvPr id="8" name="Rectangle 7"/>
          <p:cNvSpPr/>
          <p:nvPr/>
        </p:nvSpPr>
        <p:spPr>
          <a:xfrm>
            <a:off x="1000100" y="3763882"/>
            <a:ext cx="707133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b="1" dirty="0"/>
              <a:t>Used to pick up hot beakers</a:t>
            </a:r>
            <a:endParaRPr lang="en-CA" sz="7200" b="1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0034" y="285728"/>
            <a:ext cx="8143932" cy="2714644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 cap="sq">
            <a:prstDash val="lgDash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Rectangle 2"/>
          <p:cNvSpPr/>
          <p:nvPr/>
        </p:nvSpPr>
        <p:spPr>
          <a:xfrm>
            <a:off x="500034" y="3571876"/>
            <a:ext cx="8143932" cy="2714644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prstDash val="lg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Rectangle 3"/>
          <p:cNvSpPr/>
          <p:nvPr/>
        </p:nvSpPr>
        <p:spPr>
          <a:xfrm>
            <a:off x="1071538" y="1000108"/>
            <a:ext cx="705186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 b="1" dirty="0"/>
              <a:t>Medicine dropper</a:t>
            </a:r>
            <a:endParaRPr lang="en-CA" sz="7200" b="1" dirty="0"/>
          </a:p>
        </p:txBody>
      </p:sp>
      <p:sp>
        <p:nvSpPr>
          <p:cNvPr id="5" name="Rectangle 4"/>
          <p:cNvSpPr/>
          <p:nvPr/>
        </p:nvSpPr>
        <p:spPr>
          <a:xfrm>
            <a:off x="642910" y="3714752"/>
            <a:ext cx="771527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/>
              <a:t>A glass tube with a rubber ball used to add liquids by single drops</a:t>
            </a:r>
            <a:endParaRPr lang="en-CA" sz="4800" b="1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0034" y="285728"/>
            <a:ext cx="8143932" cy="2714644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 cap="sq">
            <a:prstDash val="lgDash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Rectangle 2"/>
          <p:cNvSpPr/>
          <p:nvPr/>
        </p:nvSpPr>
        <p:spPr>
          <a:xfrm>
            <a:off x="500034" y="3571876"/>
            <a:ext cx="8143932" cy="2714644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prstDash val="lg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Rectangle 3"/>
          <p:cNvSpPr/>
          <p:nvPr/>
        </p:nvSpPr>
        <p:spPr>
          <a:xfrm>
            <a:off x="1785918" y="1071546"/>
            <a:ext cx="549227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 b="1" dirty="0"/>
              <a:t>Thermometer</a:t>
            </a:r>
            <a:endParaRPr lang="en-CA" sz="7200" b="1" dirty="0"/>
          </a:p>
        </p:txBody>
      </p:sp>
      <p:sp>
        <p:nvSpPr>
          <p:cNvPr id="5" name="Rectangle 4"/>
          <p:cNvSpPr/>
          <p:nvPr/>
        </p:nvSpPr>
        <p:spPr>
          <a:xfrm>
            <a:off x="642910" y="3714752"/>
            <a:ext cx="792961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b="1" dirty="0"/>
              <a:t>Used to measure temperature</a:t>
            </a:r>
            <a:endParaRPr lang="en-CA" sz="7200" b="1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0034" y="285728"/>
            <a:ext cx="8143932" cy="2714644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 cap="sq">
            <a:prstDash val="lgDash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Rectangle 2"/>
          <p:cNvSpPr/>
          <p:nvPr/>
        </p:nvSpPr>
        <p:spPr>
          <a:xfrm>
            <a:off x="500034" y="3571876"/>
            <a:ext cx="8143932" cy="2714644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prstDash val="lg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Rectangle 3"/>
          <p:cNvSpPr/>
          <p:nvPr/>
        </p:nvSpPr>
        <p:spPr>
          <a:xfrm>
            <a:off x="2428860" y="1000108"/>
            <a:ext cx="461049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 b="1" dirty="0"/>
              <a:t>Filter paper</a:t>
            </a:r>
            <a:endParaRPr lang="en-CA" sz="7200" b="1" dirty="0"/>
          </a:p>
        </p:txBody>
      </p:sp>
      <p:sp>
        <p:nvSpPr>
          <p:cNvPr id="5" name="Rectangle 4"/>
          <p:cNvSpPr/>
          <p:nvPr/>
        </p:nvSpPr>
        <p:spPr>
          <a:xfrm>
            <a:off x="428596" y="3571876"/>
            <a:ext cx="800102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b="1" dirty="0"/>
              <a:t>Used to remove small and large substances from solutions</a:t>
            </a:r>
            <a:endParaRPr lang="en-CA" sz="6000" b="1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0034" y="285728"/>
            <a:ext cx="8143932" cy="2714644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 cap="sq">
            <a:prstDash val="lgDash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Rectangle 2"/>
          <p:cNvSpPr/>
          <p:nvPr/>
        </p:nvSpPr>
        <p:spPr>
          <a:xfrm>
            <a:off x="500034" y="3571876"/>
            <a:ext cx="8143932" cy="2714644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prstDash val="lg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Rectangle 3"/>
          <p:cNvSpPr/>
          <p:nvPr/>
        </p:nvSpPr>
        <p:spPr>
          <a:xfrm>
            <a:off x="2714612" y="928670"/>
            <a:ext cx="371646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 b="1" dirty="0"/>
              <a:t>Tweezers</a:t>
            </a:r>
            <a:endParaRPr lang="en-CA" sz="7200" b="1" dirty="0"/>
          </a:p>
        </p:txBody>
      </p:sp>
      <p:sp>
        <p:nvSpPr>
          <p:cNvPr id="5" name="Rectangle 4"/>
          <p:cNvSpPr/>
          <p:nvPr/>
        </p:nvSpPr>
        <p:spPr>
          <a:xfrm>
            <a:off x="500034" y="3714752"/>
            <a:ext cx="800105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b="1" dirty="0"/>
              <a:t>Used to pick up small objects</a:t>
            </a:r>
            <a:endParaRPr lang="en-CA" sz="7200" b="1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0034" y="285728"/>
            <a:ext cx="8143932" cy="2714644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 cap="sq">
            <a:prstDash val="lgDash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Rectangle 2"/>
          <p:cNvSpPr/>
          <p:nvPr/>
        </p:nvSpPr>
        <p:spPr>
          <a:xfrm>
            <a:off x="500034" y="3571876"/>
            <a:ext cx="8143932" cy="2714644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prstDash val="lg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Rectangle 3"/>
          <p:cNvSpPr/>
          <p:nvPr/>
        </p:nvSpPr>
        <p:spPr>
          <a:xfrm>
            <a:off x="1928794" y="1071546"/>
            <a:ext cx="549073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 b="1" dirty="0"/>
              <a:t>Test tube rack</a:t>
            </a:r>
            <a:endParaRPr lang="en-CA" sz="7200" b="1" dirty="0"/>
          </a:p>
        </p:txBody>
      </p:sp>
      <p:sp>
        <p:nvSpPr>
          <p:cNvPr id="5" name="Rectangle 4"/>
          <p:cNvSpPr/>
          <p:nvPr/>
        </p:nvSpPr>
        <p:spPr>
          <a:xfrm>
            <a:off x="500034" y="3857628"/>
            <a:ext cx="793762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b="1" dirty="0"/>
              <a:t>Used to hold test tubes</a:t>
            </a:r>
            <a:endParaRPr lang="en-CA" sz="7200" b="1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0034" y="285728"/>
            <a:ext cx="8143932" cy="2714644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 cap="sq">
            <a:prstDash val="lgDash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Rectangle 2"/>
          <p:cNvSpPr/>
          <p:nvPr/>
        </p:nvSpPr>
        <p:spPr>
          <a:xfrm>
            <a:off x="500034" y="3571876"/>
            <a:ext cx="8143932" cy="2714644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prstDash val="lg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Rectangle 3"/>
          <p:cNvSpPr/>
          <p:nvPr/>
        </p:nvSpPr>
        <p:spPr>
          <a:xfrm>
            <a:off x="1000100" y="928670"/>
            <a:ext cx="714163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 b="1" dirty="0"/>
              <a:t>Electronic balance</a:t>
            </a:r>
            <a:endParaRPr lang="en-CA" sz="7200" b="1" dirty="0"/>
          </a:p>
        </p:txBody>
      </p:sp>
      <p:sp>
        <p:nvSpPr>
          <p:cNvPr id="5" name="Rectangle 4"/>
          <p:cNvSpPr/>
          <p:nvPr/>
        </p:nvSpPr>
        <p:spPr>
          <a:xfrm>
            <a:off x="500034" y="3786190"/>
            <a:ext cx="814103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b="1" dirty="0"/>
              <a:t>Used to measure the mass of substances</a:t>
            </a:r>
            <a:endParaRPr lang="en-CA" sz="7200" b="1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0034" y="285728"/>
            <a:ext cx="8143932" cy="2714644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 cap="sq">
            <a:prstDash val="lgDash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Rectangle 2"/>
          <p:cNvSpPr/>
          <p:nvPr/>
        </p:nvSpPr>
        <p:spPr>
          <a:xfrm>
            <a:off x="500034" y="3571876"/>
            <a:ext cx="8143932" cy="2714644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prstDash val="lg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TextBox 3"/>
          <p:cNvSpPr txBox="1"/>
          <p:nvPr/>
        </p:nvSpPr>
        <p:spPr>
          <a:xfrm>
            <a:off x="1285852" y="928670"/>
            <a:ext cx="65722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7200" b="1" dirty="0" smtClean="0"/>
              <a:t>Wire Gauze Mat</a:t>
            </a:r>
            <a:endParaRPr lang="en-CA" sz="7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28596" y="3786190"/>
            <a:ext cx="800105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6600" b="1" dirty="0" smtClean="0"/>
              <a:t>Used to place under hot substance</a:t>
            </a:r>
            <a:endParaRPr lang="en-CA" sz="6600" b="1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0034" y="285728"/>
            <a:ext cx="8143932" cy="2714644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 cap="sq">
            <a:prstDash val="lgDash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Rectangle 2"/>
          <p:cNvSpPr/>
          <p:nvPr/>
        </p:nvSpPr>
        <p:spPr>
          <a:xfrm>
            <a:off x="500034" y="3571876"/>
            <a:ext cx="8143932" cy="2714644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prstDash val="lg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TextBox 3"/>
          <p:cNvSpPr txBox="1"/>
          <p:nvPr/>
        </p:nvSpPr>
        <p:spPr>
          <a:xfrm>
            <a:off x="1285852" y="928670"/>
            <a:ext cx="65722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7200" b="1" dirty="0" smtClean="0"/>
              <a:t>Test tube brush</a:t>
            </a:r>
            <a:endParaRPr lang="en-CA" sz="7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28596" y="3786190"/>
            <a:ext cx="800105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6600" b="1" dirty="0" smtClean="0"/>
              <a:t>Used to clean test tubes</a:t>
            </a:r>
            <a:endParaRPr lang="en-CA" sz="6600" b="1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0034" y="285728"/>
            <a:ext cx="8143932" cy="2714644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 cap="sq">
            <a:prstDash val="lgDash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Rectangle 2"/>
          <p:cNvSpPr/>
          <p:nvPr/>
        </p:nvSpPr>
        <p:spPr>
          <a:xfrm>
            <a:off x="500034" y="3571876"/>
            <a:ext cx="8143932" cy="2714644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prstDash val="lg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TextBox 3"/>
          <p:cNvSpPr txBox="1"/>
          <p:nvPr/>
        </p:nvSpPr>
        <p:spPr>
          <a:xfrm>
            <a:off x="642910" y="571480"/>
            <a:ext cx="80010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7200" b="1" dirty="0" smtClean="0"/>
              <a:t>Test tube/Universal Clamp</a:t>
            </a:r>
            <a:endParaRPr lang="en-CA" sz="7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28596" y="3500438"/>
            <a:ext cx="800105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6000" b="1" dirty="0" smtClean="0"/>
              <a:t>Used to attach test tubes or other objects to a retort stand</a:t>
            </a:r>
            <a:endParaRPr lang="en-CA" sz="6000" b="1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0034" y="285728"/>
            <a:ext cx="8143932" cy="2714644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 cap="sq">
            <a:prstDash val="lgDash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Rectangle 2"/>
          <p:cNvSpPr/>
          <p:nvPr/>
        </p:nvSpPr>
        <p:spPr>
          <a:xfrm>
            <a:off x="500034" y="3571876"/>
            <a:ext cx="8143932" cy="2714644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prstDash val="lg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TextBox 3"/>
          <p:cNvSpPr txBox="1"/>
          <p:nvPr/>
        </p:nvSpPr>
        <p:spPr>
          <a:xfrm>
            <a:off x="1285852" y="928670"/>
            <a:ext cx="65722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7200" b="1" dirty="0" smtClean="0"/>
              <a:t>Goggles</a:t>
            </a:r>
            <a:endParaRPr lang="en-CA" sz="7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28596" y="3500438"/>
            <a:ext cx="800105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6000" b="1" dirty="0" smtClean="0"/>
              <a:t>Used to protect your eyes from laboratory hazards</a:t>
            </a:r>
            <a:endParaRPr lang="en-CA" sz="60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0034" y="285728"/>
            <a:ext cx="8143932" cy="2714644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 cap="sq">
            <a:prstDash val="lgDash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Rectangle 2"/>
          <p:cNvSpPr/>
          <p:nvPr/>
        </p:nvSpPr>
        <p:spPr>
          <a:xfrm>
            <a:off x="500034" y="3571876"/>
            <a:ext cx="8143932" cy="2714644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prstDash val="lg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Rectangle 3"/>
          <p:cNvSpPr/>
          <p:nvPr/>
        </p:nvSpPr>
        <p:spPr>
          <a:xfrm>
            <a:off x="1428728" y="1000108"/>
            <a:ext cx="640547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 b="1" dirty="0"/>
              <a:t>Test tube holder</a:t>
            </a:r>
            <a:endParaRPr lang="en-CA" sz="7200" b="1" dirty="0"/>
          </a:p>
        </p:txBody>
      </p:sp>
      <p:sp>
        <p:nvSpPr>
          <p:cNvPr id="5" name="Rectangle 4"/>
          <p:cNvSpPr/>
          <p:nvPr/>
        </p:nvSpPr>
        <p:spPr>
          <a:xfrm>
            <a:off x="714348" y="3714752"/>
            <a:ext cx="753426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b="1" dirty="0"/>
              <a:t>Used to hold test tubes</a:t>
            </a:r>
            <a:endParaRPr lang="en-CA" sz="7200" b="1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0034" y="285728"/>
            <a:ext cx="8143932" cy="2714644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 cap="sq">
            <a:prstDash val="lgDash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Rectangle 2"/>
          <p:cNvSpPr/>
          <p:nvPr/>
        </p:nvSpPr>
        <p:spPr>
          <a:xfrm>
            <a:off x="500034" y="3571876"/>
            <a:ext cx="8143932" cy="2714644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prstDash val="lg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TextBox 3"/>
          <p:cNvSpPr txBox="1"/>
          <p:nvPr/>
        </p:nvSpPr>
        <p:spPr>
          <a:xfrm>
            <a:off x="1285852" y="928670"/>
            <a:ext cx="65722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7200" b="1" dirty="0" err="1" smtClean="0"/>
              <a:t>Scoopula</a:t>
            </a:r>
            <a:endParaRPr lang="en-CA" sz="7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28596" y="3571876"/>
            <a:ext cx="800105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6000" b="1" dirty="0" smtClean="0"/>
              <a:t>Used to transfer chemical substances to the reaction container</a:t>
            </a:r>
            <a:endParaRPr lang="en-CA" sz="6000" b="1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0034" y="285728"/>
            <a:ext cx="8143932" cy="2714644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 cap="sq">
            <a:prstDash val="lgDash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Rectangle 2"/>
          <p:cNvSpPr/>
          <p:nvPr/>
        </p:nvSpPr>
        <p:spPr>
          <a:xfrm>
            <a:off x="500034" y="3571876"/>
            <a:ext cx="8143932" cy="2714644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prstDash val="lg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TextBox 3"/>
          <p:cNvSpPr txBox="1"/>
          <p:nvPr/>
        </p:nvSpPr>
        <p:spPr>
          <a:xfrm>
            <a:off x="1285852" y="928670"/>
            <a:ext cx="65722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7200" b="1" dirty="0" smtClean="0"/>
              <a:t>Rubber Stopper</a:t>
            </a:r>
            <a:endParaRPr lang="en-CA" sz="7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00034" y="4500570"/>
            <a:ext cx="80010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6000" b="1" dirty="0" smtClean="0"/>
              <a:t>Used to seal a test tube</a:t>
            </a:r>
            <a:endParaRPr lang="en-CA" sz="6000" b="1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0034" y="285728"/>
            <a:ext cx="8143932" cy="2714644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 cap="sq">
            <a:prstDash val="lgDash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Rectangle 2"/>
          <p:cNvSpPr/>
          <p:nvPr/>
        </p:nvSpPr>
        <p:spPr>
          <a:xfrm>
            <a:off x="500034" y="3571876"/>
            <a:ext cx="8143932" cy="2714644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prstDash val="lg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TextBox 3"/>
          <p:cNvSpPr txBox="1"/>
          <p:nvPr/>
        </p:nvSpPr>
        <p:spPr>
          <a:xfrm>
            <a:off x="1285852" y="928670"/>
            <a:ext cx="65722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7200" b="1" dirty="0" smtClean="0"/>
              <a:t>Bunsen burner</a:t>
            </a:r>
            <a:endParaRPr lang="en-CA" sz="7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71472" y="4000504"/>
            <a:ext cx="800105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6000" b="1" dirty="0" smtClean="0"/>
              <a:t>Used to heat chemical substances</a:t>
            </a:r>
            <a:endParaRPr lang="en-CA" sz="6000" b="1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0034" y="285728"/>
            <a:ext cx="8143932" cy="2714644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 cap="sq">
            <a:prstDash val="lgDash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Rectangle 2"/>
          <p:cNvSpPr/>
          <p:nvPr/>
        </p:nvSpPr>
        <p:spPr>
          <a:xfrm>
            <a:off x="500034" y="3571876"/>
            <a:ext cx="8143932" cy="2714644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prstDash val="lg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TextBox 3"/>
          <p:cNvSpPr txBox="1"/>
          <p:nvPr/>
        </p:nvSpPr>
        <p:spPr>
          <a:xfrm>
            <a:off x="1285852" y="928670"/>
            <a:ext cx="65722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7200" b="1" dirty="0" smtClean="0"/>
              <a:t>Watch Glass</a:t>
            </a:r>
            <a:endParaRPr lang="en-CA" sz="7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71472" y="3929066"/>
            <a:ext cx="800105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6000" b="1" dirty="0" smtClean="0"/>
              <a:t>Used to as a surface to </a:t>
            </a:r>
            <a:r>
              <a:rPr lang="en-CA" sz="6000" b="1" dirty="0" err="1" smtClean="0"/>
              <a:t>evapourate</a:t>
            </a:r>
            <a:r>
              <a:rPr lang="en-CA" sz="6000" b="1" dirty="0" smtClean="0"/>
              <a:t> substances</a:t>
            </a:r>
            <a:endParaRPr lang="en-CA" sz="6000" b="1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0034" y="285728"/>
            <a:ext cx="8143932" cy="2714644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 cap="sq">
            <a:prstDash val="lgDash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Rectangle 2"/>
          <p:cNvSpPr/>
          <p:nvPr/>
        </p:nvSpPr>
        <p:spPr>
          <a:xfrm>
            <a:off x="500034" y="3571876"/>
            <a:ext cx="8143932" cy="2714644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prstDash val="lg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TextBox 3"/>
          <p:cNvSpPr txBox="1"/>
          <p:nvPr/>
        </p:nvSpPr>
        <p:spPr>
          <a:xfrm>
            <a:off x="1285852" y="928670"/>
            <a:ext cx="65722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7200" b="1" dirty="0" smtClean="0"/>
              <a:t>Microscope</a:t>
            </a:r>
            <a:endParaRPr lang="en-CA" sz="7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71472" y="3929066"/>
            <a:ext cx="800105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6000" b="1" dirty="0" smtClean="0"/>
              <a:t>Used to view small object</a:t>
            </a:r>
            <a:endParaRPr lang="en-CA" sz="6000" b="1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0034" y="285728"/>
            <a:ext cx="8143932" cy="2714644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 cap="sq">
            <a:prstDash val="lgDash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Rectangle 2"/>
          <p:cNvSpPr/>
          <p:nvPr/>
        </p:nvSpPr>
        <p:spPr>
          <a:xfrm>
            <a:off x="500034" y="3571876"/>
            <a:ext cx="8143932" cy="2714644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prstDash val="lg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TextBox 3"/>
          <p:cNvSpPr txBox="1"/>
          <p:nvPr/>
        </p:nvSpPr>
        <p:spPr>
          <a:xfrm>
            <a:off x="1357290" y="428604"/>
            <a:ext cx="65722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7200" b="1" dirty="0" smtClean="0"/>
              <a:t>Distilled Water Bottle</a:t>
            </a:r>
            <a:endParaRPr lang="en-CA" sz="7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71472" y="3929066"/>
            <a:ext cx="800105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6000" b="1" dirty="0" smtClean="0"/>
              <a:t>Used to hold distilled water</a:t>
            </a:r>
            <a:endParaRPr lang="en-CA" sz="6000" b="1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0034" y="285728"/>
            <a:ext cx="8143932" cy="2714644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 cap="sq">
            <a:prstDash val="lgDash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Rectangle 2"/>
          <p:cNvSpPr/>
          <p:nvPr/>
        </p:nvSpPr>
        <p:spPr>
          <a:xfrm>
            <a:off x="500034" y="3571876"/>
            <a:ext cx="8143932" cy="2714644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prstDash val="lg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TextBox 3"/>
          <p:cNvSpPr txBox="1"/>
          <p:nvPr/>
        </p:nvSpPr>
        <p:spPr>
          <a:xfrm>
            <a:off x="1285852" y="1000108"/>
            <a:ext cx="65722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7200" b="1" dirty="0" smtClean="0"/>
              <a:t>Flint Lighter</a:t>
            </a:r>
            <a:endParaRPr lang="en-CA" sz="7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71472" y="3929066"/>
            <a:ext cx="800105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6000" b="1" dirty="0" smtClean="0"/>
              <a:t>Used to light a </a:t>
            </a:r>
            <a:r>
              <a:rPr lang="en-CA" sz="6000" b="1" dirty="0" err="1" smtClean="0"/>
              <a:t>bunsen</a:t>
            </a:r>
            <a:r>
              <a:rPr lang="en-CA" sz="6000" b="1" dirty="0" smtClean="0"/>
              <a:t> burner</a:t>
            </a:r>
            <a:endParaRPr lang="en-CA" sz="6000" b="1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0034" y="285728"/>
            <a:ext cx="8143932" cy="2714644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 cap="sq">
            <a:prstDash val="lgDash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Rectangle 2"/>
          <p:cNvSpPr/>
          <p:nvPr/>
        </p:nvSpPr>
        <p:spPr>
          <a:xfrm>
            <a:off x="500034" y="3571876"/>
            <a:ext cx="8143932" cy="2714644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prstDash val="lg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TextBox 3"/>
          <p:cNvSpPr txBox="1"/>
          <p:nvPr/>
        </p:nvSpPr>
        <p:spPr>
          <a:xfrm>
            <a:off x="1285852" y="1000108"/>
            <a:ext cx="65722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7200" b="1" dirty="0" smtClean="0"/>
              <a:t>Rubber Stopper</a:t>
            </a:r>
            <a:endParaRPr lang="en-CA" sz="7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71472" y="3929066"/>
            <a:ext cx="800105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6000" b="1" dirty="0" smtClean="0"/>
              <a:t>Used </a:t>
            </a:r>
            <a:r>
              <a:rPr lang="en-CA" sz="6000" b="1" dirty="0" smtClean="0"/>
              <a:t>to seal a test tube or an Erlenmeyer flask</a:t>
            </a:r>
            <a:endParaRPr lang="en-CA" sz="6000" b="1" dirty="0"/>
          </a:p>
        </p:txBody>
      </p:sp>
    </p:spTree>
    <p:extLst>
      <p:ext uri="{BB962C8B-B14F-4D97-AF65-F5344CB8AC3E}">
        <p14:creationId xmlns:p14="http://schemas.microsoft.com/office/powerpoint/2010/main" val="3771125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0034" y="285728"/>
            <a:ext cx="8143932" cy="2714644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 cap="sq">
            <a:prstDash val="lgDash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Rectangle 2"/>
          <p:cNvSpPr/>
          <p:nvPr/>
        </p:nvSpPr>
        <p:spPr>
          <a:xfrm>
            <a:off x="500034" y="3571876"/>
            <a:ext cx="8143932" cy="2714644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prstDash val="lg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Rectangle 3"/>
          <p:cNvSpPr/>
          <p:nvPr/>
        </p:nvSpPr>
        <p:spPr>
          <a:xfrm>
            <a:off x="2069927" y="942787"/>
            <a:ext cx="493096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 b="1" dirty="0"/>
              <a:t>Retort stand</a:t>
            </a:r>
            <a:endParaRPr lang="en-CA" sz="7200" b="1" dirty="0"/>
          </a:p>
        </p:txBody>
      </p:sp>
      <p:sp>
        <p:nvSpPr>
          <p:cNvPr id="6" name="Rectangle 5"/>
          <p:cNvSpPr/>
          <p:nvPr/>
        </p:nvSpPr>
        <p:spPr>
          <a:xfrm>
            <a:off x="571472" y="3643314"/>
            <a:ext cx="800102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/>
              <a:t>Used for supporting lab equipment during an experiment</a:t>
            </a:r>
            <a:endParaRPr lang="en-CA" sz="54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0034" y="285728"/>
            <a:ext cx="8143932" cy="2714644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 cap="sq">
            <a:prstDash val="lgDash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Rectangle 2"/>
          <p:cNvSpPr/>
          <p:nvPr/>
        </p:nvSpPr>
        <p:spPr>
          <a:xfrm>
            <a:off x="500034" y="3571876"/>
            <a:ext cx="8143932" cy="2714644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prstDash val="lg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Rectangle 3"/>
          <p:cNvSpPr/>
          <p:nvPr/>
        </p:nvSpPr>
        <p:spPr>
          <a:xfrm>
            <a:off x="2357422" y="1000108"/>
            <a:ext cx="438613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 b="1" dirty="0"/>
              <a:t>Ring clamp</a:t>
            </a:r>
            <a:endParaRPr lang="en-CA" sz="7200" b="1" dirty="0"/>
          </a:p>
        </p:txBody>
      </p:sp>
      <p:sp>
        <p:nvSpPr>
          <p:cNvPr id="5" name="Rectangle 4"/>
          <p:cNvSpPr/>
          <p:nvPr/>
        </p:nvSpPr>
        <p:spPr>
          <a:xfrm>
            <a:off x="357158" y="3929066"/>
            <a:ext cx="8429652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/>
              <a:t>Attaches to a retort stand and is used to help support different types of lab equipment</a:t>
            </a:r>
            <a:endParaRPr lang="en-CA" sz="44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0034" y="285728"/>
            <a:ext cx="8143932" cy="2714644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 cap="sq">
            <a:prstDash val="lgDash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Rectangle 2"/>
          <p:cNvSpPr/>
          <p:nvPr/>
        </p:nvSpPr>
        <p:spPr>
          <a:xfrm>
            <a:off x="500034" y="3571876"/>
            <a:ext cx="8143932" cy="2714644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prstDash val="lg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Rectangle 3"/>
          <p:cNvSpPr/>
          <p:nvPr/>
        </p:nvSpPr>
        <p:spPr>
          <a:xfrm>
            <a:off x="3143240" y="928670"/>
            <a:ext cx="283321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 b="1" dirty="0"/>
              <a:t>Beaker</a:t>
            </a:r>
            <a:endParaRPr lang="en-CA" sz="7200" b="1" dirty="0"/>
          </a:p>
        </p:txBody>
      </p:sp>
      <p:sp>
        <p:nvSpPr>
          <p:cNvPr id="5" name="Rectangle 4"/>
          <p:cNvSpPr/>
          <p:nvPr/>
        </p:nvSpPr>
        <p:spPr>
          <a:xfrm>
            <a:off x="785786" y="3786190"/>
            <a:ext cx="742952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/>
              <a:t>A glass object used for storing or measuring fluids</a:t>
            </a:r>
            <a:endParaRPr lang="en-CA" sz="54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0034" y="285728"/>
            <a:ext cx="8143932" cy="2714644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 cap="sq">
            <a:prstDash val="lgDash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Rectangle 2"/>
          <p:cNvSpPr/>
          <p:nvPr/>
        </p:nvSpPr>
        <p:spPr>
          <a:xfrm>
            <a:off x="500034" y="3571876"/>
            <a:ext cx="8143932" cy="2714644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prstDash val="lg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Rectangle 3"/>
          <p:cNvSpPr/>
          <p:nvPr/>
        </p:nvSpPr>
        <p:spPr>
          <a:xfrm>
            <a:off x="3071802" y="928670"/>
            <a:ext cx="278473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 b="1" dirty="0"/>
              <a:t>Funnel</a:t>
            </a:r>
            <a:endParaRPr lang="en-CA" sz="7200" b="1" dirty="0"/>
          </a:p>
        </p:txBody>
      </p:sp>
      <p:sp>
        <p:nvSpPr>
          <p:cNvPr id="5" name="Rectangle 4"/>
          <p:cNvSpPr/>
          <p:nvPr/>
        </p:nvSpPr>
        <p:spPr>
          <a:xfrm>
            <a:off x="0" y="3857628"/>
            <a:ext cx="914396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/>
              <a:t>Used to channel fluids and fine grain substances into containers with  small openings</a:t>
            </a:r>
            <a:endParaRPr lang="en-CA" sz="4800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0034" y="285728"/>
            <a:ext cx="8143932" cy="2714644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 cap="sq">
            <a:prstDash val="lgDash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Rectangle 2"/>
          <p:cNvSpPr/>
          <p:nvPr/>
        </p:nvSpPr>
        <p:spPr>
          <a:xfrm>
            <a:off x="500034" y="3571876"/>
            <a:ext cx="8143932" cy="2714644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prstDash val="lg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Rectangle 3"/>
          <p:cNvSpPr/>
          <p:nvPr/>
        </p:nvSpPr>
        <p:spPr>
          <a:xfrm>
            <a:off x="2357422" y="1000108"/>
            <a:ext cx="450148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 b="1" dirty="0"/>
              <a:t>Stirring rod</a:t>
            </a:r>
            <a:endParaRPr lang="en-CA" sz="7200" b="1" dirty="0"/>
          </a:p>
        </p:txBody>
      </p:sp>
      <p:sp>
        <p:nvSpPr>
          <p:cNvPr id="5" name="Rectangle 4"/>
          <p:cNvSpPr/>
          <p:nvPr/>
        </p:nvSpPr>
        <p:spPr>
          <a:xfrm>
            <a:off x="563554" y="3857628"/>
            <a:ext cx="7937536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600" b="1" dirty="0"/>
              <a:t>Used to stir fluids in flasks or beakers</a:t>
            </a:r>
            <a:endParaRPr lang="en-CA" sz="6600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0034" y="285728"/>
            <a:ext cx="8143932" cy="2714644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 cap="sq">
            <a:prstDash val="lgDash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Rectangle 2"/>
          <p:cNvSpPr/>
          <p:nvPr/>
        </p:nvSpPr>
        <p:spPr>
          <a:xfrm>
            <a:off x="500034" y="3571876"/>
            <a:ext cx="8143932" cy="2714644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prstDash val="lg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Rectangle 3"/>
          <p:cNvSpPr/>
          <p:nvPr/>
        </p:nvSpPr>
        <p:spPr>
          <a:xfrm>
            <a:off x="2857488" y="1071546"/>
            <a:ext cx="352628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 b="1" dirty="0"/>
              <a:t>Hotplate</a:t>
            </a:r>
            <a:endParaRPr lang="en-CA" sz="7200" b="1" dirty="0"/>
          </a:p>
        </p:txBody>
      </p:sp>
      <p:sp>
        <p:nvSpPr>
          <p:cNvPr id="5" name="Rectangle 4"/>
          <p:cNvSpPr/>
          <p:nvPr/>
        </p:nvSpPr>
        <p:spPr>
          <a:xfrm>
            <a:off x="571472" y="4000504"/>
            <a:ext cx="814386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b="1" dirty="0"/>
              <a:t>Used to heat substances in glass beakers or flasks</a:t>
            </a:r>
            <a:endParaRPr lang="en-CA" sz="60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403</Words>
  <Application>Microsoft Office PowerPoint</Application>
  <PresentationFormat>On-screen Show (4:3)</PresentationFormat>
  <Paragraphs>75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0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Peel District School Board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Peel District School Board</dc:creator>
  <cp:lastModifiedBy>Chandan, Manjot</cp:lastModifiedBy>
  <cp:revision>12</cp:revision>
  <cp:lastPrinted>2016-10-05T20:50:55Z</cp:lastPrinted>
  <dcterms:created xsi:type="dcterms:W3CDTF">2013-10-15T14:47:21Z</dcterms:created>
  <dcterms:modified xsi:type="dcterms:W3CDTF">2016-10-05T20:51:47Z</dcterms:modified>
</cp:coreProperties>
</file>