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95" r:id="rId2"/>
    <p:sldId id="258" r:id="rId3"/>
    <p:sldId id="259" r:id="rId4"/>
    <p:sldId id="342" r:id="rId5"/>
    <p:sldId id="287" r:id="rId6"/>
    <p:sldId id="333" r:id="rId7"/>
    <p:sldId id="288" r:id="rId8"/>
    <p:sldId id="299" r:id="rId9"/>
    <p:sldId id="346" r:id="rId10"/>
    <p:sldId id="347" r:id="rId11"/>
    <p:sldId id="348" r:id="rId12"/>
    <p:sldId id="349" r:id="rId13"/>
    <p:sldId id="350" r:id="rId14"/>
    <p:sldId id="351" r:id="rId15"/>
  </p:sldIdLst>
  <p:sldSz cx="9144000" cy="6858000" type="screen4x3"/>
  <p:notesSz cx="7010400" cy="9296400"/>
  <p:defaultTextStyle>
    <a:defPPr>
      <a:defRPr lang="en-GB"/>
    </a:defPPr>
    <a:lvl1pPr algn="ctr" rtl="0" fontAlgn="base">
      <a:spcBef>
        <a:spcPct val="2000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0099"/>
    <a:srgbClr val="008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74142" autoAdjust="0"/>
  </p:normalViewPr>
  <p:slideViewPr>
    <p:cSldViewPr>
      <p:cViewPr varScale="1">
        <p:scale>
          <a:sx n="66" d="100"/>
          <a:sy n="66" d="100"/>
        </p:scale>
        <p:origin x="151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fld id="{C5FB47EF-0184-4A83-BE1E-6EABC85A84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3509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fld id="{DE925454-5B50-4C6B-96AB-06A3BAA34C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59530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066" indent="-291179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4717" indent="-232943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0604" indent="-232943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6491" indent="-232943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62377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28264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94151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038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4197A66-0160-4120-9AAE-5F4C80C225D7}" type="slidenum">
              <a:rPr lang="en-US" altLang="en-US"/>
              <a:pPr algn="r" eaLnBrk="1" hangingPunct="1"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/>
              <a:t>Density is the amount of matter within a certain volume.</a:t>
            </a:r>
          </a:p>
        </p:txBody>
      </p:sp>
    </p:spTree>
    <p:extLst>
      <p:ext uri="{BB962C8B-B14F-4D97-AF65-F5344CB8AC3E}">
        <p14:creationId xmlns:p14="http://schemas.microsoft.com/office/powerpoint/2010/main" val="1236982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37EE9A-EC68-48E0-8DDB-899B473DA1F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79550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BF0899-F817-400D-B5FD-A6CD7E300E6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27009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F67E1B-E73F-467C-8D09-10BE74B81A3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88158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852071-3CE4-49B8-9942-B7F5F1CBD11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3185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A6B12-EE35-4AA7-B0A3-E51EB34A00F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06982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BEE633-1314-484F-A193-E2A20E3791C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11493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967212-0C2E-4DD0-8CD6-96026DB0BF7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15773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B71FA2-8244-4E09-AC2B-04D42B1AF98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75263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01FEED-3A8E-4404-8610-CF424BBF318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09187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A5F50C-D8E6-4B09-A2BD-021907C78D6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4189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DA4200-4E9F-48BB-87C0-1D13BE430C1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31537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2B5074-783C-4776-AFEF-2D6CD726FC9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4517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/>
            </a:lvl1pPr>
          </a:lstStyle>
          <a:p>
            <a:fld id="{4D1A70D2-BE9F-4838-9339-9F60217F4482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1.bp.blogspot.com/_cSv6mvMJS_k/TPLSo_oJbCI/AAAAAAAAARg/PfRD5vZ60dw/s1600/solid.jp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863600" y="919957"/>
            <a:ext cx="77057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4400" b="1" dirty="0" smtClean="0">
                <a:latin typeface="Comic Sans MS" panose="030F0702030302020204" pitchFamily="66" charset="0"/>
              </a:rPr>
              <a:t>Density Lesson 1</a:t>
            </a:r>
            <a:endParaRPr lang="en-US" altLang="en-US" sz="4400" b="1" dirty="0">
              <a:latin typeface="Comic Sans MS" panose="030F0702030302020204" pitchFamily="66" charset="0"/>
            </a:endParaRPr>
          </a:p>
        </p:txBody>
      </p:sp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1187450" y="1916113"/>
            <a:ext cx="66246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2052" name="Picture 9" descr="solid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65"/>
          <a:stretch>
            <a:fillRect/>
          </a:stretch>
        </p:blipFill>
        <p:spPr bwMode="auto">
          <a:xfrm>
            <a:off x="2124075" y="2708275"/>
            <a:ext cx="5475288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Text Box 10"/>
          <p:cNvSpPr txBox="1">
            <a:spLocks noChangeArrowheads="1"/>
          </p:cNvSpPr>
          <p:nvPr/>
        </p:nvSpPr>
        <p:spPr bwMode="auto">
          <a:xfrm>
            <a:off x="2700338" y="1484313"/>
            <a:ext cx="4032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054" name="Subtitle 2"/>
          <p:cNvSpPr>
            <a:spLocks noGrp="1"/>
          </p:cNvSpPr>
          <p:nvPr>
            <p:ph type="subTitle" idx="1"/>
          </p:nvPr>
        </p:nvSpPr>
        <p:spPr>
          <a:xfrm>
            <a:off x="1661319" y="1851025"/>
            <a:ext cx="6400800" cy="836885"/>
          </a:xfrm>
        </p:spPr>
        <p:txBody>
          <a:bodyPr/>
          <a:lstStyle/>
          <a:p>
            <a:r>
              <a:rPr lang="en-CA" altLang="en-US" dirty="0" smtClean="0">
                <a:latin typeface="Comic Sans MS" panose="030F0702030302020204" pitchFamily="66" charset="0"/>
              </a:rPr>
              <a:t>Calculated Volume and Mass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chemeClr val="tx1"/>
                </a:solidFill>
              </a:rPr>
              <a:t>To find the density of an object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6657" y="2924175"/>
            <a:ext cx="5865091" cy="129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b="1" dirty="0" smtClean="0">
                <a:latin typeface="Comic Sans MS" panose="030F0702030302020204" pitchFamily="66" charset="0"/>
              </a:rPr>
              <a:t>3- ___________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b="1" dirty="0" smtClean="0">
                <a:latin typeface="Comic Sans MS" panose="030F0702030302020204" pitchFamily="66" charset="0"/>
              </a:rPr>
              <a:t> 	</a:t>
            </a:r>
            <a:r>
              <a:rPr lang="en-US" altLang="en-US" b="1" dirty="0" smtClean="0">
                <a:latin typeface="Comic Sans MS" panose="030F0702030302020204" pitchFamily="66" charset="0"/>
              </a:rPr>
              <a:t>	Density =  </a:t>
            </a:r>
            <a:r>
              <a:rPr lang="en-US" altLang="en-US" b="1" u="sng" dirty="0" smtClean="0">
                <a:latin typeface="Comic Sans MS" panose="030F0702030302020204" pitchFamily="66" charset="0"/>
              </a:rPr>
              <a:t>  Mass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b="1" dirty="0" smtClean="0">
                <a:latin typeface="Comic Sans MS" panose="030F0702030302020204" pitchFamily="66" charset="0"/>
              </a:rPr>
              <a:t>                  Volume</a:t>
            </a:r>
            <a:endParaRPr lang="en-US" altLang="en-US" b="1" dirty="0" smtClean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pic>
        <p:nvPicPr>
          <p:cNvPr id="14340" name="Picture 4" descr="3Beam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43663" y="1125538"/>
            <a:ext cx="2286000" cy="1524000"/>
          </a:xfrm>
          <a:noFill/>
        </p:spPr>
      </p:pic>
      <p:pic>
        <p:nvPicPr>
          <p:cNvPr id="38918" name="Picture 6" descr="Cuboid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37" y="4795507"/>
            <a:ext cx="4324421" cy="1690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5" name="Picture 13" descr="3Beam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482" y="1170740"/>
            <a:ext cx="3347181" cy="2231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6" name="Rectangle 14"/>
          <p:cNvSpPr>
            <a:spLocks noChangeArrowheads="1"/>
          </p:cNvSpPr>
          <p:nvPr/>
        </p:nvSpPr>
        <p:spPr bwMode="auto">
          <a:xfrm>
            <a:off x="136320" y="1125538"/>
            <a:ext cx="59485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800" b="1" dirty="0">
                <a:solidFill>
                  <a:srgbClr val="000000"/>
                </a:solidFill>
                <a:latin typeface="Comic Sans MS" panose="030F0702030302020204" pitchFamily="66" charset="0"/>
              </a:rPr>
              <a:t>1- Find the </a:t>
            </a:r>
            <a:r>
              <a:rPr lang="en-US" altLang="en-US" sz="2800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__________</a:t>
            </a:r>
            <a:endParaRPr lang="en-US" altLang="en-US" sz="2800" b="1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8929" name="Text Box 4"/>
          <p:cNvSpPr txBox="1">
            <a:spLocks noChangeArrowheads="1"/>
          </p:cNvSpPr>
          <p:nvPr/>
        </p:nvSpPr>
        <p:spPr bwMode="auto">
          <a:xfrm>
            <a:off x="5407760" y="4365104"/>
            <a:ext cx="3357562" cy="19389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b="1" dirty="0">
                <a:solidFill>
                  <a:srgbClr val="000000"/>
                </a:solidFill>
                <a:latin typeface="Arial" panose="020B0604020202020204" pitchFamily="34" charset="0"/>
              </a:rPr>
              <a:t>ALWAYS REMEMBER </a:t>
            </a:r>
            <a:r>
              <a:rPr lang="en-US" altLang="en-US" sz="40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_______!</a:t>
            </a:r>
            <a:endParaRPr lang="en-US" altLang="en-US" sz="40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123182" y="2088362"/>
            <a:ext cx="59485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800" b="1" dirty="0">
                <a:solidFill>
                  <a:srgbClr val="000000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2800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- </a:t>
            </a:r>
            <a:r>
              <a:rPr lang="en-US" altLang="en-US" sz="2800" b="1" dirty="0">
                <a:solidFill>
                  <a:srgbClr val="000000"/>
                </a:solidFill>
                <a:latin typeface="Comic Sans MS" panose="030F0702030302020204" pitchFamily="66" charset="0"/>
              </a:rPr>
              <a:t>Find the </a:t>
            </a:r>
            <a:r>
              <a:rPr lang="en-US" altLang="en-US" sz="2800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__________</a:t>
            </a:r>
            <a:endParaRPr lang="en-US" altLang="en-US" sz="2800" b="1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93097" y="882251"/>
            <a:ext cx="2178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mass</a:t>
            </a:r>
            <a:endParaRPr lang="en-US" sz="48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93096" y="1780585"/>
            <a:ext cx="2178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volume</a:t>
            </a:r>
            <a:endParaRPr lang="en-US" sz="48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00497" y="2592540"/>
            <a:ext cx="2178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Divide</a:t>
            </a:r>
            <a:endParaRPr lang="en-US" sz="48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96136" y="5461499"/>
            <a:ext cx="2178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units</a:t>
            </a:r>
            <a:endParaRPr lang="en-US" sz="48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3203575" y="404813"/>
            <a:ext cx="235545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 u="sng" dirty="0" smtClean="0">
                <a:solidFill>
                  <a:srgbClr val="000000"/>
                </a:solidFill>
              </a:rPr>
              <a:t>Problem:</a:t>
            </a:r>
            <a:r>
              <a:rPr lang="en-US" altLang="en-US" sz="4000" b="1" dirty="0" smtClean="0">
                <a:solidFill>
                  <a:srgbClr val="000000"/>
                </a:solidFill>
              </a:rPr>
              <a:t> </a:t>
            </a:r>
            <a:endParaRPr lang="en-US" altLang="en-US" sz="4000" b="1" dirty="0">
              <a:solidFill>
                <a:srgbClr val="000000"/>
              </a:solidFill>
            </a:endParaRP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381000" y="3886200"/>
            <a:ext cx="80010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 baseline="30000">
              <a:solidFill>
                <a:srgbClr val="000000"/>
              </a:solidFill>
              <a:latin typeface="Kristen ITC" panose="03050502040202030202" pitchFamily="66" charset="0"/>
            </a:endParaRPr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250825" y="856357"/>
            <a:ext cx="8378825" cy="6209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The mass </a:t>
            </a:r>
            <a:r>
              <a:rPr lang="en-US" altLang="en-US" b="1" dirty="0">
                <a:solidFill>
                  <a:srgbClr val="000000"/>
                </a:solidFill>
                <a:latin typeface="Comic Sans MS" panose="030F0702030302020204" pitchFamily="66" charset="0"/>
              </a:rPr>
              <a:t>of a box is </a:t>
            </a:r>
            <a:r>
              <a:rPr lang="en-US" altLang="en-US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21.0 g </a:t>
            </a:r>
            <a:r>
              <a:rPr lang="en-US" altLang="en-US" b="1" dirty="0">
                <a:solidFill>
                  <a:srgbClr val="000000"/>
                </a:solidFill>
                <a:latin typeface="Comic Sans MS" panose="030F0702030302020204" pitchFamily="66" charset="0"/>
              </a:rPr>
              <a:t>and it takes up </a:t>
            </a:r>
            <a:r>
              <a:rPr lang="en-US" altLang="en-US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7.0 </a:t>
            </a:r>
            <a:r>
              <a:rPr lang="en-US" altLang="en-US" b="1" dirty="0">
                <a:solidFill>
                  <a:srgbClr val="000000"/>
                </a:solidFill>
                <a:latin typeface="Comic Sans MS" panose="030F0702030302020204" pitchFamily="66" charset="0"/>
              </a:rPr>
              <a:t>cm</a:t>
            </a:r>
            <a:r>
              <a:rPr lang="en-US" altLang="en-US" b="1" baseline="30000" dirty="0">
                <a:solidFill>
                  <a:srgbClr val="000000"/>
                </a:solidFill>
                <a:latin typeface="Comic Sans MS" panose="030F0702030302020204" pitchFamily="66" charset="0"/>
              </a:rPr>
              <a:t>3</a:t>
            </a:r>
            <a:r>
              <a:rPr lang="en-US" altLang="en-US" b="1" dirty="0">
                <a:solidFill>
                  <a:srgbClr val="000000"/>
                </a:solidFill>
                <a:latin typeface="Comic Sans MS" panose="030F0702030302020204" pitchFamily="66" charset="0"/>
              </a:rPr>
              <a:t> of </a:t>
            </a:r>
            <a:r>
              <a:rPr lang="en-US" altLang="en-US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space. Find </a:t>
            </a:r>
            <a:r>
              <a:rPr lang="en-US" altLang="en-US" b="1" dirty="0">
                <a:solidFill>
                  <a:srgbClr val="000000"/>
                </a:solidFill>
                <a:latin typeface="Comic Sans MS" panose="030F0702030302020204" pitchFamily="66" charset="0"/>
              </a:rPr>
              <a:t>the density</a:t>
            </a:r>
            <a:r>
              <a:rPr lang="en-US" altLang="en-US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900" b="1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	Use </a:t>
            </a:r>
            <a:r>
              <a:rPr lang="en-US" alt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the </a:t>
            </a:r>
            <a:r>
              <a:rPr lang="en-US" altLang="en-US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_________ </a:t>
            </a:r>
            <a:r>
              <a:rPr lang="en-US" alt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method.</a:t>
            </a:r>
          </a:p>
          <a:p>
            <a:pPr eaLnBrk="1" hangingPunct="1">
              <a:buFontTx/>
              <a:buNone/>
            </a:pPr>
            <a:r>
              <a:rPr lang="en-US" altLang="en-US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		G</a:t>
            </a:r>
            <a:r>
              <a:rPr lang="en-US" altLang="en-US" dirty="0">
                <a:solidFill>
                  <a:srgbClr val="00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</a:t>
            </a:r>
            <a:r>
              <a:rPr lang="en-US" alt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 Given</a:t>
            </a:r>
            <a:endParaRPr lang="en-CA" altLang="en-US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		U</a:t>
            </a:r>
            <a:r>
              <a:rPr lang="en-US" altLang="en-US" dirty="0" smtClean="0">
                <a:solidFill>
                  <a:srgbClr val="00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</a:t>
            </a:r>
            <a:r>
              <a:rPr lang="en-US" altLang="en-US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Unknown (?)</a:t>
            </a:r>
            <a:endParaRPr lang="en-CA" altLang="en-US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		E</a:t>
            </a:r>
            <a:r>
              <a:rPr lang="en-US" altLang="en-US" dirty="0" smtClean="0">
                <a:solidFill>
                  <a:srgbClr val="00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</a:t>
            </a:r>
            <a:r>
              <a:rPr lang="en-US" altLang="en-US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CA" altLang="en-US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Equation</a:t>
            </a:r>
            <a:endParaRPr lang="en-CA" altLang="en-US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		S</a:t>
            </a:r>
            <a:r>
              <a:rPr lang="en-US" altLang="en-US" dirty="0">
                <a:solidFill>
                  <a:srgbClr val="00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</a:t>
            </a:r>
            <a:r>
              <a:rPr lang="en-US" alt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CA" altLang="en-US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Solve</a:t>
            </a:r>
            <a:endParaRPr lang="en-CA" altLang="en-US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		S</a:t>
            </a:r>
            <a:r>
              <a:rPr lang="en-US" altLang="en-US" dirty="0">
                <a:solidFill>
                  <a:srgbClr val="00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</a:t>
            </a:r>
            <a:r>
              <a:rPr lang="en-US" alt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CA" altLang="en-US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Sentence</a:t>
            </a:r>
            <a:endParaRPr lang="en-CA" altLang="en-US" dirty="0">
              <a:solidFill>
                <a:srgbClr val="000000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b="1" dirty="0">
              <a:solidFill>
                <a:srgbClr val="000000"/>
              </a:solidFill>
            </a:endParaRPr>
          </a:p>
        </p:txBody>
      </p:sp>
      <p:pic>
        <p:nvPicPr>
          <p:cNvPr id="15365" name="Picture 6" descr="calculator_handtping__a_lc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869" y="3440810"/>
            <a:ext cx="2113781" cy="1471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34692" y="2506267"/>
            <a:ext cx="30243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GUESS</a:t>
            </a:r>
            <a:endParaRPr lang="en-US" sz="4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95536" y="373306"/>
            <a:ext cx="81534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Ex: The mass </a:t>
            </a:r>
            <a:r>
              <a:rPr lang="en-US" altLang="en-US" b="1" dirty="0">
                <a:solidFill>
                  <a:srgbClr val="000000"/>
                </a:solidFill>
                <a:latin typeface="Comic Sans MS" panose="030F0702030302020204" pitchFamily="66" charset="0"/>
              </a:rPr>
              <a:t>of a box is </a:t>
            </a:r>
            <a:r>
              <a:rPr lang="en-US" altLang="en-US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21.0 g </a:t>
            </a:r>
            <a:r>
              <a:rPr lang="en-US" altLang="en-US" b="1" dirty="0">
                <a:solidFill>
                  <a:srgbClr val="000000"/>
                </a:solidFill>
                <a:latin typeface="Comic Sans MS" panose="030F0702030302020204" pitchFamily="66" charset="0"/>
              </a:rPr>
              <a:t>and it takes up </a:t>
            </a:r>
            <a:r>
              <a:rPr lang="en-US" altLang="en-US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7.0 </a:t>
            </a:r>
            <a:r>
              <a:rPr lang="en-US" altLang="en-US" b="1" dirty="0">
                <a:solidFill>
                  <a:srgbClr val="000000"/>
                </a:solidFill>
                <a:latin typeface="Comic Sans MS" panose="030F0702030302020204" pitchFamily="66" charset="0"/>
              </a:rPr>
              <a:t>cm</a:t>
            </a:r>
            <a:r>
              <a:rPr lang="en-US" altLang="en-US" b="1" baseline="30000" dirty="0">
                <a:solidFill>
                  <a:srgbClr val="000000"/>
                </a:solidFill>
                <a:latin typeface="Comic Sans MS" panose="030F0702030302020204" pitchFamily="66" charset="0"/>
              </a:rPr>
              <a:t>3</a:t>
            </a:r>
            <a:r>
              <a:rPr lang="en-US" altLang="en-US" b="1" dirty="0">
                <a:solidFill>
                  <a:srgbClr val="000000"/>
                </a:solidFill>
                <a:latin typeface="Comic Sans MS" panose="030F0702030302020204" pitchFamily="66" charset="0"/>
              </a:rPr>
              <a:t> of </a:t>
            </a:r>
            <a:r>
              <a:rPr lang="en-US" altLang="en-US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space. </a:t>
            </a:r>
            <a:r>
              <a:rPr lang="en-US" altLang="en-US" b="1" dirty="0">
                <a:solidFill>
                  <a:srgbClr val="000000"/>
                </a:solidFill>
                <a:latin typeface="Comic Sans MS" panose="030F0702030302020204" pitchFamily="66" charset="0"/>
              </a:rPr>
              <a:t>find the density</a:t>
            </a:r>
            <a:r>
              <a:rPr lang="en-US" altLang="en-US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.</a:t>
            </a:r>
            <a:endParaRPr lang="en-US" altLang="en-US" sz="2800" b="1" dirty="0">
              <a:solidFill>
                <a:srgbClr val="000000"/>
              </a:solidFill>
            </a:endParaRPr>
          </a:p>
        </p:txBody>
      </p:sp>
      <p:pic>
        <p:nvPicPr>
          <p:cNvPr id="16387" name="Picture 14" descr="http://www.shelllake.k12.wi.us/cms_files/text66647_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340768"/>
            <a:ext cx="2624138" cy="177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22017" y="2060848"/>
            <a:ext cx="1076470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4000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G: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CA" altLang="en-US" sz="4000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U: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CA" altLang="en-US" sz="4000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E: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CA" altLang="en-US" sz="4000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S: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CA" altLang="en-US" sz="4000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S:</a:t>
            </a:r>
            <a:br>
              <a:rPr lang="en-CA" altLang="en-US" sz="4000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</a:br>
            <a:endParaRPr lang="en-US" altLang="en-US" sz="4000" b="1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6594" y="2060667"/>
            <a:ext cx="4752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3200" dirty="0">
                <a:solidFill>
                  <a:srgbClr val="FF0000"/>
                </a:solidFill>
                <a:latin typeface="Comic Sans MS" panose="030F0702030302020204" pitchFamily="66" charset="0"/>
              </a:rPr>
              <a:t>m</a:t>
            </a:r>
            <a:r>
              <a:rPr lang="en-CA" sz="32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= 21.0 g   V= 7.0 cm</a:t>
            </a:r>
            <a:r>
              <a:rPr lang="en-CA" sz="3200" baseline="30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3</a:t>
            </a:r>
            <a:endParaRPr lang="en-US" sz="3200" baseline="30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79915" y="2996952"/>
            <a:ext cx="21039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32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D = ?</a:t>
            </a:r>
            <a:endParaRPr lang="en-US" sz="3200" baseline="30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89201" y="3805528"/>
            <a:ext cx="2103953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32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D = </a:t>
            </a:r>
            <a:r>
              <a:rPr lang="en-CA" sz="3200" u="sng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m</a:t>
            </a:r>
          </a:p>
          <a:p>
            <a:pPr algn="l"/>
            <a:r>
              <a:rPr lang="en-CA" sz="32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     V</a:t>
            </a:r>
            <a:endParaRPr lang="en-US" sz="3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79914" y="4853714"/>
            <a:ext cx="3580118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32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D = </a:t>
            </a:r>
            <a:r>
              <a:rPr lang="en-CA" sz="3200" u="sng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21.0 g</a:t>
            </a:r>
          </a:p>
          <a:p>
            <a:pPr algn="l"/>
            <a:r>
              <a:rPr lang="en-CA" sz="32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     7.0 cm</a:t>
            </a:r>
            <a:r>
              <a:rPr lang="en-CA" sz="3200" baseline="30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3</a:t>
            </a:r>
            <a:endParaRPr lang="en-US" sz="3200" baseline="30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64565" y="4953934"/>
            <a:ext cx="3580118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32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CA" sz="32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= 3.0 g/cm</a:t>
            </a:r>
            <a:r>
              <a:rPr lang="en-CA" sz="3200" baseline="30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3</a:t>
            </a:r>
            <a:endParaRPr lang="en-CA" sz="3200" u="sng" baseline="30000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l"/>
            <a:r>
              <a:rPr lang="en-CA" sz="32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     </a:t>
            </a:r>
            <a:endParaRPr lang="en-US" sz="3200" baseline="30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79914" y="6114020"/>
            <a:ext cx="77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3200" dirty="0" smtClean="0">
                <a:solidFill>
                  <a:srgbClr val="FF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  the density is 3.0 g/cm</a:t>
            </a:r>
            <a:r>
              <a:rPr lang="en-CA" sz="3200" baseline="30000" dirty="0" smtClean="0">
                <a:solidFill>
                  <a:srgbClr val="FF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3</a:t>
            </a:r>
            <a:r>
              <a:rPr lang="en-CA" sz="3200" dirty="0" smtClean="0">
                <a:solidFill>
                  <a:srgbClr val="FF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. </a:t>
            </a:r>
            <a:endParaRPr lang="en-US" sz="3200" baseline="30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684213" y="0"/>
            <a:ext cx="7772400" cy="1143000"/>
          </a:xfrm>
        </p:spPr>
        <p:txBody>
          <a:bodyPr/>
          <a:lstStyle/>
          <a:p>
            <a:pPr eaLnBrk="1" hangingPunct="1"/>
            <a:r>
              <a:rPr lang="en-CA" altLang="en-US" smtClean="0"/>
              <a:t>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56469"/>
            <a:ext cx="8496300" cy="132040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b="1" dirty="0" smtClean="0">
                <a:latin typeface="Comic Sans MS" panose="030F0702030302020204" pitchFamily="66" charset="0"/>
              </a:rPr>
              <a:t>Ms. R. has a green pen. The pen has a volume of 2.0 cm</a:t>
            </a:r>
            <a:r>
              <a:rPr lang="en-US" altLang="en-US" sz="2800" b="1" baseline="30000" dirty="0" smtClean="0">
                <a:latin typeface="Comic Sans MS" panose="030F0702030302020204" pitchFamily="66" charset="0"/>
              </a:rPr>
              <a:t>3 </a:t>
            </a:r>
            <a:r>
              <a:rPr lang="en-US" altLang="en-US" sz="2800" b="1" dirty="0" smtClean="0">
                <a:latin typeface="Comic Sans MS" panose="030F0702030302020204" pitchFamily="66" charset="0"/>
              </a:rPr>
              <a:t> and a density of 1.2 g/cm</a:t>
            </a:r>
            <a:r>
              <a:rPr lang="en-US" altLang="en-US" sz="2800" b="1" baseline="30000" dirty="0" smtClean="0">
                <a:latin typeface="Comic Sans MS" panose="030F0702030302020204" pitchFamily="66" charset="0"/>
              </a:rPr>
              <a:t>3</a:t>
            </a:r>
            <a:r>
              <a:rPr lang="en-US" altLang="en-US" sz="2800" b="1" dirty="0" smtClean="0">
                <a:latin typeface="Comic Sans MS" panose="030F0702030302020204" pitchFamily="66" charset="0"/>
              </a:rPr>
              <a:t>. What is the mass of the pen?</a:t>
            </a:r>
          </a:p>
          <a:p>
            <a:pPr eaLnBrk="1" hangingPunct="1"/>
            <a:endParaRPr lang="en-US" altLang="en-US" sz="2800" b="1" dirty="0" smtClean="0"/>
          </a:p>
        </p:txBody>
      </p:sp>
      <p:pic>
        <p:nvPicPr>
          <p:cNvPr id="17412" name="Picture 14" descr="http://www.shelllake.k12.wi.us/cms_files/text66647_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863" y="1916113"/>
            <a:ext cx="2624137" cy="177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4213" y="2492896"/>
            <a:ext cx="1076470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4000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G: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CA" altLang="en-US" sz="4000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U: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CA" altLang="en-US" sz="4000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E: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CA" altLang="en-US" sz="4000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S: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CA" altLang="en-US" sz="4000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S:</a:t>
            </a:r>
            <a:br>
              <a:rPr lang="en-CA" altLang="en-US" sz="4000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</a:br>
            <a:endParaRPr lang="en-US" altLang="en-US" sz="4000" b="1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5656" y="2511931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32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V= 2.0 cm</a:t>
            </a:r>
            <a:r>
              <a:rPr lang="en-CA" sz="3200" baseline="30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3   </a:t>
            </a:r>
            <a:r>
              <a:rPr lang="en-CA" sz="32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D=1.2 g/cm</a:t>
            </a:r>
            <a:r>
              <a:rPr lang="en-CA" sz="3200" baseline="30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3</a:t>
            </a:r>
            <a:endParaRPr lang="en-US" sz="3200" baseline="30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75656" y="3601495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32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M= ?</a:t>
            </a:r>
            <a:endParaRPr lang="en-US" sz="3200" baseline="30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11981" y="4398671"/>
            <a:ext cx="2267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32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M= D x V</a:t>
            </a:r>
            <a:endParaRPr lang="en-US" sz="3200" baseline="30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63279" y="5277539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32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M= 1.2 g/cm3  x 2.0 cm</a:t>
            </a:r>
            <a:r>
              <a:rPr lang="en-CA" sz="3200" baseline="30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3</a:t>
            </a:r>
            <a:r>
              <a:rPr lang="en-CA" sz="32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=</a:t>
            </a:r>
            <a:endParaRPr lang="en-US" sz="3200" baseline="30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 flipH="1">
            <a:off x="3275856" y="4983446"/>
            <a:ext cx="504056" cy="937947"/>
          </a:xfrm>
          <a:prstGeom prst="line">
            <a:avLst/>
          </a:prstGeom>
          <a:solidFill>
            <a:schemeClr val="accent1"/>
          </a:solidFill>
          <a:ln w="539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flipH="1">
            <a:off x="5364088" y="4892416"/>
            <a:ext cx="543708" cy="996668"/>
          </a:xfrm>
          <a:prstGeom prst="line">
            <a:avLst/>
          </a:prstGeom>
          <a:solidFill>
            <a:schemeClr val="accent1"/>
          </a:solidFill>
          <a:ln w="539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6574593" y="5277538"/>
            <a:ext cx="2267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32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2.4 g</a:t>
            </a:r>
            <a:endParaRPr lang="en-US" sz="3200" baseline="30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23640" y="6192407"/>
            <a:ext cx="5756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3200" dirty="0">
                <a:solidFill>
                  <a:srgbClr val="FF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 </a:t>
            </a:r>
            <a:r>
              <a:rPr lang="en-CA" sz="3200" dirty="0" smtClean="0">
                <a:solidFill>
                  <a:srgbClr val="FF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The pen mass is </a:t>
            </a:r>
            <a:r>
              <a:rPr lang="en-CA" sz="32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2.4 g.</a:t>
            </a:r>
            <a:endParaRPr lang="en-US" sz="3200" baseline="30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7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9167936" cy="1143000"/>
          </a:xfrm>
        </p:spPr>
        <p:txBody>
          <a:bodyPr/>
          <a:lstStyle/>
          <a:p>
            <a:pPr algn="l" eaLnBrk="1" hangingPunct="1"/>
            <a:r>
              <a:rPr lang="en-US" altLang="en-US" sz="3200" b="1" dirty="0" smtClean="0">
                <a:latin typeface="Comic Sans MS" panose="030F0702030302020204" pitchFamily="66" charset="0"/>
              </a:rPr>
              <a:t>Let’s try!</a:t>
            </a:r>
            <a:br>
              <a:rPr lang="en-US" altLang="en-US" sz="3200" b="1" dirty="0" smtClean="0">
                <a:latin typeface="Comic Sans MS" panose="030F0702030302020204" pitchFamily="66" charset="0"/>
              </a:rPr>
            </a:br>
            <a:r>
              <a:rPr lang="en-US" altLang="en-US" sz="3200" b="1" dirty="0" smtClean="0">
                <a:latin typeface="Comic Sans MS" panose="030F0702030302020204" pitchFamily="66" charset="0"/>
              </a:rPr>
              <a:t> </a:t>
            </a:r>
            <a:r>
              <a:rPr lang="en-US" altLang="en-US" sz="2800" b="1" dirty="0" smtClean="0">
                <a:latin typeface="Comic Sans MS" panose="030F0702030302020204" pitchFamily="66" charset="0"/>
              </a:rPr>
              <a:t>Work on these problems with your neighbor!</a:t>
            </a:r>
            <a:br>
              <a:rPr lang="en-US" altLang="en-US" sz="2800" b="1" dirty="0" smtClean="0">
                <a:latin typeface="Comic Sans MS" panose="030F0702030302020204" pitchFamily="66" charset="0"/>
              </a:rPr>
            </a:br>
            <a:r>
              <a:rPr lang="en-US" altLang="en-US" sz="2800" b="1" dirty="0" smtClean="0">
                <a:latin typeface="Comic Sans MS" panose="030F0702030302020204" pitchFamily="66" charset="0"/>
              </a:rPr>
              <a:t>Use your GUESS labels and equation triangle!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916832"/>
            <a:ext cx="8229600" cy="457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b="1" dirty="0" smtClean="0"/>
              <a:t>1  </a:t>
            </a:r>
            <a:r>
              <a:rPr lang="en-US" altLang="en-US" sz="2400" b="1" dirty="0" smtClean="0">
                <a:latin typeface="Comic Sans MS" panose="030F0702030302020204" pitchFamily="66" charset="0"/>
              </a:rPr>
              <a:t>Jamil has a paper clip. It has a mass of 9.0 g and a volume of 3.0 cm</a:t>
            </a:r>
            <a:r>
              <a:rPr lang="en-US" altLang="en-US" sz="2400" b="1" baseline="30000" dirty="0" smtClean="0">
                <a:latin typeface="Comic Sans MS" panose="030F0702030302020204" pitchFamily="66" charset="0"/>
              </a:rPr>
              <a:t>3</a:t>
            </a:r>
            <a:r>
              <a:rPr lang="en-US" altLang="en-US" sz="2400" b="1" dirty="0" smtClean="0">
                <a:latin typeface="Comic Sans MS" panose="030F0702030302020204" pitchFamily="66" charset="0"/>
              </a:rPr>
              <a:t>. What is its density?</a:t>
            </a:r>
          </a:p>
          <a:p>
            <a:pPr eaLnBrk="1" hangingPunct="1">
              <a:buFontTx/>
              <a:buNone/>
            </a:pPr>
            <a:endParaRPr lang="en-US" altLang="en-US" sz="2400" b="1" dirty="0" smtClean="0"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sz="2400" b="1" dirty="0" smtClean="0">
                <a:latin typeface="Comic Sans MS" panose="030F0702030302020204" pitchFamily="66" charset="0"/>
              </a:rPr>
              <a:t>2. </a:t>
            </a:r>
            <a:r>
              <a:rPr lang="en-US" altLang="en-US" sz="2400" b="1" dirty="0" err="1" smtClean="0">
                <a:latin typeface="Comic Sans MS" panose="030F0702030302020204" pitchFamily="66" charset="0"/>
              </a:rPr>
              <a:t>Sanpreet</a:t>
            </a:r>
            <a:r>
              <a:rPr lang="en-US" altLang="en-US" sz="2400" b="1" dirty="0" smtClean="0">
                <a:latin typeface="Comic Sans MS" panose="030F0702030302020204" pitchFamily="66" charset="0"/>
              </a:rPr>
              <a:t> has an eraser. It has a mass of 8.0 g, and a density of 1.5 g/cm</a:t>
            </a:r>
            <a:r>
              <a:rPr lang="en-US" altLang="en-US" sz="2400" b="1" baseline="30000" dirty="0" smtClean="0">
                <a:latin typeface="Comic Sans MS" panose="030F0702030302020204" pitchFamily="66" charset="0"/>
              </a:rPr>
              <a:t>3</a:t>
            </a:r>
            <a:r>
              <a:rPr lang="en-US" altLang="en-US" sz="2400" b="1" dirty="0" smtClean="0">
                <a:latin typeface="Comic Sans MS" panose="030F0702030302020204" pitchFamily="66" charset="0"/>
              </a:rPr>
              <a:t>. What is its Volume?</a:t>
            </a:r>
          </a:p>
          <a:p>
            <a:pPr eaLnBrk="1" hangingPunct="1">
              <a:buFontTx/>
              <a:buNone/>
            </a:pPr>
            <a:endParaRPr lang="en-US" altLang="en-US" sz="2400" b="1" dirty="0" smtClean="0"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sz="2400" b="1" dirty="0" smtClean="0">
                <a:latin typeface="Comic Sans MS" panose="030F0702030302020204" pitchFamily="66" charset="0"/>
              </a:rPr>
              <a:t>3. </a:t>
            </a:r>
            <a:r>
              <a:rPr lang="en-US" altLang="en-US" sz="2400" b="1" dirty="0" err="1" smtClean="0">
                <a:latin typeface="Comic Sans MS" panose="030F0702030302020204" pitchFamily="66" charset="0"/>
              </a:rPr>
              <a:t>Kiranjot</a:t>
            </a:r>
            <a:r>
              <a:rPr lang="en-US" altLang="en-US" sz="2400" b="1" dirty="0" smtClean="0">
                <a:latin typeface="Comic Sans MS" panose="030F0702030302020204" pitchFamily="66" charset="0"/>
              </a:rPr>
              <a:t> has a rock. The rock has a volume of 12.9 cm</a:t>
            </a:r>
            <a:r>
              <a:rPr lang="en-US" altLang="en-US" sz="2400" b="1" baseline="30000" dirty="0" smtClean="0">
                <a:latin typeface="Comic Sans MS" panose="030F0702030302020204" pitchFamily="66" charset="0"/>
              </a:rPr>
              <a:t>3</a:t>
            </a:r>
            <a:r>
              <a:rPr lang="en-US" altLang="en-US" sz="2400" b="1" dirty="0" smtClean="0">
                <a:latin typeface="Comic Sans MS" panose="030F0702030302020204" pitchFamily="66" charset="0"/>
              </a:rPr>
              <a:t>and a density of 1.8 g/cm</a:t>
            </a:r>
            <a:r>
              <a:rPr lang="en-US" altLang="en-US" sz="2400" b="1" baseline="30000" dirty="0" smtClean="0">
                <a:latin typeface="Comic Sans MS" panose="030F0702030302020204" pitchFamily="66" charset="0"/>
              </a:rPr>
              <a:t>3</a:t>
            </a:r>
            <a:r>
              <a:rPr lang="en-US" altLang="en-US" sz="2400" b="1" dirty="0" smtClean="0">
                <a:latin typeface="Comic Sans MS" panose="030F0702030302020204" pitchFamily="66" charset="0"/>
              </a:rPr>
              <a:t>. What is the mass of the rock?</a:t>
            </a:r>
          </a:p>
          <a:p>
            <a:pPr eaLnBrk="1" hangingPunct="1">
              <a:buFontTx/>
              <a:buNone/>
            </a:pPr>
            <a:endParaRPr lang="en-US" altLang="en-US" sz="2400" b="1" dirty="0" smtClean="0"/>
          </a:p>
          <a:p>
            <a:pPr eaLnBrk="1" hangingPunct="1">
              <a:buFontTx/>
              <a:buNone/>
            </a:pPr>
            <a:endParaRPr lang="en-US" altLang="en-US" sz="2000" b="1" dirty="0" smtClean="0"/>
          </a:p>
        </p:txBody>
      </p:sp>
      <p:pic>
        <p:nvPicPr>
          <p:cNvPr id="18436" name="Picture 14" descr="http://www.shelllake.k12.wi.us/cms_files/text66647_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947" y="5227421"/>
            <a:ext cx="2408709" cy="1630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27784" y="151195"/>
            <a:ext cx="3599755" cy="1143000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latin typeface="Comic Sans MS" panose="030F0702030302020204" pitchFamily="66" charset="0"/>
              </a:rPr>
              <a:t>Mass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980728"/>
            <a:ext cx="9144000" cy="41148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b="1" dirty="0" smtClean="0"/>
              <a:t>	</a:t>
            </a:r>
            <a:r>
              <a:rPr lang="en-US" altLang="en-US" b="1" dirty="0" smtClean="0">
                <a:sym typeface="Symbol" panose="05050102010706020507" pitchFamily="18" charset="2"/>
              </a:rPr>
              <a:t> </a:t>
            </a:r>
            <a:r>
              <a:rPr lang="en-US" altLang="en-US" b="1" dirty="0" smtClean="0">
                <a:latin typeface="Comic Sans MS" panose="030F0702030302020204" pitchFamily="66" charset="0"/>
              </a:rPr>
              <a:t>Measurement of the amount of __________</a:t>
            </a:r>
            <a:r>
              <a:rPr lang="en-US" altLang="en-US" b="1" dirty="0">
                <a:latin typeface="Comic Sans MS" panose="030F0702030302020204" pitchFamily="66" charset="0"/>
              </a:rPr>
              <a:t> </a:t>
            </a:r>
            <a:r>
              <a:rPr lang="en-US" altLang="en-US" b="1" dirty="0" smtClean="0">
                <a:latin typeface="Comic Sans MS" panose="030F0702030302020204" pitchFamily="66" charset="0"/>
              </a:rPr>
              <a:t>(or stuff) in an object</a:t>
            </a:r>
          </a:p>
          <a:p>
            <a:pPr eaLnBrk="1" hangingPunct="1">
              <a:buFontTx/>
              <a:buNone/>
            </a:pPr>
            <a:endParaRPr lang="en-US" altLang="en-US" sz="1600" b="1" dirty="0"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b="1" dirty="0" smtClean="0">
                <a:latin typeface="Comic Sans MS" panose="030F0702030302020204" pitchFamily="66" charset="0"/>
              </a:rPr>
              <a:t>  </a:t>
            </a:r>
            <a:r>
              <a:rPr lang="en-US" altLang="en-US" b="1" dirty="0" smtClean="0">
                <a:sym typeface="Symbol" panose="05050102010706020507" pitchFamily="18" charset="2"/>
              </a:rPr>
              <a:t> </a:t>
            </a:r>
            <a:r>
              <a:rPr lang="en-US" altLang="en-US" b="1" dirty="0" smtClean="0">
                <a:latin typeface="Comic Sans MS" panose="030F0702030302020204" pitchFamily="66" charset="0"/>
              </a:rPr>
              <a:t>Measured in ______________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1" y="3573016"/>
            <a:ext cx="4905829" cy="24669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807" y="3573016"/>
            <a:ext cx="3368005" cy="24219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7624" y="1787274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matter</a:t>
            </a:r>
            <a:endParaRPr lang="en-US" sz="36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48825" y="2548530"/>
            <a:ext cx="3205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solidFill>
                  <a:srgbClr val="FF0000"/>
                </a:solidFill>
                <a:latin typeface="Comic Sans MS" panose="030F0702030302020204" pitchFamily="66" charset="0"/>
              </a:rPr>
              <a:t>g</a:t>
            </a:r>
            <a:r>
              <a:rPr lang="en-CA" sz="36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rams (g)</a:t>
            </a:r>
            <a:endParaRPr lang="en-US" sz="36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26035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latin typeface="Comic Sans MS" panose="030F0702030302020204" pitchFamily="66" charset="0"/>
              </a:rPr>
              <a:t>Volume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1124" y="1008743"/>
            <a:ext cx="8709347" cy="41148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b="1" dirty="0" smtClean="0"/>
              <a:t>	</a:t>
            </a:r>
            <a:r>
              <a:rPr lang="en-US" altLang="en-US" b="1" dirty="0">
                <a:sym typeface="Symbol" panose="05050102010706020507" pitchFamily="18" charset="2"/>
              </a:rPr>
              <a:t>  </a:t>
            </a:r>
            <a:r>
              <a:rPr lang="en-US" altLang="en-US" b="1" dirty="0" smtClean="0">
                <a:latin typeface="Comic Sans MS" panose="030F0702030302020204" pitchFamily="66" charset="0"/>
              </a:rPr>
              <a:t>Measurement of the amount of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b="1" dirty="0" smtClean="0">
                <a:latin typeface="Comic Sans MS" panose="030F0702030302020204" pitchFamily="66" charset="0"/>
              </a:rPr>
              <a:t>    ________ an object takes up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b="1" dirty="0">
                <a:latin typeface="Comic Sans MS" panose="030F0702030302020204" pitchFamily="66" charset="0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 </a:t>
            </a:r>
            <a:r>
              <a:rPr lang="en-US" altLang="en-US" b="1" dirty="0" smtClean="0">
                <a:sym typeface="Symbol" panose="05050102010706020507" pitchFamily="18" charset="2"/>
              </a:rPr>
              <a:t> </a:t>
            </a:r>
            <a:r>
              <a:rPr lang="en-US" altLang="en-US" b="1" dirty="0" smtClean="0">
                <a:latin typeface="Comic Sans MS" panose="030F0702030302020204" pitchFamily="66" charset="0"/>
              </a:rPr>
              <a:t>Measured in milliliters _________</a:t>
            </a:r>
          </a:p>
        </p:txBody>
      </p:sp>
      <p:pic>
        <p:nvPicPr>
          <p:cNvPr id="4100" name="Picture 7" descr="Cuboid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860800"/>
            <a:ext cx="6335712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15669" y="2773755"/>
            <a:ext cx="3744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(ml) or cm</a:t>
            </a:r>
            <a:r>
              <a:rPr lang="en-US" altLang="en-US" sz="3200" b="1" baseline="30000" dirty="0">
                <a:solidFill>
                  <a:srgbClr val="FF0000"/>
                </a:solidFill>
                <a:latin typeface="Comic Sans MS" panose="030F0702030302020204" pitchFamily="66" charset="0"/>
              </a:rPr>
              <a:t>3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859355"/>
            <a:ext cx="3744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space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11560" y="74891"/>
            <a:ext cx="7772400" cy="859764"/>
          </a:xfrm>
        </p:spPr>
        <p:txBody>
          <a:bodyPr/>
          <a:lstStyle/>
          <a:p>
            <a:pPr algn="l"/>
            <a:r>
              <a:rPr lang="en-CA" altLang="en-US" dirty="0" smtClean="0">
                <a:latin typeface="Comic Sans MS" panose="030F0702030302020204" pitchFamily="66" charset="0"/>
              </a:rPr>
              <a:t>Finding volume: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34655"/>
            <a:ext cx="7920558" cy="4392265"/>
          </a:xfrm>
        </p:spPr>
        <p:txBody>
          <a:bodyPr/>
          <a:lstStyle/>
          <a:p>
            <a:pPr marL="0" indent="0">
              <a:buNone/>
            </a:pPr>
            <a:r>
              <a:rPr lang="en-CA" altLang="en-US" sz="2800" u="sng" dirty="0" smtClean="0">
                <a:latin typeface="Comic Sans MS" panose="030F0702030302020204" pitchFamily="66" charset="0"/>
              </a:rPr>
              <a:t>Method 1: </a:t>
            </a:r>
            <a:r>
              <a:rPr lang="en-CA" altLang="en-US" sz="2800" dirty="0" smtClean="0">
                <a:latin typeface="Comic Sans MS" panose="030F0702030302020204" pitchFamily="66" charset="0"/>
              </a:rPr>
              <a:t>Calculate using </a:t>
            </a:r>
          </a:p>
          <a:p>
            <a:pPr marL="0" indent="0">
              <a:buNone/>
            </a:pPr>
            <a:r>
              <a:rPr lang="en-CA" altLang="en-US" sz="2800" dirty="0" smtClean="0">
                <a:latin typeface="Comic Sans MS" panose="030F0702030302020204" pitchFamily="66" charset="0"/>
              </a:rPr>
              <a:t>Formulas: </a:t>
            </a:r>
          </a:p>
          <a:p>
            <a:pPr marL="514350" indent="-514350">
              <a:buFont typeface="Times New Roman" panose="02020603050405020304" pitchFamily="18" charset="0"/>
              <a:buAutoNum type="arabicPeriod"/>
            </a:pPr>
            <a:endParaRPr lang="en-CA" altLang="en-US" sz="2800" dirty="0" smtClean="0">
              <a:latin typeface="Comic Sans MS" panose="030F0702030302020204" pitchFamily="66" charset="0"/>
            </a:endParaRPr>
          </a:p>
          <a:p>
            <a:pPr marL="514350" indent="-514350">
              <a:buFont typeface="Times New Roman" panose="02020603050405020304" pitchFamily="18" charset="0"/>
              <a:buAutoNum type="arabicPeriod"/>
            </a:pPr>
            <a:endParaRPr lang="en-CA" altLang="en-US" sz="2800" dirty="0" smtClean="0"/>
          </a:p>
          <a:p>
            <a:pPr marL="514350" indent="-514350">
              <a:buFont typeface="Times New Roman" panose="02020603050405020304" pitchFamily="18" charset="0"/>
              <a:buAutoNum type="arabicPeriod"/>
            </a:pPr>
            <a:endParaRPr lang="en-CA" altLang="en-US" sz="2800" dirty="0" smtClean="0"/>
          </a:p>
          <a:p>
            <a:pPr marL="514350" indent="-514350">
              <a:buFont typeface="Times New Roman" panose="02020603050405020304" pitchFamily="18" charset="0"/>
              <a:buAutoNum type="arabicPeriod"/>
            </a:pPr>
            <a:endParaRPr lang="en-CA" altLang="en-US" sz="2800" dirty="0" smtClean="0"/>
          </a:p>
          <a:p>
            <a:pPr marL="514350" indent="-514350">
              <a:buFont typeface="Times New Roman" panose="02020603050405020304" pitchFamily="18" charset="0"/>
              <a:buAutoNum type="arabicPeriod"/>
            </a:pPr>
            <a:endParaRPr lang="en-CA" altLang="en-US" sz="2800" dirty="0"/>
          </a:p>
          <a:p>
            <a:pPr marL="514350" indent="-514350">
              <a:buFont typeface="Times New Roman" panose="02020603050405020304" pitchFamily="18" charset="0"/>
              <a:buAutoNum type="arabicPeriod"/>
            </a:pPr>
            <a:endParaRPr lang="en-CA" altLang="en-US" sz="2800" dirty="0" smtClean="0"/>
          </a:p>
        </p:txBody>
      </p:sp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65"/>
          <a:stretch>
            <a:fillRect/>
          </a:stretch>
        </p:blipFill>
        <p:spPr bwMode="auto">
          <a:xfrm>
            <a:off x="5143163" y="191556"/>
            <a:ext cx="3898233" cy="4074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FF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094" y="2029952"/>
            <a:ext cx="3281928" cy="23710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430" y="5487312"/>
            <a:ext cx="9068544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altLang="en-US" sz="2800" u="sng" dirty="0" smtClean="0">
                <a:latin typeface="Comic Sans MS" panose="030F0702030302020204" pitchFamily="66" charset="0"/>
              </a:rPr>
              <a:t>Method 2</a:t>
            </a:r>
            <a:r>
              <a:rPr lang="en-CA" altLang="en-US" sz="2800" dirty="0" smtClean="0">
                <a:latin typeface="Comic Sans MS" panose="030F0702030302020204" pitchFamily="66" charset="0"/>
              </a:rPr>
              <a:t>: Place the object in </a:t>
            </a:r>
            <a:r>
              <a:rPr lang="en-CA" altLang="en-US" sz="2800" dirty="0">
                <a:latin typeface="Comic Sans MS" panose="030F0702030302020204" pitchFamily="66" charset="0"/>
              </a:rPr>
              <a:t>water and measure the </a:t>
            </a:r>
            <a:r>
              <a:rPr lang="en-CA" altLang="en-US" sz="2800" b="1" dirty="0">
                <a:latin typeface="Comic Sans MS" panose="030F0702030302020204" pitchFamily="66" charset="0"/>
              </a:rPr>
              <a:t>displaced water (more about this method in Density Lesson 2!!)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-108052" y="4528234"/>
            <a:ext cx="6620272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en-US" dirty="0">
                <a:latin typeface="Comic Sans MS" panose="030F0702030302020204" pitchFamily="66" charset="0"/>
              </a:rPr>
              <a:t>Place in water and measure the </a:t>
            </a:r>
            <a:r>
              <a:rPr lang="en-CA" altLang="en-US" b="1" dirty="0">
                <a:latin typeface="Comic Sans MS" panose="030F0702030302020204" pitchFamily="66" charset="0"/>
              </a:rPr>
              <a:t>displaced water (more about this method in Density Lesson 2!!)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6129" y="4367842"/>
            <a:ext cx="8676456" cy="1061006"/>
          </a:xfrm>
          <a:prstGeom prst="rect">
            <a:avLst/>
          </a:prstGeom>
          <a:solidFill>
            <a:schemeClr val="bg1"/>
          </a:solidFill>
          <a:ln w="317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4296" y="4494844"/>
            <a:ext cx="97210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en-US" sz="2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Volume = l x w x h = 5.0 x 5.0 x 5.0 = 125 cm3</a:t>
            </a:r>
            <a:endParaRPr lang="en-US" sz="2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1619672" y="4741638"/>
            <a:ext cx="6357516" cy="1855714"/>
          </a:xfrm>
          <a:prstGeom prst="rect">
            <a:avLst/>
          </a:prstGeom>
          <a:solidFill>
            <a:schemeClr val="bg1"/>
          </a:solidFill>
          <a:ln w="317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70135" y="419383"/>
            <a:ext cx="8280400" cy="2376488"/>
          </a:xfrm>
        </p:spPr>
        <p:txBody>
          <a:bodyPr/>
          <a:lstStyle/>
          <a:p>
            <a:pPr eaLnBrk="1" hangingPunct="1"/>
            <a:r>
              <a:rPr lang="en-US" altLang="en-US" sz="3600" b="1" dirty="0" smtClean="0">
                <a:latin typeface="Comic Sans MS" panose="030F0702030302020204" pitchFamily="66" charset="0"/>
              </a:rPr>
              <a:t>Which has the greater mass?  </a:t>
            </a:r>
            <a:br>
              <a:rPr lang="en-US" altLang="en-US" sz="3600" b="1" dirty="0" smtClean="0">
                <a:latin typeface="Comic Sans MS" panose="030F0702030302020204" pitchFamily="66" charset="0"/>
              </a:rPr>
            </a:br>
            <a:r>
              <a:rPr lang="en-US" altLang="en-US" sz="3600" b="1" dirty="0" smtClean="0">
                <a:latin typeface="Comic Sans MS" panose="030F0702030302020204" pitchFamily="66" charset="0"/>
              </a:rPr>
              <a:t>The greater volume?</a:t>
            </a:r>
            <a:br>
              <a:rPr lang="en-US" altLang="en-US" sz="3600" b="1" dirty="0" smtClean="0">
                <a:latin typeface="Comic Sans MS" panose="030F0702030302020204" pitchFamily="66" charset="0"/>
              </a:rPr>
            </a:br>
            <a:r>
              <a:rPr lang="en-US" altLang="en-US" sz="3600" b="1" dirty="0" smtClean="0">
                <a:latin typeface="Comic Sans MS" panose="030F0702030302020204" pitchFamily="66" charset="0"/>
              </a:rPr>
              <a:t>Which has the greater density?</a:t>
            </a:r>
            <a:br>
              <a:rPr lang="en-US" altLang="en-US" sz="3600" b="1" dirty="0" smtClean="0">
                <a:latin typeface="Comic Sans MS" panose="030F0702030302020204" pitchFamily="66" charset="0"/>
              </a:rPr>
            </a:br>
            <a:r>
              <a:rPr lang="en-US" altLang="en-US" sz="4000" b="1" dirty="0" smtClean="0"/>
              <a:t/>
            </a:r>
            <a:br>
              <a:rPr lang="en-US" altLang="en-US" sz="4000" b="1" dirty="0" smtClean="0"/>
            </a:br>
            <a:endParaRPr lang="en-US" altLang="en-US" sz="4000" b="1" dirty="0" smtClean="0"/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470135" y="1993106"/>
            <a:ext cx="4608115" cy="144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eaLnBrk="0" hangingPunct="0"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 dirty="0">
                <a:latin typeface="Comic Sans MS" panose="030F0702030302020204" pitchFamily="66" charset="0"/>
                <a:ea typeface="Segoe UI" panose="020B0502040204020203" pitchFamily="34" charset="0"/>
                <a:cs typeface="Segoe UI" panose="020B0502040204020203" pitchFamily="34" charset="0"/>
              </a:rPr>
              <a:t>1 kg </a:t>
            </a:r>
            <a:r>
              <a:rPr lang="en-US" altLang="en-US" sz="2800" b="1" dirty="0">
                <a:latin typeface="Comic Sans MS" panose="030F0702030302020204" pitchFamily="66" charset="0"/>
                <a:ea typeface="Segoe UI" panose="020B0502040204020203" pitchFamily="34" charset="0"/>
                <a:cs typeface="Segoe UI" panose="020B0502040204020203" pitchFamily="34" charset="0"/>
              </a:rPr>
              <a:t>of feathers </a:t>
            </a:r>
          </a:p>
          <a:p>
            <a:pPr eaLnBrk="1" hangingPunct="1"/>
            <a:endParaRPr lang="en-US" altLang="en-US" sz="2800" b="1" dirty="0"/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5309740" y="2070669"/>
            <a:ext cx="3455988" cy="202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eaLnBrk="0" hangingPunct="0"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 kg </a:t>
            </a:r>
            <a:r>
              <a:rPr lang="en-US" altLang="en-US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of rocks</a:t>
            </a:r>
          </a:p>
        </p:txBody>
      </p:sp>
      <p:pic>
        <p:nvPicPr>
          <p:cNvPr id="33802" name="Picture 10" descr="ant_worker_carrying_rock_hg_clr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421" y="2563903"/>
            <a:ext cx="33337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521" y="2636838"/>
            <a:ext cx="3146154" cy="19226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432451" y="4761688"/>
            <a:ext cx="45217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en-US" sz="2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Same Mass!</a:t>
            </a:r>
            <a:endParaRPr lang="en-US" sz="26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51720" y="5310237"/>
            <a:ext cx="77878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en-US" sz="2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Feathers have greater volume.</a:t>
            </a:r>
            <a:endParaRPr lang="en-US" sz="2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58419" y="6087505"/>
            <a:ext cx="77878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en-US" sz="2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Rock has greater </a:t>
            </a:r>
            <a:r>
              <a:rPr lang="en-US" altLang="en-US" sz="2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density</a:t>
            </a:r>
            <a:r>
              <a:rPr lang="en-US" altLang="en-US" sz="2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. </a:t>
            </a:r>
            <a:endParaRPr lang="en-US" sz="2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68313" y="908050"/>
            <a:ext cx="7772400" cy="1143000"/>
          </a:xfrm>
        </p:spPr>
        <p:txBody>
          <a:bodyPr/>
          <a:lstStyle/>
          <a:p>
            <a:pPr eaLnBrk="1" hangingPunct="1"/>
            <a:r>
              <a:rPr lang="en-CA" altLang="en-US" dirty="0" smtClean="0">
                <a:latin typeface="Comic Sans MS" panose="030F0702030302020204" pitchFamily="66" charset="0"/>
              </a:rPr>
              <a:t>How are mass and volume related?</a:t>
            </a:r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3345" r="-83345"/>
          <a:stretch>
            <a:fillRect/>
          </a:stretch>
        </p:blipFill>
        <p:spPr>
          <a:xfrm>
            <a:off x="-540568" y="2348880"/>
            <a:ext cx="6004204" cy="3178696"/>
          </a:xfrm>
        </p:spPr>
      </p:pic>
      <p:sp>
        <p:nvSpPr>
          <p:cNvPr id="2" name="Rectangle 1"/>
          <p:cNvSpPr/>
          <p:nvPr/>
        </p:nvSpPr>
        <p:spPr bwMode="auto">
          <a:xfrm>
            <a:off x="4211960" y="2492896"/>
            <a:ext cx="4176464" cy="1800200"/>
          </a:xfrm>
          <a:prstGeom prst="rect">
            <a:avLst/>
          </a:prstGeom>
          <a:solidFill>
            <a:schemeClr val="bg1"/>
          </a:solidFill>
          <a:ln w="317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54513" y="2708920"/>
            <a:ext cx="34578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72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Density</a:t>
            </a:r>
            <a:endParaRPr lang="en-US" sz="7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5"/>
          <p:cNvSpPr txBox="1">
            <a:spLocks noChangeArrowheads="1"/>
          </p:cNvSpPr>
          <p:nvPr/>
        </p:nvSpPr>
        <p:spPr bwMode="auto">
          <a:xfrm>
            <a:off x="304800" y="4876800"/>
            <a:ext cx="830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>
              <a:latin typeface="Kristen ITC" panose="03050502040202030202" pitchFamily="66" charset="0"/>
            </a:endParaRPr>
          </a:p>
        </p:txBody>
      </p:sp>
      <p:pic>
        <p:nvPicPr>
          <p:cNvPr id="10243" name="Picture 7" descr="wat_10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429000"/>
            <a:ext cx="3211512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8" descr="ice_10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3429000"/>
            <a:ext cx="32893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Text Box 10"/>
          <p:cNvSpPr txBox="1">
            <a:spLocks noChangeArrowheads="1"/>
          </p:cNvSpPr>
          <p:nvPr/>
        </p:nvSpPr>
        <p:spPr bwMode="auto">
          <a:xfrm>
            <a:off x="108942" y="653079"/>
            <a:ext cx="9144000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b="1" dirty="0">
                <a:latin typeface="Comic Sans MS" panose="030F0702030302020204" pitchFamily="66" charset="0"/>
              </a:rPr>
              <a:t>Density is the amount </a:t>
            </a:r>
            <a:r>
              <a:rPr lang="en-US" altLang="en-US" sz="2800" b="1" dirty="0" smtClean="0">
                <a:latin typeface="Comic Sans MS" panose="030F0702030302020204" pitchFamily="66" charset="0"/>
              </a:rPr>
              <a:t>of _________________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en-CA" altLang="en-US" sz="2800" b="1" dirty="0" smtClean="0">
                <a:latin typeface="Comic Sans MS" panose="030F0702030302020204" pitchFamily="66" charset="0"/>
              </a:rPr>
              <a:t> _________________________</a:t>
            </a:r>
            <a:endParaRPr lang="en-US" altLang="en-US" sz="2800" b="1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2800" b="1" dirty="0" smtClean="0">
                <a:latin typeface="Comic Sans MS" panose="030F0702030302020204" pitchFamily="66" charset="0"/>
              </a:rPr>
              <a:t> It </a:t>
            </a:r>
            <a:r>
              <a:rPr lang="en-US" altLang="en-US" sz="2800" b="1" dirty="0">
                <a:latin typeface="Comic Sans MS" panose="030F0702030302020204" pitchFamily="66" charset="0"/>
              </a:rPr>
              <a:t>is a measure of </a:t>
            </a:r>
            <a:r>
              <a:rPr lang="en-US" altLang="en-US" sz="2800" b="1" dirty="0" smtClean="0">
                <a:latin typeface="Comic Sans MS" panose="030F0702030302020204" pitchFamily="66" charset="0"/>
              </a:rPr>
              <a:t>____________________the </a:t>
            </a:r>
            <a:r>
              <a:rPr lang="en-US" altLang="en-US" sz="2800" b="1" dirty="0">
                <a:latin typeface="Comic Sans MS" panose="030F0702030302020204" pitchFamily="66" charset="0"/>
              </a:rPr>
              <a:t>atoms are in </a:t>
            </a:r>
            <a:r>
              <a:rPr lang="en-US" altLang="en-US" b="1" dirty="0">
                <a:latin typeface="Comic Sans MS" panose="030F0702030302020204" pitchFamily="66" charset="0"/>
              </a:rPr>
              <a:t>an object.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2800" dirty="0"/>
          </a:p>
        </p:txBody>
      </p:sp>
      <p:sp>
        <p:nvSpPr>
          <p:cNvPr id="10246" name="Text Box 11"/>
          <p:cNvSpPr txBox="1">
            <a:spLocks noChangeArrowheads="1"/>
          </p:cNvSpPr>
          <p:nvPr/>
        </p:nvSpPr>
        <p:spPr bwMode="auto">
          <a:xfrm>
            <a:off x="3168650" y="-45090"/>
            <a:ext cx="38163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4400" b="1" dirty="0"/>
              <a:t>Density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53223" y="552048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matter within </a:t>
            </a:r>
            <a:endParaRPr lang="en-US" altLang="en-US" sz="3200" b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16238" y="1771356"/>
            <a:ext cx="6336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h</a:t>
            </a:r>
            <a:r>
              <a:rPr lang="en-US" altLang="en-US" sz="3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ow tightly packed</a:t>
            </a:r>
            <a:endParaRPr lang="en-US" sz="3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94183" y="1104528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en-US" sz="3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 volume.</a:t>
            </a:r>
            <a:endParaRPr lang="en-US" altLang="en-US" sz="3200" b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421" y="975812"/>
            <a:ext cx="5225282" cy="2396918"/>
          </a:xfrm>
          <a:prstGeom prst="rect">
            <a:avLst/>
          </a:prstGeom>
        </p:spPr>
      </p:pic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6667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latin typeface="Comic Sans MS" panose="030F0702030302020204" pitchFamily="66" charset="0"/>
              </a:rPr>
              <a:t>Which one is more dense?</a:t>
            </a:r>
          </a:p>
        </p:txBody>
      </p:sp>
      <p:sp>
        <p:nvSpPr>
          <p:cNvPr id="33" name="Oval 32"/>
          <p:cNvSpPr/>
          <p:nvPr/>
        </p:nvSpPr>
        <p:spPr bwMode="auto">
          <a:xfrm>
            <a:off x="4499991" y="823412"/>
            <a:ext cx="2466393" cy="2554234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CA">
              <a:solidFill>
                <a:schemeClr val="tx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31282" y="3380148"/>
            <a:ext cx="9144000" cy="72008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2031" y="3717032"/>
            <a:ext cx="4775919" cy="2808312"/>
          </a:xfrm>
          <a:prstGeom prst="rect">
            <a:avLst/>
          </a:prstGeom>
        </p:spPr>
      </p:pic>
      <p:sp>
        <p:nvSpPr>
          <p:cNvPr id="35" name="Oval 34"/>
          <p:cNvSpPr/>
          <p:nvPr/>
        </p:nvSpPr>
        <p:spPr bwMode="auto">
          <a:xfrm>
            <a:off x="1979712" y="3525130"/>
            <a:ext cx="1890329" cy="2280134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CA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2223" y="4445081"/>
            <a:ext cx="1656187" cy="2196244"/>
          </a:xfrm>
          <a:prstGeom prst="rect">
            <a:avLst/>
          </a:prstGeom>
          <a:solidFill>
            <a:schemeClr val="bg1"/>
          </a:solidFill>
          <a:ln w="317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7007" y="4445081"/>
            <a:ext cx="1584176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Because there</a:t>
            </a:r>
          </a:p>
          <a:p>
            <a:r>
              <a:rPr lang="en-CA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is</a:t>
            </a:r>
          </a:p>
          <a:p>
            <a:r>
              <a:rPr lang="en-CA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less space</a:t>
            </a:r>
            <a:r>
              <a:rPr lang="en-CA" sz="2400" dirty="0" smtClean="0">
                <a:solidFill>
                  <a:srgbClr val="FF0000"/>
                </a:solidFill>
              </a:rPr>
              <a:t>!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5"/>
          <p:cNvSpPr>
            <a:spLocks noGrp="1" noChangeArrowheads="1"/>
          </p:cNvSpPr>
          <p:nvPr>
            <p:ph type="title"/>
          </p:nvPr>
        </p:nvSpPr>
        <p:spPr>
          <a:xfrm>
            <a:off x="684213" y="115888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Calculating density</a:t>
            </a:r>
            <a:endParaRPr lang="en-US" baseline="30000" dirty="0" smtClean="0">
              <a:solidFill>
                <a:schemeClr val="tx2">
                  <a:lumMod val="95000"/>
                  <a:lumOff val="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3315" name="Text Box 7"/>
          <p:cNvSpPr txBox="1">
            <a:spLocks noChangeArrowheads="1"/>
          </p:cNvSpPr>
          <p:nvPr/>
        </p:nvSpPr>
        <p:spPr bwMode="auto">
          <a:xfrm>
            <a:off x="684213" y="1030288"/>
            <a:ext cx="3200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4000">
                <a:solidFill>
                  <a:srgbClr val="0D0D0D"/>
                </a:solidFill>
              </a:rPr>
              <a:t>Formula:</a:t>
            </a:r>
          </a:p>
        </p:txBody>
      </p:sp>
      <p:sp>
        <p:nvSpPr>
          <p:cNvPr id="13316" name="Text Box 9"/>
          <p:cNvSpPr txBox="1">
            <a:spLocks noChangeArrowheads="1"/>
          </p:cNvSpPr>
          <p:nvPr/>
        </p:nvSpPr>
        <p:spPr bwMode="auto">
          <a:xfrm>
            <a:off x="0" y="1609519"/>
            <a:ext cx="27718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 smtClean="0">
                <a:solidFill>
                  <a:srgbClr val="0D0D0D"/>
                </a:solidFill>
                <a:latin typeface="Comic Sans MS" panose="030F0702030302020204" pitchFamily="66" charset="0"/>
              </a:rPr>
              <a:t>M </a:t>
            </a:r>
            <a:r>
              <a:rPr lang="en-US" altLang="en-US" sz="2800" dirty="0">
                <a:solidFill>
                  <a:srgbClr val="0D0D0D"/>
                </a:solidFill>
                <a:latin typeface="Comic Sans MS" panose="030F0702030302020204" pitchFamily="66" charset="0"/>
              </a:rPr>
              <a:t>= mass   </a:t>
            </a:r>
            <a:endParaRPr lang="en-US" altLang="en-US" sz="2800" dirty="0" smtClean="0">
              <a:solidFill>
                <a:srgbClr val="0D0D0D"/>
              </a:solidFill>
              <a:latin typeface="Comic Sans MS" panose="030F0702030302020204" pitchFamily="66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 smtClean="0">
                <a:solidFill>
                  <a:srgbClr val="0D0D0D"/>
                </a:solidFill>
                <a:latin typeface="Comic Sans MS" panose="030F0702030302020204" pitchFamily="66" charset="0"/>
              </a:rPr>
              <a:t>V</a:t>
            </a:r>
            <a:r>
              <a:rPr lang="en-US" altLang="en-US" sz="2800" dirty="0">
                <a:solidFill>
                  <a:srgbClr val="0D0D0D"/>
                </a:solidFill>
                <a:latin typeface="Comic Sans MS" panose="030F0702030302020204" pitchFamily="66" charset="0"/>
              </a:rPr>
              <a:t>= volume  </a:t>
            </a:r>
            <a:endParaRPr lang="en-US" altLang="en-US" sz="2800" dirty="0" smtClean="0">
              <a:solidFill>
                <a:srgbClr val="0D0D0D"/>
              </a:solidFill>
              <a:latin typeface="Comic Sans MS" panose="030F0702030302020204" pitchFamily="66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 smtClean="0">
                <a:solidFill>
                  <a:srgbClr val="0D0D0D"/>
                </a:solidFill>
                <a:latin typeface="Comic Sans MS" panose="030F0702030302020204" pitchFamily="66" charset="0"/>
              </a:rPr>
              <a:t>D </a:t>
            </a:r>
            <a:r>
              <a:rPr lang="en-US" altLang="en-US" sz="2800" dirty="0">
                <a:solidFill>
                  <a:srgbClr val="0D0D0D"/>
                </a:solidFill>
                <a:latin typeface="Comic Sans MS" panose="030F0702030302020204" pitchFamily="66" charset="0"/>
              </a:rPr>
              <a:t>= density</a:t>
            </a:r>
          </a:p>
        </p:txBody>
      </p:sp>
      <p:sp>
        <p:nvSpPr>
          <p:cNvPr id="13318" name="AutoShape 10" descr="data:image/jpeg;base64,/9j/4AAQSkZJRgABAQAAAQABAAD/2wCEAAkGBxAMDw8ODhQVFRAPDxAUEBEUFRoVFxkPFBEXFhgYFRUYHCggGBsnHhQVIjEhMSkrLi46Fx80ODMsNygtLjEBCgoKDg0OFxAQGjccHx8sNyw3LCwrKywsNy8sLCwsLCwsLCwwLCwsLCwsLCwxLCwsKywsLCwsLCw3NzQsLCssLP/AABEIAJAAoAMBIgACEQEDEQH/xAAbAAEBAAMBAQEAAAAAAAAAAAAABgEEBQMHAv/EAEEQAAEDAwAGBAgNAwUAAAAAAAEAAgMEBREGEiExUWETQXHTBxUXIiOBkZQUFjM1QlJVYnJzkrPSJDKCY5OhscH/xAAZAQEAAwEBAAAAAAAAAAAAAAAAAQIDBAX/xAAhEQEAAgMAAgIDAQAAAAAAAAAAAQIDERIEQRRREyExcf/aAAwDAQACEQMRAD8A+4oiICIiAiIgIiICIuVpNeo7bST1cm6Jnmt63SHYxo5kkBB1couDoZfvGdGyZ7dSdpdHUxbiypjOHtIO0bf+wu8gIiICIiAiIgIiICIiAiIgIiICIiDChrs7xtdY6UbaW1as0/1X1zx6Jh46gBdj7w5Kh0svjbXRzVRGs5gxFH1vmdsYwAbSSSFzdEbO6gpWxynWqJHGWqk63VMm15/8HYFakblhnyc1/wBc18nii7sm3Ut31YpT9Flewejdy12kt5lo5K9Cm9JbM25Uk1K846RvmPG9so2seOBBAK/Wg97fX0gM41aqncYKtnCoj2E9jtjhycpvGpR4+TquvpRIiKjoEREBERAREQEREBERAREQFjKyuDpnfPFlHJOwa0zsR00e8vqZDqsaB17T/wAIOFVv8b3cNG2ks+13B9xkGwc+jZ7C9VIXJ0Vs3i6ljgJ1pPOfPId76iQ60jiebifYuut6xqHmZr92FJVz/FF1irBspbnqU9XwZVN+QkPAHLmE9irMrQv9pjuNLNSS/wBkzC3PA9ThzBwUtG4RivxaJUCypnQK8yVlKYqnZWUbzT1bf9Vg2P7HDDgevKplg9QREQEREBERAREQEREBERBgqD1/G93dLvpbRrRxn6L7g8ekPPo2gDtcea7mnF7db6RzoBrVUzhDSR9bqmTY3YeG1x5NK89GrM220sNK06xY30jzvfK7a95PWSclXpG5c/kX5rr7dRcTTWvkpbfUyQHE5YI4Mb+nkcGMxzy4LtrlX+1OrDSgOAZBVxTyNIzrNjDi0DgdfUP+K1lwV1uNoqXSupPiHVc7ztR1xIxuc9tM0P7ZHO9i+lKHOgepFdmxyekr5A6ncc4h1XmRg/3HvPsVuzOBrb8DOOPWorv20yTWdaSd5eLRcoLmNlNV6lLXnqa7PoJT2EuaT94K9yuHeLbHXU81LMMxzRuY7iARvHMb/UtLwfXWSanfSVRzWW9/QVHFwHycvY9oB9vBZ3jTq8bJuup9KpERUdIiIgIiICIiAiIgLBWVI+EfSKW3UoZSxvkq6xzoaUMAOJSwnWIz1DJ9SDQo3+N7rLVnbS2vXgpeDqt3y8g46oDWA/iVYFDWG8Pt9NDSxWyu1YmAZ1GZc76Tj5+8nJW/8bp/syu/Qz+a2rqIedli17bVSKV+N0/2ZXfoZ/NPjdP9mV36GfzU9Qz/AB2VSKMp9O3yyTQst1aXwFgkaGsJaXjI1hrbNxWz8bp/syu/Qz+adQfisqlI6RyeKq6nu7dkDwKa48BE4+imP4HEg8ncl6fG6f7Mrv0M/mte46QPq4Zaea11zo5mOY8ajP7XDH196i2phpji1LRL6E0rKivBheZJ6V1FVteyroC2N7JBh5gI9E8jm0YPNpVqsXoiIiAiIgIiICIiAVA2h/ja5T3E7aei16Wh4Okz/USj1ta0H7pXU8IF2kgpmUtKf6y4P6Cm+7kefIeAY3Jz2Lcs1tjoaeGlhGI4Y2sbzwNpPMnJ9avSNy5/IvquvtuoiLV54iIglNGfnS+fmUX7L1VqU0Y+dL5+ZRfsuVWohfJ/RERWUSWlZNsqqa8sHo4x0FwAG+ke4ar8DfqO29hKvGuBAI2gjII4FcqspWVEb4ZQHRyscx7T1tcMELieDytfE2e01Li6e3FrWOO+SjdnoZM9ZwC08C3mFjePbu8bJuOZ9LJERUdQiIgIiICwSsqR8IlxkbDFb6U4q7k50MbvqQgZllPJrTjtcEJc/R5/jWvqLsdtPEDTW7gYwfTTD8bgADwaq1a1toY6SGKnhGI4WNYwfdAwtlb1jUPKyX7ttoXe6MoxE6QEtlnihyMYa6V2q0uz1ZIHrWJbq0VbKINc57oXzPcMarI2uDW63XlxJwPula+l1udW0FTBHskdETEeEzPOYR/kAuXoFK6uE92kaWOrjG2Nrt7aaFuGj1vdI71hPaYiOdqxERWZJTRj50vn5lF+y5ValNGPnS+fmUX7LlVqsNMn9c+6XuloTC2qlZEZ3ObFrnAc5uMjO7rHtC32uBAIOQRkEbRjtUvpLC2W42mN7Wua4V+sxwDgWdFHkEHfvCxo3C2juFZQUxPwVkEEwiySIJpHPaWMz/a1waHau4YPFN/tPEc7VSktM9aglp71ECfgmY6xo3voZCNY8ywjWHrVavOaFsjXRvAcx7S17TuLSMEFJjcIx35tEulFK17WvaQWuALSNxaRkEL9qK8H1S6ldUWackvoSHUznb30EhPRnPFuCw9g4q1WD1IncbERESIiIPy52ASdgA2nkoPRZxudXU3l/wAm/wDp7eD1UrHHXkA6ukdt7GhbvhErXyMhtVM7E9yLmOeN8dI3HTSbORwOZXao6VlPHHDENWOJjWMaOprRgK9I9uXycmo5j29kRFs4BYAxsWUQEREEpox86Xz8yi/ZcqtSmjHzpfPzKL9lyq1WrTJ/XOvNjpq9rBUs1ujJMbgS1zSRg6r2kEZwPYvS02mChYY6aMMa52s7GS5z/rPcdrjzK3UU6U6nWhERShKabRPpXU94gBMlvLunYN8lC/HSs7RgOHYeKt6WobMxksZDmSNa5jhuLXDIIWi9gcC1wBa4EOB2gtOwgjrCm9AZTQzVFllJxTelonH6VDI44aCd5Y4FvYQsrx7d3jZNxzK3REWbrF+ZHBoJO4AknkF+lghB8jsmmFK6srLjVidskpENNH8Fmd0dHGTg5DMZeTrHsHNUPlCt/Go90n7tXeEVotMMb4K2ncoTyhW/jUe6T92nlCt/Go90n7tXaKe5V+NRCeUK38aj3Sfu08oVv41Huk/dq7RO5PjUQnlCt/Go90n7tPKFb+NR7pP3au0wncnxqPktj0wpIa66TyCcR1L6Uwu+CzHIjjc12wM2bSF3/KFb+NR7pP3au8Incpnx6zP7QnlCt/Go90n7tPKFb+NR7pP3au0TuUfGohPKFb+NR7pP3aeUK38aj3Sfu1doncnxqIQ+EK38aj3Sfu1PaV6X00j6WuohO6ropctYaadolp3kCWIuLMDIGRwIX11YUTaZTXBWs7h5UdQ2eNkrNrJGNc0kYOq4ZGQdy9lgBZVW7//Z"/>
          <p:cNvSpPr>
            <a:spLocks noChangeAspect="1" noChangeArrowheads="1"/>
          </p:cNvSpPr>
          <p:nvPr/>
        </p:nvSpPr>
        <p:spPr bwMode="auto">
          <a:xfrm>
            <a:off x="4400550" y="-822325"/>
            <a:ext cx="190500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endParaRPr lang="en-CA" altLang="en-US" sz="1800"/>
          </a:p>
        </p:txBody>
      </p:sp>
      <p:sp>
        <p:nvSpPr>
          <p:cNvPr id="13319" name="AutoShape 12" descr="data:image/jpeg;base64,/9j/4AAQSkZJRgABAQAAAQABAAD/2wCEAAkGBxAMDw8ODhQVFRAPDxAUEBEUFRoVFxkPFBEXFhgYFRUYHCggGBsnHhQVIjEhMSkrLi46Fx80ODMsNygtLjEBCgoKDg0OFxAQGjccHx8sNyw3LCwrKywsNy8sLCwsLCwsLCwwLCwsLCwsLCwxLCwsKywsLCwsLCw3NzQsLCssLP/AABEIAJAAoAMBIgACEQEDEQH/xAAbAAEBAAMBAQEAAAAAAAAAAAAABgEEBQMHAv/EAEEQAAEDAwAGBAgNAwUAAAAAAAEAAgMEBREGEiExUWETQXHTBxUXIiOBkZQUFjM1QlJVYnJzkrPSJDKCY5OhscH/xAAZAQEAAwEBAAAAAAAAAAAAAAAAAQIDBAX/xAAhEQEAAgMAAgIDAQAAAAAAAAAAAQIDERIEQRRREyExcf/aAAwDAQACEQMRAD8A+4oiICIiAiIgIiICIuVpNeo7bST1cm6Jnmt63SHYxo5kkBB1couDoZfvGdGyZ7dSdpdHUxbiypjOHtIO0bf+wu8gIiICIiAiIgIiICIiAiIgIiICIiDChrs7xtdY6UbaW1as0/1X1zx6Jh46gBdj7w5Kh0svjbXRzVRGs5gxFH1vmdsYwAbSSSFzdEbO6gpWxynWqJHGWqk63VMm15/8HYFakblhnyc1/wBc18nii7sm3Ut31YpT9Flewejdy12kt5lo5K9Cm9JbM25Uk1K846RvmPG9so2seOBBAK/Wg97fX0gM41aqncYKtnCoj2E9jtjhycpvGpR4+TquvpRIiKjoEREBERAREQEREBERAREQFjKyuDpnfPFlHJOwa0zsR00e8vqZDqsaB17T/wAIOFVv8b3cNG2ks+13B9xkGwc+jZ7C9VIXJ0Vs3i6ljgJ1pPOfPId76iQ60jiebifYuut6xqHmZr92FJVz/FF1irBspbnqU9XwZVN+QkPAHLmE9irMrQv9pjuNLNSS/wBkzC3PA9ThzBwUtG4RivxaJUCypnQK8yVlKYqnZWUbzT1bf9Vg2P7HDDgevKplg9QREQEREBERAREQEREBERBgqD1/G93dLvpbRrRxn6L7g8ekPPo2gDtcea7mnF7db6RzoBrVUzhDSR9bqmTY3YeG1x5NK89GrM220sNK06xY30jzvfK7a95PWSclXpG5c/kX5rr7dRcTTWvkpbfUyQHE5YI4Mb+nkcGMxzy4LtrlX+1OrDSgOAZBVxTyNIzrNjDi0DgdfUP+K1lwV1uNoqXSupPiHVc7ztR1xIxuc9tM0P7ZHO9i+lKHOgepFdmxyekr5A6ncc4h1XmRg/3HvPsVuzOBrb8DOOPWorv20yTWdaSd5eLRcoLmNlNV6lLXnqa7PoJT2EuaT94K9yuHeLbHXU81LMMxzRuY7iARvHMb/UtLwfXWSanfSVRzWW9/QVHFwHycvY9oB9vBZ3jTq8bJuup9KpERUdIiIgIiICIiAiIgLBWVI+EfSKW3UoZSxvkq6xzoaUMAOJSwnWIz1DJ9SDQo3+N7rLVnbS2vXgpeDqt3y8g46oDWA/iVYFDWG8Pt9NDSxWyu1YmAZ1GZc76Tj5+8nJW/8bp/syu/Qz+a2rqIedli17bVSKV+N0/2ZXfoZ/NPjdP9mV36GfzU9Qz/AB2VSKMp9O3yyTQst1aXwFgkaGsJaXjI1hrbNxWz8bp/syu/Qz+adQfisqlI6RyeKq6nu7dkDwKa48BE4+imP4HEg8ncl6fG6f7Mrv0M/mte46QPq4Zaea11zo5mOY8ajP7XDH196i2phpji1LRL6E0rKivBheZJ6V1FVteyroC2N7JBh5gI9E8jm0YPNpVqsXoiIiAiIgIiICIiAVA2h/ja5T3E7aei16Wh4Okz/USj1ta0H7pXU8IF2kgpmUtKf6y4P6Cm+7kefIeAY3Jz2Lcs1tjoaeGlhGI4Y2sbzwNpPMnJ9avSNy5/IvquvtuoiLV54iIglNGfnS+fmUX7L1VqU0Y+dL5+ZRfsuVWohfJ/RERWUSWlZNsqqa8sHo4x0FwAG+ke4ar8DfqO29hKvGuBAI2gjII4FcqspWVEb4ZQHRyscx7T1tcMELieDytfE2e01Li6e3FrWOO+SjdnoZM9ZwC08C3mFjePbu8bJuOZ9LJERUdQiIgIiICwSsqR8IlxkbDFb6U4q7k50MbvqQgZllPJrTjtcEJc/R5/jWvqLsdtPEDTW7gYwfTTD8bgADwaq1a1toY6SGKnhGI4WNYwfdAwtlb1jUPKyX7ttoXe6MoxE6QEtlnihyMYa6V2q0uz1ZIHrWJbq0VbKINc57oXzPcMarI2uDW63XlxJwPula+l1udW0FTBHskdETEeEzPOYR/kAuXoFK6uE92kaWOrjG2Nrt7aaFuGj1vdI71hPaYiOdqxERWZJTRj50vn5lF+y5ValNGPnS+fmUX7LlVqsNMn9c+6XuloTC2qlZEZ3ObFrnAc5uMjO7rHtC32uBAIOQRkEbRjtUvpLC2W42mN7Wua4V+sxwDgWdFHkEHfvCxo3C2juFZQUxPwVkEEwiySIJpHPaWMz/a1waHau4YPFN/tPEc7VSktM9aglp71ECfgmY6xo3voZCNY8ywjWHrVavOaFsjXRvAcx7S17TuLSMEFJjcIx35tEulFK17WvaQWuALSNxaRkEL9qK8H1S6ldUWackvoSHUznb30EhPRnPFuCw9g4q1WD1IncbERESIiIPy52ASdgA2nkoPRZxudXU3l/wAm/wDp7eD1UrHHXkA6ukdt7GhbvhErXyMhtVM7E9yLmOeN8dI3HTSbORwOZXao6VlPHHDENWOJjWMaOprRgK9I9uXycmo5j29kRFs4BYAxsWUQEREEpox86Xz8yi/ZcqtSmjHzpfPzKL9lyq1WrTJ/XOvNjpq9rBUs1ujJMbgS1zSRg6r2kEZwPYvS02mChYY6aMMa52s7GS5z/rPcdrjzK3UU6U6nWhERShKabRPpXU94gBMlvLunYN8lC/HSs7RgOHYeKt6WobMxksZDmSNa5jhuLXDIIWi9gcC1wBa4EOB2gtOwgjrCm9AZTQzVFllJxTelonH6VDI44aCd5Y4FvYQsrx7d3jZNxzK3REWbrF+ZHBoJO4AknkF+lghB8jsmmFK6srLjVidskpENNH8Fmd0dHGTg5DMZeTrHsHNUPlCt/Go90n7tXeEVotMMb4K2ncoTyhW/jUe6T92nlCt/Go90n7tXaKe5V+NRCeUK38aj3Sfu08oVv41Huk/dq7RO5PjUQnlCt/Go90n7tPKFb+NR7pP3au0wncnxqPktj0wpIa66TyCcR1L6Uwu+CzHIjjc12wM2bSF3/KFb+NR7pP3au8Incpnx6zP7QnlCt/Go90n7tPKFb+NR7pP3au0TuUfGohPKFb+NR7pP3aeUK38aj3Sfu1doncnxqIQ+EK38aj3Sfu1PaV6X00j6WuohO6ropctYaadolp3kCWIuLMDIGRwIX11YUTaZTXBWs7h5UdQ2eNkrNrJGNc0kYOq4ZGQdy9lgBZVW7//Z"/>
          <p:cNvSpPr>
            <a:spLocks noChangeAspect="1" noChangeArrowheads="1"/>
          </p:cNvSpPr>
          <p:nvPr/>
        </p:nvSpPr>
        <p:spPr bwMode="auto">
          <a:xfrm>
            <a:off x="4552950" y="-669925"/>
            <a:ext cx="190500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endParaRPr lang="en-CA" altLang="en-US" sz="1800"/>
          </a:p>
        </p:txBody>
      </p:sp>
      <p:sp>
        <p:nvSpPr>
          <p:cNvPr id="2" name="Rectangle 1"/>
          <p:cNvSpPr/>
          <p:nvPr/>
        </p:nvSpPr>
        <p:spPr bwMode="auto">
          <a:xfrm>
            <a:off x="1115616" y="4575400"/>
            <a:ext cx="6624736" cy="2282599"/>
          </a:xfrm>
          <a:prstGeom prst="rect">
            <a:avLst/>
          </a:prstGeom>
          <a:noFill/>
          <a:ln w="317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175" y="1704420"/>
            <a:ext cx="3692574" cy="24007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30878" y="2393123"/>
                <a:ext cx="4907470" cy="899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𝐷𝑒𝑛𝑠𝑖𝑡𝑦</m:t>
                      </m:r>
                      <m:r>
                        <a:rPr lang="en-CA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𝑀𝑎𝑠𝑠</m:t>
                          </m:r>
                        </m:num>
                        <m:den>
                          <m:r>
                            <a:rPr lang="en-CA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𝑉𝑜𝑙𝑢𝑚𝑒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878" y="2393123"/>
                <a:ext cx="4907470" cy="89909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 bwMode="auto">
          <a:xfrm>
            <a:off x="2299961" y="2401431"/>
            <a:ext cx="3096344" cy="1120973"/>
          </a:xfrm>
          <a:prstGeom prst="rect">
            <a:avLst/>
          </a:prstGeom>
          <a:noFill/>
          <a:ln w="317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771749" y="3889484"/>
            <a:ext cx="2771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 smtClean="0">
                <a:solidFill>
                  <a:srgbClr val="0D0D0D"/>
                </a:solidFill>
                <a:latin typeface="Comic Sans MS" panose="030F0702030302020204" pitchFamily="66" charset="0"/>
              </a:rPr>
              <a:t>Rearranging: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956957" y="4782613"/>
                <a:ext cx="490747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𝑀𝑎𝑠𝑠</m:t>
                      </m:r>
                      <m:r>
                        <a:rPr lang="en-CA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𝐷𝑒𝑛𝑠𝑖𝑡𝑦</m:t>
                      </m:r>
                      <m:r>
                        <a:rPr lang="en-CA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CA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𝑉𝑜𝑙𝑢𝑚𝑒</m:t>
                      </m:r>
                    </m:oMath>
                  </m:oMathPara>
                </a14:m>
                <a:endParaRPr lang="en-US" sz="28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957" y="4782613"/>
                <a:ext cx="490747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430878" y="5542203"/>
                <a:ext cx="4907470" cy="9725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𝑉𝑜𝑙𝑢𝑚𝑒</m:t>
                      </m:r>
                      <m:r>
                        <a:rPr lang="en-CA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𝑀𝑎𝑠𝑠</m:t>
                          </m:r>
                        </m:num>
                        <m:den>
                          <m:r>
                            <a:rPr lang="en-CA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𝐷𝑒𝑛𝑠𝑖𝑡𝑦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878" y="5542203"/>
                <a:ext cx="4907470" cy="97257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6297386" y="3343221"/>
            <a:ext cx="75577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3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D</a:t>
            </a: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6854285" y="2315587"/>
            <a:ext cx="75577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3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M</a:t>
            </a: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7362462" y="3342467"/>
            <a:ext cx="75577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3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  <p:bldP spid="18" grpId="0"/>
      <p:bldP spid="19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0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0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1608</TotalTime>
  <Words>486</Words>
  <Application>Microsoft Office PowerPoint</Application>
  <PresentationFormat>On-screen Show (4:3)</PresentationFormat>
  <Paragraphs>112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Cambria Math</vt:lpstr>
      <vt:lpstr>Comic Sans MS</vt:lpstr>
      <vt:lpstr>Kristen ITC</vt:lpstr>
      <vt:lpstr>Segoe UI</vt:lpstr>
      <vt:lpstr>Symbol</vt:lpstr>
      <vt:lpstr>Times New Roman</vt:lpstr>
      <vt:lpstr>Wingdings</vt:lpstr>
      <vt:lpstr>Default Design</vt:lpstr>
      <vt:lpstr>PowerPoint Presentation</vt:lpstr>
      <vt:lpstr>Mass</vt:lpstr>
      <vt:lpstr>Volume</vt:lpstr>
      <vt:lpstr>Finding volume:</vt:lpstr>
      <vt:lpstr>Which has the greater mass?   The greater volume? Which has the greater density?  </vt:lpstr>
      <vt:lpstr>How are mass and volume related?</vt:lpstr>
      <vt:lpstr>PowerPoint Presentation</vt:lpstr>
      <vt:lpstr>Which one is more dense?</vt:lpstr>
      <vt:lpstr>Calculating density</vt:lpstr>
      <vt:lpstr>To find the density of an object</vt:lpstr>
      <vt:lpstr>PowerPoint Presentation</vt:lpstr>
      <vt:lpstr>PowerPoint Presentation</vt:lpstr>
      <vt:lpstr>Example 2</vt:lpstr>
      <vt:lpstr>Let’s try!  Work on these problems with your neighbor! Use your GUESS labels and equation triangle!</vt:lpstr>
    </vt:vector>
  </TitlesOfParts>
  <Company>Private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J.Miles</dc:creator>
  <cp:lastModifiedBy>Ryan, Linda</cp:lastModifiedBy>
  <cp:revision>46</cp:revision>
  <cp:lastPrinted>2020-02-19T23:59:05Z</cp:lastPrinted>
  <dcterms:created xsi:type="dcterms:W3CDTF">2007-07-23T11:42:16Z</dcterms:created>
  <dcterms:modified xsi:type="dcterms:W3CDTF">2020-02-20T00:04:54Z</dcterms:modified>
</cp:coreProperties>
</file>