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5" r:id="rId2"/>
    <p:sldId id="258" r:id="rId3"/>
    <p:sldId id="259" r:id="rId4"/>
    <p:sldId id="342" r:id="rId5"/>
    <p:sldId id="287" r:id="rId6"/>
    <p:sldId id="333" r:id="rId7"/>
    <p:sldId id="288" r:id="rId8"/>
    <p:sldId id="299" r:id="rId9"/>
    <p:sldId id="346" r:id="rId10"/>
    <p:sldId id="347" r:id="rId11"/>
    <p:sldId id="348" r:id="rId12"/>
    <p:sldId id="349" r:id="rId13"/>
    <p:sldId id="350" r:id="rId14"/>
    <p:sldId id="351" r:id="rId15"/>
  </p:sldIdLst>
  <p:sldSz cx="9144000" cy="6858000" type="screen4x3"/>
  <p:notesSz cx="7010400" cy="92964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4142" autoAdjust="0"/>
  </p:normalViewPr>
  <p:slideViewPr>
    <p:cSldViewPr>
      <p:cViewPr varScale="1">
        <p:scale>
          <a:sx n="66" d="100"/>
          <a:sy n="66" d="100"/>
        </p:scale>
        <p:origin x="7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C5FB47EF-0184-4A83-BE1E-6EABC85A84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0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E925454-5B50-4C6B-96AB-06A3BAA34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9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197A66-0160-4120-9AAE-5F4C80C225D7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Density is the amount of matter within a certain volume.</a:t>
            </a:r>
          </a:p>
        </p:txBody>
      </p:sp>
    </p:spTree>
    <p:extLst>
      <p:ext uri="{BB962C8B-B14F-4D97-AF65-F5344CB8AC3E}">
        <p14:creationId xmlns:p14="http://schemas.microsoft.com/office/powerpoint/2010/main" val="12369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7EE9A-EC68-48E0-8DDB-899B473DA1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95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F0899-F817-400D-B5FD-A6CD7E300E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70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67E1B-E73F-467C-8D09-10BE74B81A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81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52071-3CE4-49B8-9942-B7F5F1CBD1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85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6B12-EE35-4AA7-B0A3-E51EB34A00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69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EE633-1314-484F-A193-E2A20E3791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149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67212-0C2E-4DD0-8CD6-96026DB0BF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577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71FA2-8244-4E09-AC2B-04D42B1AF9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526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1FEED-3A8E-4404-8610-CF424BBF31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91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F50C-D8E6-4B09-A2BD-021907C78D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8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A4200-4E9F-48BB-87C0-1D13BE430C1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15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B5074-783C-4776-AFEF-2D6CD726FC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517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4D1A70D2-BE9F-4838-9339-9F60217F448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.bp.blogspot.com/_cSv6mvMJS_k/TPLSo_oJbCI/AAAAAAAAARg/PfRD5vZ60dw/s1600/solid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863600" y="919957"/>
            <a:ext cx="7705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Density Lesson 1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87450" y="1916113"/>
            <a:ext cx="662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52" name="Picture 9" descr="sol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/>
          <a:stretch>
            <a:fillRect/>
          </a:stretch>
        </p:blipFill>
        <p:spPr bwMode="auto">
          <a:xfrm>
            <a:off x="2124075" y="2708275"/>
            <a:ext cx="547528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2700338" y="1484313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661319" y="1851025"/>
            <a:ext cx="6400800" cy="836885"/>
          </a:xfrm>
        </p:spPr>
        <p:txBody>
          <a:bodyPr/>
          <a:lstStyle/>
          <a:p>
            <a:r>
              <a:rPr lang="en-CA" altLang="en-US" dirty="0" smtClean="0">
                <a:latin typeface="Comic Sans MS" panose="030F0702030302020204" pitchFamily="66" charset="0"/>
              </a:rPr>
              <a:t>Calculated Volume </a:t>
            </a:r>
            <a:r>
              <a:rPr lang="en-CA" altLang="en-US" dirty="0" smtClean="0">
                <a:latin typeface="Comic Sans MS" panose="030F0702030302020204" pitchFamily="66" charset="0"/>
              </a:rPr>
              <a:t>and </a:t>
            </a:r>
            <a:r>
              <a:rPr lang="en-CA" altLang="en-US" dirty="0" smtClean="0">
                <a:latin typeface="Comic Sans MS" panose="030F0702030302020204" pitchFamily="66" charset="0"/>
              </a:rPr>
              <a:t>Mass</a:t>
            </a:r>
            <a:endParaRPr lang="en-CA" altLang="en-US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To find the density of an object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57" y="2924175"/>
            <a:ext cx="5865091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3- ___________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 	</a:t>
            </a:r>
            <a:r>
              <a:rPr lang="en-US" altLang="en-US" b="1" dirty="0" smtClean="0">
                <a:latin typeface="Comic Sans MS" panose="030F0702030302020204" pitchFamily="66" charset="0"/>
              </a:rPr>
              <a:t>	Density =  </a:t>
            </a:r>
            <a:r>
              <a:rPr lang="en-US" altLang="en-US" b="1" u="sng" dirty="0" smtClean="0">
                <a:latin typeface="Comic Sans MS" panose="030F0702030302020204" pitchFamily="66" charset="0"/>
              </a:rPr>
              <a:t>  Mass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latin typeface="Comic Sans MS" panose="030F0702030302020204" pitchFamily="66" charset="0"/>
              </a:rPr>
              <a:t>                  Volume</a:t>
            </a:r>
            <a:endParaRPr lang="en-US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4" descr="3Beam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3663" y="1125538"/>
            <a:ext cx="2286000" cy="1524000"/>
          </a:xfrm>
          <a:noFill/>
        </p:spPr>
      </p:pic>
      <p:pic>
        <p:nvPicPr>
          <p:cNvPr id="38918" name="Picture 6" descr="Cuboi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7" y="4795507"/>
            <a:ext cx="4324421" cy="169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13" descr="3Bea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82" y="1170740"/>
            <a:ext cx="3347181" cy="223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36320" y="1125538"/>
            <a:ext cx="5948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1- Find the 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__________</a:t>
            </a:r>
            <a:endParaRPr lang="en-US" altLang="en-US" sz="2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9" name="Text Box 4"/>
          <p:cNvSpPr txBox="1">
            <a:spLocks noChangeArrowheads="1"/>
          </p:cNvSpPr>
          <p:nvPr/>
        </p:nvSpPr>
        <p:spPr bwMode="auto">
          <a:xfrm>
            <a:off x="5407760" y="4365104"/>
            <a:ext cx="335756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ALWAYS REMEMBER </a:t>
            </a:r>
            <a:r>
              <a:rPr lang="en-US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_______!</a:t>
            </a:r>
            <a:endParaRPr lang="en-US" altLang="en-US" sz="4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23182" y="2088362"/>
            <a:ext cx="5948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Find the 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__________</a:t>
            </a:r>
            <a:endParaRPr lang="en-US" altLang="en-US" sz="2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262510" y="12778"/>
            <a:ext cx="23554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u="sng" dirty="0" smtClean="0">
                <a:solidFill>
                  <a:srgbClr val="000000"/>
                </a:solidFill>
              </a:rPr>
              <a:t>Problem: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 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1000" y="3886200"/>
            <a:ext cx="80010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aseline="30000">
              <a:solidFill>
                <a:srgbClr val="000000"/>
              </a:solidFill>
              <a:latin typeface="Kristen ITC" panose="03050502040202030202" pitchFamily="66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50825" y="856357"/>
            <a:ext cx="8378825" cy="620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mass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of a box is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21.0 g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and it takes up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7.0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cm</a:t>
            </a:r>
            <a:r>
              <a:rPr lang="en-US" alt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of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space. Find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the density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9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Use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_________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method.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G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Given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U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Unknown (?)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E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CA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Equation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S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CA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Solve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S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CA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Sentence</a:t>
            </a:r>
            <a:endParaRPr lang="en-CA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b="1" dirty="0">
              <a:solidFill>
                <a:srgbClr val="000000"/>
              </a:solidFill>
            </a:endParaRPr>
          </a:p>
        </p:txBody>
      </p:sp>
      <p:pic>
        <p:nvPicPr>
          <p:cNvPr id="15365" name="Picture 6" descr="calculator_handtping__a_l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69" y="3440810"/>
            <a:ext cx="2113781" cy="147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5536" y="373306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Ex: The mass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of a box is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21.0 g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and it takes up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7.0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cm</a:t>
            </a:r>
            <a:r>
              <a:rPr lang="en-US" alt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of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space.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find the density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16387" name="Picture 14" descr="http://www.shelllake.k12.wi.us/cms_files/text6664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40768"/>
            <a:ext cx="262413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2017" y="2060848"/>
            <a:ext cx="107647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  <a:b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6469"/>
            <a:ext cx="8496300" cy="132040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Ms. R. has a green pen. The pen has a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volume of 2.0 cm</a:t>
            </a:r>
            <a:r>
              <a:rPr lang="en-US" altLang="en-US" sz="2800" b="1" baseline="30000" dirty="0" smtClean="0">
                <a:latin typeface="Comic Sans MS" panose="030F0702030302020204" pitchFamily="66" charset="0"/>
              </a:rPr>
              <a:t>3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 and a density of 1.2 g/cm</a:t>
            </a:r>
            <a:r>
              <a:rPr lang="en-US" altLang="en-US" sz="28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.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What is the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mass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of the pen?</a:t>
            </a:r>
          </a:p>
          <a:p>
            <a:pPr eaLnBrk="1" hangingPunct="1"/>
            <a:endParaRPr lang="en-US" altLang="en-US" sz="2800" b="1" dirty="0" smtClean="0"/>
          </a:p>
        </p:txBody>
      </p:sp>
      <p:pic>
        <p:nvPicPr>
          <p:cNvPr id="17412" name="Picture 14" descr="http://www.shelllake.k12.wi.us/cms_files/text6664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1916113"/>
            <a:ext cx="26241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2492896"/>
            <a:ext cx="107647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  <a:b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9167936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latin typeface="Comic Sans MS" panose="030F0702030302020204" pitchFamily="66" charset="0"/>
              </a:rPr>
              <a:t>Let’s try!</a:t>
            </a:r>
            <a:br>
              <a:rPr lang="en-US" altLang="en-US" sz="3200" b="1" dirty="0" smtClean="0">
                <a:latin typeface="Comic Sans MS" panose="030F0702030302020204" pitchFamily="66" charset="0"/>
              </a:rPr>
            </a:br>
            <a:r>
              <a:rPr lang="en-US" altLang="en-US" sz="3200" b="1" dirty="0" smtClean="0">
                <a:latin typeface="Comic Sans MS" panose="030F0702030302020204" pitchFamily="66" charset="0"/>
              </a:rPr>
              <a:t>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Work on these problems with your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neighbor!</a:t>
            </a:r>
            <a:br>
              <a:rPr lang="en-US" altLang="en-US" sz="2800" b="1" dirty="0" smtClean="0">
                <a:latin typeface="Comic Sans MS" panose="030F0702030302020204" pitchFamily="66" charset="0"/>
              </a:rPr>
            </a:br>
            <a:r>
              <a:rPr lang="en-US" altLang="en-US" sz="2800" b="1" dirty="0" smtClean="0">
                <a:latin typeface="Comic Sans MS" panose="030F0702030302020204" pitchFamily="66" charset="0"/>
              </a:rPr>
              <a:t>Use your GUESS labels and equation triangle!</a:t>
            </a:r>
            <a:endParaRPr lang="en-US" altLang="en-US" sz="2800" b="1" dirty="0" smtClean="0">
              <a:latin typeface="Comic Sans MS" panose="030F0702030302020204" pitchFamily="66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916832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smtClean="0"/>
              <a:t>1 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Jamil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has a paper clip. It has a mass of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9.0 g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and a volume of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3.0 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 What is its density?</a:t>
            </a: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mic Sans MS" panose="030F0702030302020204" pitchFamily="66" charset="0"/>
              </a:rPr>
              <a:t>2. </a:t>
            </a:r>
            <a:r>
              <a:rPr lang="en-US" altLang="en-US" sz="2400" b="1" dirty="0" err="1" smtClean="0">
                <a:latin typeface="Comic Sans MS" panose="030F0702030302020204" pitchFamily="66" charset="0"/>
              </a:rPr>
              <a:t>Sanpreet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 has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an eraser. It has a mass of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8.0 g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, and a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density of 1.5 g/cm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What is its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Volume?</a:t>
            </a: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mic Sans MS" panose="030F0702030302020204" pitchFamily="66" charset="0"/>
              </a:rPr>
              <a:t>3. </a:t>
            </a:r>
            <a:r>
              <a:rPr lang="en-US" altLang="en-US" sz="2400" b="1" dirty="0" err="1" smtClean="0">
                <a:latin typeface="Comic Sans MS" panose="030F0702030302020204" pitchFamily="66" charset="0"/>
              </a:rPr>
              <a:t>Kiranjot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has a rock. The rock has a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volume of 12.9 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and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density of 1.8 g/cm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What is the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mass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of the rock?</a:t>
            </a:r>
          </a:p>
          <a:p>
            <a:pPr eaLnBrk="1" hangingPunct="1">
              <a:buFontTx/>
              <a:buNone/>
            </a:pPr>
            <a:endParaRPr lang="en-US" altLang="en-US" sz="24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</p:txBody>
      </p:sp>
      <p:pic>
        <p:nvPicPr>
          <p:cNvPr id="18436" name="Picture 14" descr="http://www.shelllake.k12.wi.us/cms_files/text6664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47" y="5227421"/>
            <a:ext cx="2408709" cy="163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784" y="151195"/>
            <a:ext cx="3599755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Mass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80728"/>
            <a:ext cx="91440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sym typeface="Symbol" panose="05050102010706020507" pitchFamily="18" charset="2"/>
              </a:rPr>
              <a:t>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Measurement </a:t>
            </a:r>
            <a:r>
              <a:rPr lang="en-US" altLang="en-US" b="1" dirty="0" smtClean="0">
                <a:latin typeface="Comic Sans MS" panose="030F0702030302020204" pitchFamily="66" charset="0"/>
              </a:rPr>
              <a:t>of the amount of </a:t>
            </a:r>
            <a:r>
              <a:rPr lang="en-US" altLang="en-US" b="1" dirty="0" smtClean="0">
                <a:latin typeface="Comic Sans MS" panose="030F0702030302020204" pitchFamily="66" charset="0"/>
              </a:rPr>
              <a:t>__________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b="1" dirty="0" smtClean="0">
                <a:latin typeface="Comic Sans MS" panose="030F0702030302020204" pitchFamily="66" charset="0"/>
              </a:rPr>
              <a:t>(</a:t>
            </a:r>
            <a:r>
              <a:rPr lang="en-US" altLang="en-US" b="1" dirty="0" smtClean="0">
                <a:latin typeface="Comic Sans MS" panose="030F0702030302020204" pitchFamily="66" charset="0"/>
              </a:rPr>
              <a:t>or stuff) in an </a:t>
            </a:r>
            <a:r>
              <a:rPr lang="en-US" altLang="en-US" b="1" dirty="0" smtClean="0">
                <a:latin typeface="Comic Sans MS" panose="030F0702030302020204" pitchFamily="66" charset="0"/>
              </a:rPr>
              <a:t>object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latin typeface="Comic Sans MS" panose="030F0702030302020204" pitchFamily="66" charset="0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Measured </a:t>
            </a:r>
            <a:r>
              <a:rPr lang="en-US" altLang="en-US" b="1" dirty="0" smtClean="0">
                <a:latin typeface="Comic Sans MS" panose="030F0702030302020204" pitchFamily="66" charset="0"/>
              </a:rPr>
              <a:t>in </a:t>
            </a:r>
            <a:r>
              <a:rPr lang="en-US" altLang="en-US" b="1" dirty="0" smtClean="0">
                <a:latin typeface="Comic Sans MS" panose="030F0702030302020204" pitchFamily="66" charset="0"/>
              </a:rPr>
              <a:t>______________</a:t>
            </a:r>
            <a:endParaRPr lang="en-US" altLang="en-US" b="1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" y="3573016"/>
            <a:ext cx="4905829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07" y="3573016"/>
            <a:ext cx="3368005" cy="2421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Volume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4" y="1008743"/>
            <a:ext cx="8709347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b="1" dirty="0">
                <a:sym typeface="Symbol" panose="05050102010706020507" pitchFamily="18" charset="2"/>
              </a:rPr>
              <a:t> 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Measurement </a:t>
            </a:r>
            <a:r>
              <a:rPr lang="en-US" altLang="en-US" b="1" dirty="0" smtClean="0">
                <a:latin typeface="Comic Sans MS" panose="030F0702030302020204" pitchFamily="66" charset="0"/>
              </a:rPr>
              <a:t>of the amount </a:t>
            </a:r>
            <a:r>
              <a:rPr lang="en-US" altLang="en-US" b="1" dirty="0" smtClean="0">
                <a:latin typeface="Comic Sans MS" panose="030F0702030302020204" pitchFamily="66" charset="0"/>
              </a:rPr>
              <a:t>of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 smtClean="0">
                <a:latin typeface="Comic Sans MS" panose="030F0702030302020204" pitchFamily="66" charset="0"/>
              </a:rPr>
              <a:t>    ________ </a:t>
            </a:r>
            <a:r>
              <a:rPr lang="en-US" altLang="en-US" b="1" dirty="0" smtClean="0">
                <a:latin typeface="Comic Sans MS" panose="030F0702030302020204" pitchFamily="66" charset="0"/>
              </a:rPr>
              <a:t>an object takes </a:t>
            </a:r>
            <a:r>
              <a:rPr lang="en-US" altLang="en-US" b="1" dirty="0" smtClean="0">
                <a:latin typeface="Comic Sans MS" panose="030F0702030302020204" pitchFamily="66" charset="0"/>
              </a:rPr>
              <a:t>up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Measured </a:t>
            </a:r>
            <a:r>
              <a:rPr lang="en-US" altLang="en-US" b="1" dirty="0" smtClean="0">
                <a:latin typeface="Comic Sans MS" panose="030F0702030302020204" pitchFamily="66" charset="0"/>
              </a:rPr>
              <a:t>in </a:t>
            </a:r>
            <a:r>
              <a:rPr lang="en-US" altLang="en-US" b="1" dirty="0" smtClean="0">
                <a:latin typeface="Comic Sans MS" panose="030F0702030302020204" pitchFamily="66" charset="0"/>
              </a:rPr>
              <a:t>milliliters _________</a:t>
            </a:r>
            <a:endParaRPr lang="en-US" altLang="en-US" b="1" dirty="0" smtClean="0">
              <a:latin typeface="Comic Sans MS" panose="030F0702030302020204" pitchFamily="66" charset="0"/>
            </a:endParaRPr>
          </a:p>
        </p:txBody>
      </p:sp>
      <p:pic>
        <p:nvPicPr>
          <p:cNvPr id="4100" name="Picture 7" descr="Cuboi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63357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74891"/>
            <a:ext cx="7772400" cy="859764"/>
          </a:xfrm>
        </p:spPr>
        <p:txBody>
          <a:bodyPr/>
          <a:lstStyle/>
          <a:p>
            <a:pPr algn="l"/>
            <a:r>
              <a:rPr lang="en-CA" altLang="en-US" dirty="0" smtClean="0">
                <a:latin typeface="Comic Sans MS" panose="030F0702030302020204" pitchFamily="66" charset="0"/>
              </a:rPr>
              <a:t>Finding </a:t>
            </a:r>
            <a:r>
              <a:rPr lang="en-CA" altLang="en-US" dirty="0" smtClean="0">
                <a:latin typeface="Comic Sans MS" panose="030F0702030302020204" pitchFamily="66" charset="0"/>
              </a:rPr>
              <a:t>volume:</a:t>
            </a:r>
            <a:endParaRPr lang="en-CA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34655"/>
            <a:ext cx="7920558" cy="4392265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800" u="sng" dirty="0" smtClean="0">
                <a:latin typeface="Comic Sans MS" panose="030F0702030302020204" pitchFamily="66" charset="0"/>
              </a:rPr>
              <a:t>Method 1: </a:t>
            </a:r>
            <a:r>
              <a:rPr lang="en-CA" altLang="en-US" sz="2800" dirty="0" smtClean="0">
                <a:latin typeface="Comic Sans MS" panose="030F0702030302020204" pitchFamily="66" charset="0"/>
              </a:rPr>
              <a:t>Calculate using </a:t>
            </a:r>
          </a:p>
          <a:p>
            <a:pPr marL="0" indent="0">
              <a:buNone/>
            </a:pPr>
            <a:r>
              <a:rPr lang="en-CA" altLang="en-US" sz="2800" dirty="0" smtClean="0">
                <a:latin typeface="Comic Sans MS" panose="030F0702030302020204" pitchFamily="66" charset="0"/>
              </a:rPr>
              <a:t>Formulas: </a:t>
            </a:r>
            <a:endParaRPr lang="en-CA" altLang="en-US" sz="28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5"/>
          <a:stretch>
            <a:fillRect/>
          </a:stretch>
        </p:blipFill>
        <p:spPr bwMode="auto">
          <a:xfrm>
            <a:off x="5143163" y="191556"/>
            <a:ext cx="3898233" cy="407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94" y="2029952"/>
            <a:ext cx="3281928" cy="2371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30" y="5487312"/>
            <a:ext cx="90685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en-US" sz="2800" u="sng" dirty="0" smtClean="0">
                <a:latin typeface="Comic Sans MS" panose="030F0702030302020204" pitchFamily="66" charset="0"/>
              </a:rPr>
              <a:t>Method 2</a:t>
            </a:r>
            <a:r>
              <a:rPr lang="en-CA" altLang="en-US" sz="2800" dirty="0" smtClean="0">
                <a:latin typeface="Comic Sans MS" panose="030F0702030302020204" pitchFamily="66" charset="0"/>
              </a:rPr>
              <a:t>: Place the object in </a:t>
            </a:r>
            <a:r>
              <a:rPr lang="en-CA" altLang="en-US" sz="2800" dirty="0">
                <a:latin typeface="Comic Sans MS" panose="030F0702030302020204" pitchFamily="66" charset="0"/>
              </a:rPr>
              <a:t>water and measure the </a:t>
            </a:r>
            <a:r>
              <a:rPr lang="en-CA" altLang="en-US" sz="2800" b="1" dirty="0">
                <a:latin typeface="Comic Sans MS" panose="030F0702030302020204" pitchFamily="66" charset="0"/>
              </a:rPr>
              <a:t>displaced water (more about this method in Density Lesson 2!!)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08052" y="4528234"/>
            <a:ext cx="66202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dirty="0">
                <a:latin typeface="Comic Sans MS" panose="030F0702030302020204" pitchFamily="66" charset="0"/>
              </a:rPr>
              <a:t>Place in water and measure the </a:t>
            </a:r>
            <a:r>
              <a:rPr lang="en-CA" altLang="en-US" b="1" dirty="0">
                <a:latin typeface="Comic Sans MS" panose="030F0702030302020204" pitchFamily="66" charset="0"/>
              </a:rPr>
              <a:t>displaced water (more about this method in Density Lesson 2!!)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129" y="4367842"/>
            <a:ext cx="8676456" cy="106100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19672" y="4741639"/>
            <a:ext cx="6357516" cy="185571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135" y="419383"/>
            <a:ext cx="8280400" cy="23764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Comic Sans MS" panose="030F0702030302020204" pitchFamily="66" charset="0"/>
              </a:rPr>
              <a:t>Which has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the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greater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mass?  </a:t>
            </a:r>
            <a:br>
              <a:rPr lang="en-US" altLang="en-US" sz="3600" b="1" dirty="0" smtClean="0">
                <a:latin typeface="Comic Sans MS" panose="030F0702030302020204" pitchFamily="66" charset="0"/>
              </a:rPr>
            </a:br>
            <a:r>
              <a:rPr lang="en-US" altLang="en-US" sz="3600" b="1" dirty="0" smtClean="0">
                <a:latin typeface="Comic Sans MS" panose="030F0702030302020204" pitchFamily="66" charset="0"/>
              </a:rPr>
              <a:t>The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greater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volume?</a:t>
            </a:r>
            <a:br>
              <a:rPr lang="en-US" altLang="en-US" sz="3600" b="1" dirty="0" smtClean="0">
                <a:latin typeface="Comic Sans MS" panose="030F0702030302020204" pitchFamily="66" charset="0"/>
              </a:rPr>
            </a:br>
            <a:r>
              <a:rPr lang="en-US" altLang="en-US" sz="3600" b="1" dirty="0" smtClean="0">
                <a:latin typeface="Comic Sans MS" panose="030F0702030302020204" pitchFamily="66" charset="0"/>
              </a:rPr>
              <a:t>Which has the greater density?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/>
            </a:r>
            <a:br>
              <a:rPr lang="en-US" altLang="en-US" sz="3600" b="1" dirty="0" smtClean="0">
                <a:latin typeface="Comic Sans MS" panose="030F0702030302020204" pitchFamily="66" charset="0"/>
              </a:rPr>
            </a:b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endParaRPr lang="en-US" altLang="en-US" sz="4000" b="1" dirty="0" smtClean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70135" y="1993106"/>
            <a:ext cx="460811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  <a:ea typeface="Segoe UI" panose="020B0502040204020203" pitchFamily="34" charset="0"/>
                <a:cs typeface="Segoe UI" panose="020B0502040204020203" pitchFamily="34" charset="0"/>
              </a:rPr>
              <a:t>1 kg </a:t>
            </a:r>
            <a:r>
              <a:rPr lang="en-US" altLang="en-US" sz="2800" b="1" dirty="0">
                <a:latin typeface="Comic Sans MS" panose="030F0702030302020204" pitchFamily="66" charset="0"/>
                <a:ea typeface="Segoe UI" panose="020B0502040204020203" pitchFamily="34" charset="0"/>
                <a:cs typeface="Segoe UI" panose="020B0502040204020203" pitchFamily="34" charset="0"/>
              </a:rPr>
              <a:t>of feathers </a:t>
            </a:r>
          </a:p>
          <a:p>
            <a:pPr eaLnBrk="1" hangingPunct="1"/>
            <a:endParaRPr lang="en-US" altLang="en-US" sz="2800" b="1" dirty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309740" y="2070669"/>
            <a:ext cx="3455988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kg 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rocks</a:t>
            </a:r>
          </a:p>
        </p:txBody>
      </p:sp>
      <p:pic>
        <p:nvPicPr>
          <p:cNvPr id="33802" name="Picture 10" descr="ant_worker_carrying_rock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21" y="2563903"/>
            <a:ext cx="333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21" y="2636838"/>
            <a:ext cx="3146154" cy="192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latin typeface="Comic Sans MS" panose="030F0702030302020204" pitchFamily="66" charset="0"/>
              </a:rPr>
              <a:t>How are mass and volume related?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45" r="-83345"/>
          <a:stretch>
            <a:fillRect/>
          </a:stretch>
        </p:blipFill>
        <p:spPr>
          <a:xfrm>
            <a:off x="-540568" y="2348880"/>
            <a:ext cx="6004204" cy="3178696"/>
          </a:xfrm>
        </p:spPr>
      </p:pic>
      <p:sp>
        <p:nvSpPr>
          <p:cNvPr id="2" name="Rectangle 1"/>
          <p:cNvSpPr/>
          <p:nvPr/>
        </p:nvSpPr>
        <p:spPr bwMode="auto">
          <a:xfrm>
            <a:off x="4211960" y="2492896"/>
            <a:ext cx="4176464" cy="18002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830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>
              <a:latin typeface="Kristen ITC" panose="03050502040202030202" pitchFamily="66" charset="0"/>
            </a:endParaRPr>
          </a:p>
        </p:txBody>
      </p:sp>
      <p:pic>
        <p:nvPicPr>
          <p:cNvPr id="10243" name="Picture 7" descr="wat_1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29000"/>
            <a:ext cx="3211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8" descr="ice_1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429000"/>
            <a:ext cx="3289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8942" y="653079"/>
            <a:ext cx="91440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Comic Sans MS" panose="030F0702030302020204" pitchFamily="66" charset="0"/>
              </a:rPr>
              <a:t>Density is the amount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of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_________________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CA" altLang="en-US" sz="2800" b="1" dirty="0" smtClean="0">
                <a:latin typeface="Comic Sans MS" panose="030F0702030302020204" pitchFamily="66" charset="0"/>
              </a:rPr>
              <a:t> _________________________</a:t>
            </a:r>
            <a:endParaRPr lang="en-US" altLang="en-US" sz="2800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 It </a:t>
            </a:r>
            <a:r>
              <a:rPr lang="en-US" altLang="en-US" sz="2800" b="1" dirty="0">
                <a:latin typeface="Comic Sans MS" panose="030F0702030302020204" pitchFamily="66" charset="0"/>
              </a:rPr>
              <a:t>is a measure of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____________________the </a:t>
            </a:r>
            <a:r>
              <a:rPr lang="en-US" altLang="en-US" sz="2800" b="1" dirty="0">
                <a:latin typeface="Comic Sans MS" panose="030F0702030302020204" pitchFamily="66" charset="0"/>
              </a:rPr>
              <a:t>atoms are in </a:t>
            </a:r>
            <a:r>
              <a:rPr lang="en-US" altLang="en-US" b="1" dirty="0">
                <a:latin typeface="Comic Sans MS" panose="030F0702030302020204" pitchFamily="66" charset="0"/>
              </a:rPr>
              <a:t>an object.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3168650" y="-45090"/>
            <a:ext cx="381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/>
              <a:t>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21" y="975812"/>
            <a:ext cx="5225282" cy="2396918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66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Which one is more dense?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1282" y="3380148"/>
            <a:ext cx="9144000" cy="7200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31" y="3717032"/>
            <a:ext cx="4775919" cy="28083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223" y="4445081"/>
            <a:ext cx="1656187" cy="219624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Calculating density</a:t>
            </a:r>
            <a:endParaRPr lang="en-US" baseline="30000" dirty="0" smtClean="0">
              <a:solidFill>
                <a:schemeClr val="tx2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684213" y="1030288"/>
            <a:ext cx="320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solidFill>
                  <a:srgbClr val="0D0D0D"/>
                </a:solidFill>
              </a:rPr>
              <a:t>Formula:</a:t>
            </a:r>
          </a:p>
        </p:txBody>
      </p:sp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0" y="1609519"/>
            <a:ext cx="2771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M </a:t>
            </a:r>
            <a:r>
              <a:rPr lang="en-US" altLang="en-US" sz="2800" dirty="0">
                <a:solidFill>
                  <a:srgbClr val="0D0D0D"/>
                </a:solidFill>
                <a:latin typeface="Comic Sans MS" panose="030F0702030302020204" pitchFamily="66" charset="0"/>
              </a:rPr>
              <a:t>= mass   </a:t>
            </a:r>
            <a:endParaRPr lang="en-US" altLang="en-US" sz="2800" dirty="0" smtClean="0">
              <a:solidFill>
                <a:srgbClr val="0D0D0D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800" dirty="0">
                <a:solidFill>
                  <a:srgbClr val="0D0D0D"/>
                </a:solidFill>
                <a:latin typeface="Comic Sans MS" panose="030F0702030302020204" pitchFamily="66" charset="0"/>
              </a:rPr>
              <a:t>= volume  </a:t>
            </a:r>
            <a:endParaRPr lang="en-US" altLang="en-US" sz="2800" dirty="0" smtClean="0">
              <a:solidFill>
                <a:srgbClr val="0D0D0D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2800" dirty="0">
                <a:solidFill>
                  <a:srgbClr val="0D0D0D"/>
                </a:solidFill>
                <a:latin typeface="Comic Sans MS" panose="030F0702030302020204" pitchFamily="66" charset="0"/>
              </a:rPr>
              <a:t>= density</a:t>
            </a:r>
          </a:p>
        </p:txBody>
      </p:sp>
      <p:sp>
        <p:nvSpPr>
          <p:cNvPr id="13318" name="AutoShape 10" descr="data:image/jpeg;base64,/9j/4AAQSkZJRgABAQAAAQABAAD/2wCEAAkGBxAMDw8ODhQVFRAPDxAUEBEUFRoVFxkPFBEXFhgYFRUYHCggGBsnHhQVIjEhMSkrLi46Fx80ODMsNygtLjEBCgoKDg0OFxAQGjccHx8sNyw3LCwrKywsNy8sLCwsLCwsLCwwLCwsLCwsLCwxLCwsKywsLCwsLCw3NzQsLCssLP/AABEIAJAAoAMBIgACEQEDEQH/xAAbAAEBAAMBAQEAAAAAAAAAAAAABgEEBQMHAv/EAEEQAAEDAwAGBAgNAwUAAAAAAAEAAgMEBREGEiExUWETQXHTBxUXIiOBkZQUFjM1QlJVYnJzkrPSJDKCY5OhscH/xAAZAQEAAwEBAAAAAAAAAAAAAAAAAQIDBAX/xAAhEQEAAgMAAgIDAQAAAAAAAAAAAQIDERIEQRRREyExcf/aAAwDAQACEQMRAD8A+4oiICIiAiIgIiICIuVpNeo7bST1cm6Jnmt63SHYxo5kkBB1couDoZfvGdGyZ7dSdpdHUxbiypjOHtIO0bf+wu8gIiICIiAiIgIiICIiAiIgIiICIiDChrs7xtdY6UbaW1as0/1X1zx6Jh46gBdj7w5Kh0svjbXRzVRGs5gxFH1vmdsYwAbSSSFzdEbO6gpWxynWqJHGWqk63VMm15/8HYFakblhnyc1/wBc18nii7sm3Ut31YpT9Flewejdy12kt5lo5K9Cm9JbM25Uk1K846RvmPG9so2seOBBAK/Wg97fX0gM41aqncYKtnCoj2E9jtjhycpvGpR4+TquvpRIiKjoEREBERAREQEREBERAREQFjKyuDpnfPFlHJOwa0zsR00e8vqZDqsaB17T/wAIOFVv8b3cNG2ks+13B9xkGwc+jZ7C9VIXJ0Vs3i6ljgJ1pPOfPId76iQ60jiebifYuut6xqHmZr92FJVz/FF1irBspbnqU9XwZVN+QkPAHLmE9irMrQv9pjuNLNSS/wBkzC3PA9ThzBwUtG4RivxaJUCypnQK8yVlKYqnZWUbzT1bf9Vg2P7HDDgevKplg9QREQEREBERAREQEREBERBgqD1/G93dLvpbRrRxn6L7g8ekPPo2gDtcea7mnF7db6RzoBrVUzhDSR9bqmTY3YeG1x5NK89GrM220sNK06xY30jzvfK7a95PWSclXpG5c/kX5rr7dRcTTWvkpbfUyQHE5YI4Mb+nkcGMxzy4LtrlX+1OrDSgOAZBVxTyNIzrNjDi0DgdfUP+K1lwV1uNoqXSupPiHVc7ztR1xIxuc9tM0P7ZHO9i+lKHOgepFdmxyekr5A6ncc4h1XmRg/3HvPsVuzOBrb8DOOPWorv20yTWdaSd5eLRcoLmNlNV6lLXnqa7PoJT2EuaT94K9yuHeLbHXU81LMMxzRuY7iARvHMb/UtLwfXWSanfSVRzWW9/QVHFwHycvY9oB9vBZ3jTq8bJuup9KpERUdIiIgIiICIiAiIgLBWVI+EfSKW3UoZSxvkq6xzoaUMAOJSwnWIz1DJ9SDQo3+N7rLVnbS2vXgpeDqt3y8g46oDWA/iVYFDWG8Pt9NDSxWyu1YmAZ1GZc76Tj5+8nJW/8bp/syu/Qz+a2rqIedli17bVSKV+N0/2ZXfoZ/NPjdP9mV36GfzU9Qz/AB2VSKMp9O3yyTQst1aXwFgkaGsJaXjI1hrbNxWz8bp/syu/Qz+adQfisqlI6RyeKq6nu7dkDwKa48BE4+imP4HEg8ncl6fG6f7Mrv0M/mte46QPq4Zaea11zo5mOY8ajP7XDH196i2phpji1LRL6E0rKivBheZJ6V1FVteyroC2N7JBh5gI9E8jm0YPNpVqsXoiIiAiIgIiICIiAVA2h/ja5T3E7aei16Wh4Okz/USj1ta0H7pXU8IF2kgpmUtKf6y4P6Cm+7kefIeAY3Jz2Lcs1tjoaeGlhGI4Y2sbzwNpPMnJ9avSNy5/IvquvtuoiLV54iIglNGfnS+fmUX7L1VqU0Y+dL5+ZRfsuVWohfJ/RERWUSWlZNsqqa8sHo4x0FwAG+ke4ar8DfqO29hKvGuBAI2gjII4FcqspWVEb4ZQHRyscx7T1tcMELieDytfE2e01Li6e3FrWOO+SjdnoZM9ZwC08C3mFjePbu8bJuOZ9LJERUdQiIgIiICwSsqR8IlxkbDFb6U4q7k50MbvqQgZllPJrTjtcEJc/R5/jWvqLsdtPEDTW7gYwfTTD8bgADwaq1a1toY6SGKnhGI4WNYwfdAwtlb1jUPKyX7ttoXe6MoxE6QEtlnihyMYa6V2q0uz1ZIHrWJbq0VbKINc57oXzPcMarI2uDW63XlxJwPula+l1udW0FTBHskdETEeEzPOYR/kAuXoFK6uE92kaWOrjG2Nrt7aaFuGj1vdI71hPaYiOdqxERWZJTRj50vn5lF+y5ValNGPnS+fmUX7LlVqsNMn9c+6XuloTC2qlZEZ3ObFrnAc5uMjO7rHtC32uBAIOQRkEbRjtUvpLC2W42mN7Wua4V+sxwDgWdFHkEHfvCxo3C2juFZQUxPwVkEEwiySIJpHPaWMz/a1waHau4YPFN/tPEc7VSktM9aglp71ECfgmY6xo3voZCNY8ywjWHrVavOaFsjXRvAcx7S17TuLSMEFJjcIx35tEulFK17WvaQWuALSNxaRkEL9qK8H1S6ldUWackvoSHUznb30EhPRnPFuCw9g4q1WD1IncbERESIiIPy52ASdgA2nkoPRZxudXU3l/wAm/wDp7eD1UrHHXkA6ukdt7GhbvhErXyMhtVM7E9yLmOeN8dI3HTSbORwOZXao6VlPHHDENWOJjWMaOprRgK9I9uXycmo5j29kRFs4BYAxsWUQEREEpox86Xz8yi/ZcqtSmjHzpfPzKL9lyq1WrTJ/XOvNjpq9rBUs1ujJMbgS1zSRg6r2kEZwPYvS02mChYY6aMMa52s7GS5z/rPcdrjzK3UU6U6nWhERShKabRPpXU94gBMlvLunYN8lC/HSs7RgOHYeKt6WobMxksZDmSNa5jhuLXDIIWi9gcC1wBa4EOB2gtOwgjrCm9AZTQzVFllJxTelonH6VDI44aCd5Y4FvYQsrx7d3jZNxzK3REWbrF+ZHBoJO4AknkF+lghB8jsmmFK6srLjVidskpENNH8Fmd0dHGTg5DMZeTrHsHNUPlCt/Go90n7tXeEVotMMb4K2ncoTyhW/jUe6T92nlCt/Go90n7tXaKe5V+NRCeUK38aj3Sfu08oVv41Huk/dq7RO5PjUQnlCt/Go90n7tPKFb+NR7pP3au0wncnxqPktj0wpIa66TyCcR1L6Uwu+CzHIjjc12wM2bSF3/KFb+NR7pP3au8Incpnx6zP7QnlCt/Go90n7tPKFb+NR7pP3au0TuUfGohPKFb+NR7pP3aeUK38aj3Sfu1doncnxqIQ+EK38aj3Sfu1PaV6X00j6WuohO6ropctYaadolp3kCWIuLMDIGRwIX11YUTaZTXBWs7h5UdQ2eNkrNrJGNc0kYOq4ZGQdy9lgBZVW7//Z"/>
          <p:cNvSpPr>
            <a:spLocks noChangeAspect="1" noChangeArrowheads="1"/>
          </p:cNvSpPr>
          <p:nvPr/>
        </p:nvSpPr>
        <p:spPr bwMode="auto">
          <a:xfrm>
            <a:off x="4400550" y="-822325"/>
            <a:ext cx="190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13319" name="AutoShape 12" descr="data:image/jpeg;base64,/9j/4AAQSkZJRgABAQAAAQABAAD/2wCEAAkGBxAMDw8ODhQVFRAPDxAUEBEUFRoVFxkPFBEXFhgYFRUYHCggGBsnHhQVIjEhMSkrLi46Fx80ODMsNygtLjEBCgoKDg0OFxAQGjccHx8sNyw3LCwrKywsNy8sLCwsLCwsLCwwLCwsLCwsLCwxLCwsKywsLCwsLCw3NzQsLCssLP/AABEIAJAAoAMBIgACEQEDEQH/xAAbAAEBAAMBAQEAAAAAAAAAAAAABgEEBQMHAv/EAEEQAAEDAwAGBAgNAwUAAAAAAAEAAgMEBREGEiExUWETQXHTBxUXIiOBkZQUFjM1QlJVYnJzkrPSJDKCY5OhscH/xAAZAQEAAwEBAAAAAAAAAAAAAAAAAQIDBAX/xAAhEQEAAgMAAgIDAQAAAAAAAAAAAQIDERIEQRRREyExcf/aAAwDAQACEQMRAD8A+4oiICIiAiIgIiICIuVpNeo7bST1cm6Jnmt63SHYxo5kkBB1couDoZfvGdGyZ7dSdpdHUxbiypjOHtIO0bf+wu8gIiICIiAiIgIiICIiAiIgIiICIiDChrs7xtdY6UbaW1as0/1X1zx6Jh46gBdj7w5Kh0svjbXRzVRGs5gxFH1vmdsYwAbSSSFzdEbO6gpWxynWqJHGWqk63VMm15/8HYFakblhnyc1/wBc18nii7sm3Ut31YpT9Flewejdy12kt5lo5K9Cm9JbM25Uk1K846RvmPG9so2seOBBAK/Wg97fX0gM41aqncYKtnCoj2E9jtjhycpvGpR4+TquvpRIiKjoEREBERAREQEREBERAREQFjKyuDpnfPFlHJOwa0zsR00e8vqZDqsaB17T/wAIOFVv8b3cNG2ks+13B9xkGwc+jZ7C9VIXJ0Vs3i6ljgJ1pPOfPId76iQ60jiebifYuut6xqHmZr92FJVz/FF1irBspbnqU9XwZVN+QkPAHLmE9irMrQv9pjuNLNSS/wBkzC3PA9ThzBwUtG4RivxaJUCypnQK8yVlKYqnZWUbzT1bf9Vg2P7HDDgevKplg9QREQEREBERAREQEREBERBgqD1/G93dLvpbRrRxn6L7g8ekPPo2gDtcea7mnF7db6RzoBrVUzhDSR9bqmTY3YeG1x5NK89GrM220sNK06xY30jzvfK7a95PWSclXpG5c/kX5rr7dRcTTWvkpbfUyQHE5YI4Mb+nkcGMxzy4LtrlX+1OrDSgOAZBVxTyNIzrNjDi0DgdfUP+K1lwV1uNoqXSupPiHVc7ztR1xIxuc9tM0P7ZHO9i+lKHOgepFdmxyekr5A6ncc4h1XmRg/3HvPsVuzOBrb8DOOPWorv20yTWdaSd5eLRcoLmNlNV6lLXnqa7PoJT2EuaT94K9yuHeLbHXU81LMMxzRuY7iARvHMb/UtLwfXWSanfSVRzWW9/QVHFwHycvY9oB9vBZ3jTq8bJuup9KpERUdIiIgIiICIiAiIgLBWVI+EfSKW3UoZSxvkq6xzoaUMAOJSwnWIz1DJ9SDQo3+N7rLVnbS2vXgpeDqt3y8g46oDWA/iVYFDWG8Pt9NDSxWyu1YmAZ1GZc76Tj5+8nJW/8bp/syu/Qz+a2rqIedli17bVSKV+N0/2ZXfoZ/NPjdP9mV36GfzU9Qz/AB2VSKMp9O3yyTQst1aXwFgkaGsJaXjI1hrbNxWz8bp/syu/Qz+adQfisqlI6RyeKq6nu7dkDwKa48BE4+imP4HEg8ncl6fG6f7Mrv0M/mte46QPq4Zaea11zo5mOY8ajP7XDH196i2phpji1LRL6E0rKivBheZJ6V1FVteyroC2N7JBh5gI9E8jm0YPNpVqsXoiIiAiIgIiICIiAVA2h/ja5T3E7aei16Wh4Okz/USj1ta0H7pXU8IF2kgpmUtKf6y4P6Cm+7kefIeAY3Jz2Lcs1tjoaeGlhGI4Y2sbzwNpPMnJ9avSNy5/IvquvtuoiLV54iIglNGfnS+fmUX7L1VqU0Y+dL5+ZRfsuVWohfJ/RERWUSWlZNsqqa8sHo4x0FwAG+ke4ar8DfqO29hKvGuBAI2gjII4FcqspWVEb4ZQHRyscx7T1tcMELieDytfE2e01Li6e3FrWOO+SjdnoZM9ZwC08C3mFjePbu8bJuOZ9LJERUdQiIgIiICwSsqR8IlxkbDFb6U4q7k50MbvqQgZllPJrTjtcEJc/R5/jWvqLsdtPEDTW7gYwfTTD8bgADwaq1a1toY6SGKnhGI4WNYwfdAwtlb1jUPKyX7ttoXe6MoxE6QEtlnihyMYa6V2q0uz1ZIHrWJbq0VbKINc57oXzPcMarI2uDW63XlxJwPula+l1udW0FTBHskdETEeEzPOYR/kAuXoFK6uE92kaWOrjG2Nrt7aaFuGj1vdI71hPaYiOdqxERWZJTRj50vn5lF+y5ValNGPnS+fmUX7LlVqsNMn9c+6XuloTC2qlZEZ3ObFrnAc5uMjO7rHtC32uBAIOQRkEbRjtUvpLC2W42mN7Wua4V+sxwDgWdFHkEHfvCxo3C2juFZQUxPwVkEEwiySIJpHPaWMz/a1waHau4YPFN/tPEc7VSktM9aglp71ECfgmY6xo3voZCNY8ywjWHrVavOaFsjXRvAcx7S17TuLSMEFJjcIx35tEulFK17WvaQWuALSNxaRkEL9qK8H1S6ldUWackvoSHUznb30EhPRnPFuCw9g4q1WD1IncbERESIiIPy52ASdgA2nkoPRZxudXU3l/wAm/wDp7eD1UrHHXkA6ukdt7GhbvhErXyMhtVM7E9yLmOeN8dI3HTSbORwOZXao6VlPHHDENWOJjWMaOprRgK9I9uXycmo5j29kRFs4BYAxsWUQEREEpox86Xz8yi/ZcqtSmjHzpfPzKL9lyq1WrTJ/XOvNjpq9rBUs1ujJMbgS1zSRg6r2kEZwPYvS02mChYY6aMMa52s7GS5z/rPcdrjzK3UU6U6nWhERShKabRPpXU94gBMlvLunYN8lC/HSs7RgOHYeKt6WobMxksZDmSNa5jhuLXDIIWi9gcC1wBa4EOB2gtOwgjrCm9AZTQzVFllJxTelonH6VDI44aCd5Y4FvYQsrx7d3jZNxzK3REWbrF+ZHBoJO4AknkF+lghB8jsmmFK6srLjVidskpENNH8Fmd0dHGTg5DMZeTrHsHNUPlCt/Go90n7tXeEVotMMb4K2ncoTyhW/jUe6T92nlCt/Go90n7tXaKe5V+NRCeUK38aj3Sfu08oVv41Huk/dq7RO5PjUQnlCt/Go90n7tPKFb+NR7pP3au0wncnxqPktj0wpIa66TyCcR1L6Uwu+CzHIjjc12wM2bSF3/KFb+NR7pP3au8Incpnx6zP7QnlCt/Go90n7tPKFb+NR7pP3au0TuUfGohPKFb+NR7pP3aeUK38aj3Sfu1doncnxqIQ+EK38aj3Sfu1PaV6X00j6WuohO6ropctYaadolp3kCWIuLMDIGRwIX11YUTaZTXBWs7h5UdQ2eNkrNrJGNc0kYOq4ZGQdy9lgBZVW7//Z"/>
          <p:cNvSpPr>
            <a:spLocks noChangeAspect="1" noChangeArrowheads="1"/>
          </p:cNvSpPr>
          <p:nvPr/>
        </p:nvSpPr>
        <p:spPr bwMode="auto">
          <a:xfrm>
            <a:off x="4552950" y="-669925"/>
            <a:ext cx="190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2" name="Rectangle 1"/>
          <p:cNvSpPr/>
          <p:nvPr/>
        </p:nvSpPr>
        <p:spPr bwMode="auto">
          <a:xfrm>
            <a:off x="1115616" y="4575400"/>
            <a:ext cx="6624736" cy="2282599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75" y="1704420"/>
            <a:ext cx="3692574" cy="2400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299961" y="2401431"/>
            <a:ext cx="3096344" cy="112097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1749" y="3889484"/>
            <a:ext cx="27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Rearranging: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56755" y="4591131"/>
                <a:ext cx="62154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𝐌𝐚𝐬𝐬</m:t>
                      </m:r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𝐃𝐞𝐧𝐬𝐢𝐭𝐲</m:t>
                      </m:r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𝐕𝐨𝐥𝐮𝐦𝐞</m:t>
                      </m:r>
                    </m:oMath>
                  </m:oMathPara>
                </a14:m>
                <a:endParaRPr lang="en-US" sz="3200" b="1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55" y="4591131"/>
                <a:ext cx="621544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30878" y="5542203"/>
                <a:ext cx="4907470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𝐕𝐨𝐥𝐮𝐦𝐞</m:t>
                      </m:r>
                      <m:r>
                        <a:rPr lang="en-CA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𝐌𝐚𝐬𝐬</m:t>
                          </m:r>
                        </m:num>
                        <m:den>
                          <m:r>
                            <a:rPr lang="en-CA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𝐃𝐞𝐧𝐬𝐢𝐭𝐲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8" y="5542203"/>
                <a:ext cx="4907470" cy="10984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352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Cambria Math</vt:lpstr>
      <vt:lpstr>Comic Sans MS</vt:lpstr>
      <vt:lpstr>Kristen ITC</vt:lpstr>
      <vt:lpstr>Segoe UI</vt:lpstr>
      <vt:lpstr>Symbol</vt:lpstr>
      <vt:lpstr>Times New Roman</vt:lpstr>
      <vt:lpstr>Wingdings</vt:lpstr>
      <vt:lpstr>Default Design</vt:lpstr>
      <vt:lpstr>PowerPoint Presentation</vt:lpstr>
      <vt:lpstr>Mass</vt:lpstr>
      <vt:lpstr>Volume</vt:lpstr>
      <vt:lpstr>Finding volume:</vt:lpstr>
      <vt:lpstr>Which has the greater mass?   The greater volume? Which has the greater density?  </vt:lpstr>
      <vt:lpstr>How are mass and volume related?</vt:lpstr>
      <vt:lpstr>PowerPoint Presentation</vt:lpstr>
      <vt:lpstr>Which one is more dense?</vt:lpstr>
      <vt:lpstr>Calculating density</vt:lpstr>
      <vt:lpstr>To find the density of an object</vt:lpstr>
      <vt:lpstr>PowerPoint Presentation</vt:lpstr>
      <vt:lpstr>PowerPoint Presentation</vt:lpstr>
      <vt:lpstr>Example 2</vt:lpstr>
      <vt:lpstr>Let’s try!  Work on these problems with your neighbor! Use your GUESS labels and equation triangle!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J.Miles</dc:creator>
  <cp:lastModifiedBy>Ryan, Linda</cp:lastModifiedBy>
  <cp:revision>48</cp:revision>
  <cp:lastPrinted>2020-02-20T00:03:18Z</cp:lastPrinted>
  <dcterms:created xsi:type="dcterms:W3CDTF">2007-07-23T11:42:16Z</dcterms:created>
  <dcterms:modified xsi:type="dcterms:W3CDTF">2020-02-20T00:05:21Z</dcterms:modified>
</cp:coreProperties>
</file>