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9" r:id="rId5"/>
    <p:sldId id="260" r:id="rId6"/>
    <p:sldId id="266" r:id="rId7"/>
    <p:sldId id="26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imgurl=http://resources.yesican-science.ca/lpdd/g07/lp/nelson/heat1.gif&amp;imgrefurl=http://resources.yesican-science.ca/lpdd/g07/lp/nelson/nel07.html&amp;usg=__mRax8ATqSR3wwm7GkkiIy0L6TIk=&amp;h=233&amp;w=143&amp;sz=15&amp;hl=en&amp;start=15&amp;zoom=1&amp;um=1&amp;itbs=1&amp;tbnid=9TlJrot6Qt10MM:&amp;tbnh=109&amp;tbnw=67&amp;prev=/images?q=particle+theory+of+matter&amp;um=1&amp;hl=en&amp;sa=X&amp;tbs=isch: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400" y="228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Particle Theory of Matter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71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An Introduction to Chemistry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3460"/>
            <a:ext cx="81534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3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omic Sans MS" panose="030F0702030302020204" pitchFamily="66" charset="0"/>
              </a:rPr>
              <a:t>Minds On</a:t>
            </a:r>
            <a:endParaRPr lang="en-US" b="1" u="sn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143000"/>
            <a:ext cx="8594669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100" dirty="0" smtClean="0">
                <a:latin typeface="Comic Sans MS" panose="030F0702030302020204" pitchFamily="66" charset="0"/>
              </a:rPr>
              <a:t>Rip a piece of paper in half</a:t>
            </a:r>
          </a:p>
          <a:p>
            <a:pPr marL="914400" lvl="1" indent="-514350">
              <a:buFont typeface="+mj-lt"/>
              <a:buAutoNum type="arabicPeriod"/>
            </a:pPr>
            <a:endParaRPr lang="en-US" sz="41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100" dirty="0" smtClean="0">
                <a:latin typeface="Comic Sans MS" panose="030F0702030302020204" pitchFamily="66" charset="0"/>
              </a:rPr>
              <a:t>Keep ripping it into smaller </a:t>
            </a:r>
            <a:br>
              <a:rPr lang="en-US" sz="4100" dirty="0" smtClean="0">
                <a:latin typeface="Comic Sans MS" panose="030F0702030302020204" pitchFamily="66" charset="0"/>
              </a:rPr>
            </a:br>
            <a:r>
              <a:rPr lang="en-US" sz="4100" dirty="0" smtClean="0">
                <a:latin typeface="Comic Sans MS" panose="030F0702030302020204" pitchFamily="66" charset="0"/>
              </a:rPr>
              <a:t>and smaller pieces</a:t>
            </a:r>
          </a:p>
          <a:p>
            <a:pPr marL="914400" lvl="1" indent="-514350">
              <a:buFont typeface="+mj-lt"/>
              <a:buAutoNum type="arabicPeriod"/>
            </a:pPr>
            <a:endParaRPr lang="en-US" sz="41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100" dirty="0" smtClean="0">
                <a:latin typeface="Comic Sans MS" panose="030F0702030302020204" pitchFamily="66" charset="0"/>
              </a:rPr>
              <a:t>Can you keep on ripping it forever?</a:t>
            </a:r>
          </a:p>
          <a:p>
            <a:pPr marL="0" indent="0">
              <a:buNone/>
            </a:pPr>
            <a:endParaRPr lang="en-US" dirty="0"/>
          </a:p>
          <a:p>
            <a:pPr lvl="1" algn="ctr">
              <a:buNone/>
            </a:pPr>
            <a:r>
              <a:rPr lang="en-US" sz="4700" i="1" dirty="0" smtClean="0"/>
              <a:t>The ancient Philosophers </a:t>
            </a:r>
            <a:br>
              <a:rPr lang="en-US" sz="4700" i="1" dirty="0" smtClean="0"/>
            </a:br>
            <a:r>
              <a:rPr lang="en-US" sz="4700" i="1" dirty="0" smtClean="0"/>
              <a:t>thought about this simple question </a:t>
            </a:r>
            <a:br>
              <a:rPr lang="en-US" sz="4700" i="1" dirty="0" smtClean="0"/>
            </a:br>
            <a:r>
              <a:rPr lang="en-US" sz="4700" i="1" dirty="0" smtClean="0"/>
              <a:t>for all the different types </a:t>
            </a:r>
            <a:br>
              <a:rPr lang="en-US" sz="4700" i="1" dirty="0" smtClean="0"/>
            </a:br>
            <a:r>
              <a:rPr lang="en-US" sz="4700" i="1" dirty="0" smtClean="0"/>
              <a:t>of matter (stuff) on Earth.</a:t>
            </a:r>
            <a:endParaRPr lang="en-US" sz="4700" i="1" dirty="0"/>
          </a:p>
        </p:txBody>
      </p:sp>
      <p:pic>
        <p:nvPicPr>
          <p:cNvPr id="1026" name="Picture 2" descr="http://isucceedbook.com/wp-content/uploads/2010/10/tearing-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1944" y="838200"/>
            <a:ext cx="2735375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14895"/>
            <a:ext cx="2346405" cy="277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381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What Is </a:t>
            </a:r>
            <a:r>
              <a:rPr lang="en-US" b="1" dirty="0" smtClean="0">
                <a:latin typeface="Comic Sans MS" panose="030F0702030302020204" pitchFamily="66" charset="0"/>
              </a:rPr>
              <a:t>Matter?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79" y="2801698"/>
            <a:ext cx="9064625" cy="4525963"/>
          </a:xfrm>
        </p:spPr>
        <p:txBody>
          <a:bodyPr>
            <a:noAutofit/>
          </a:bodyPr>
          <a:lstStyle/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They used logic to </a:t>
            </a:r>
            <a:r>
              <a:rPr lang="en-US" sz="2800" i="1" dirty="0" smtClean="0">
                <a:latin typeface="Comic Sans MS" panose="030F0702030302020204" pitchFamily="66" charset="0"/>
              </a:rPr>
              <a:t>hypothesize</a:t>
            </a:r>
            <a:r>
              <a:rPr lang="en-US" sz="2800" dirty="0" smtClean="0">
                <a:latin typeface="Comic Sans MS" panose="030F0702030302020204" pitchFamily="66" charset="0"/>
              </a:rPr>
              <a:t> that</a:t>
            </a:r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Comic Sans MS" panose="030F0702030302020204" pitchFamily="66" charset="0"/>
              </a:rPr>
              <a:t>All matter is made up of microscopic </a:t>
            </a:r>
            <a:r>
              <a:rPr lang="en-US" dirty="0" smtClean="0">
                <a:latin typeface="Comic Sans MS" panose="030F0702030302020204" pitchFamily="66" charset="0"/>
              </a:rPr>
              <a:t>________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850392" lvl="1" indent="-457200">
              <a:buFont typeface="+mj-lt"/>
              <a:buAutoNum type="arabicPeriod" startAt="3"/>
            </a:pPr>
            <a:r>
              <a:rPr lang="en-US" dirty="0" smtClean="0">
                <a:latin typeface="Comic Sans MS" panose="030F0702030302020204" pitchFamily="66" charset="0"/>
              </a:rPr>
              <a:t>Each pure substance has its </a:t>
            </a:r>
            <a:r>
              <a:rPr lang="en-US" dirty="0" smtClean="0">
                <a:latin typeface="Comic Sans MS" panose="030F0702030302020204" pitchFamily="66" charset="0"/>
              </a:rPr>
              <a:t>own _________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type </a:t>
            </a:r>
            <a:r>
              <a:rPr lang="en-US" dirty="0" smtClean="0">
                <a:latin typeface="Comic Sans MS" panose="030F0702030302020204" pitchFamily="66" charset="0"/>
              </a:rPr>
              <a:t>of particle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latin typeface="Comic Sans MS" panose="030F0702030302020204" pitchFamily="66" charset="0"/>
              </a:rPr>
              <a:t>If you split these smallest particles then you would </a:t>
            </a:r>
            <a:r>
              <a:rPr lang="en-US" dirty="0" smtClean="0">
                <a:latin typeface="Comic Sans MS" panose="030F0702030302020204" pitchFamily="66" charset="0"/>
              </a:rPr>
              <a:t>end </a:t>
            </a:r>
            <a:r>
              <a:rPr lang="en-US" dirty="0" smtClean="0">
                <a:latin typeface="Comic Sans MS" panose="030F0702030302020204" pitchFamily="66" charset="0"/>
              </a:rPr>
              <a:t>up with something </a:t>
            </a:r>
            <a:r>
              <a:rPr lang="en-US" dirty="0" smtClean="0">
                <a:latin typeface="Comic Sans MS" panose="030F0702030302020204" pitchFamily="66" charset="0"/>
              </a:rPr>
              <a:t>________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26" name="AutoShape 2" descr="data:image/jpg;base64,/9j/4AAQSkZJRgABAQAAAQABAAD/2wCEAAkGBhISEBUSEhQWFRQVGBwaGBcWFx0ZHRkdIB0bFRwbIB8cISgiGB4kHRsaIi8iJyopLCw4GB89NTIvNyYrLCkBCQoKDgsNGg8PGjQkHSU1LDQuMio1NC8sMiwwLSwyNC80LywvNTQsLC80LCw0NCk0NCwvMCw1KTQ0LCwsLCwsKf/AABEIAG0AQwMBIgACEQEDEQH/xAAbAAABBQEBAAAAAAAAAAAAAAAGAAIEBQcDAf/EAEAQAAIBAgQDBAYGBwkBAAAAAAECAwQRABIhMQUGQRMiUWEHMnGBkaEUcrGzwdEWIzVCUmKyFSUzc6LC4/DxJP/EABkBAQADAQEAAAAAAAAAAAAAAAMBAgQABf/EACURAAIDAAEEAgEFAAAAAAAAAAECAAMRMQQSIUEiURNhcYGhwf/aAAwDAQACEQMRAD8A1rjfNdNS6Sv37XyKMzW6EgeqN9TYaYG5vSrHf9XA5HQsbH4AH7cU/PvKqtxDtUfK0iBmzDMBbuaa3Fwq6a7HxxVfo5UXFjCwHg5X5MMMqDNMJnO4ITz+kx9LRZfIrm+edfsxGPpKmJ2UeXZ/8hxWnliqYC0Yv5OLfO2G/ohVA96Me5gcT2rIDNLiP0iyk66eyIH/AHjFg/P2mhN/OD8pRgbj5WqP4R73UfjjvNwScDVF08JE/PHdqmcWYS8X0kb/AKm/vI/A4n0XpDpWIEmaInTvjS/tH5dfbgDHC6oN/g3Hirq39N/xxB4vDNJTyNZIo17t3UsZDpcLtt10sCDrfTEFBJDN7m4JICAQQQRcEagjxwsQuA8NWnpooULFUQAFjcnrc/kNB0wsDFgRz/xZY6+KIg5pIrKRrrnbTy23xHopbsq+WpxE9KKMeK0hQZmEa2G9znfw3xJ4XxZKaNQwMk72bKdBGp1UHzI1sNddbYZbMGQmrBJMJaEd4fliRxWmudm+GnzxV1PGpmZTmygjZRb57/PBDwmjzxZpe/mNxm1sNhv/AN1xZmIMqqgjJQGmH8J+GOFUygWNlO2un24LK7gsciZQMjAd1l0t16bjy8z7cVL0ueJ45lDSILgsL/8Ao/PHC2QahKWmrmj9Rlt10U/O18UHPCzVEdluSQ2ZydEW1r73JsTYD5Y6TRwMSrr2LdHS5UfWQ3NvNTp4HDuIkxLIrsACu97ggjQg9b478g3yJb8Z7d2atCO6PYMLHsfqj2DCxnjTOecz/fdEP5U+8bF3xWCEAySxhsouSEu1tvx8cUHOn7eofqr94+O/E+D1tYGa60huUCEiTPHckOxQkK1rd0A21udrICQPEGzR5EIeDPBJGskQR0Pqta9uhGuoIIsR0xI4vzH9G7ItGzJI+QuguIyQSGfUZU0N2/dtrvgYkH9lx0kayKIVlJqXYNqrI+ugOXvFT491ehYg1XKyAghlYXuNQQfkQQcQ2nCRJQnPPMYeIPe1h8D+ePDVsei/DAwjymojjjjdBGQG9bLlGnXQi23yxA584vLGexSOUlwpiePNvqCLr1v03tbxwNPULaCQvEbq6j02a26N8S94nQw2u8cQubXKqNT52xnPNPGFlJiAsY26G6kEHba2vTzwcQOtTQGGds88ca9sinLIr6lbg2KsctxpY+w655U0SLQxSqjq0pDHtPWsVYi/hpY+/GjST44mT5HPqb1F6o9gx5hReqPYMLBTVM25z/b1D9RfvHwR8Z5khpe9LmyXALKMwXY6630BBNgcDvOv7doPqr/W2H80+j41k5cVDJG1i8ZW+oAW6m4te2x89dcPUFJ+XEG0kcR/NfItRWyZoalFgkyl1bMbaAXW2jAgA20+el8BVUyiGKBHghgsknakyMygADJk3IvYXIPiNscaLilVDRITRFp07hghkjIUKSqsGZtVyhdrnXbEjiPGnCDOjwuRcAspPvKkqT5An54zdT1Qqr1uBG6fpzY+LyYMcs8zTVPEWEZkNNlbOHJIU/u2v6pvpYW3Phg2qarICeoF7Xtiv4jV/wDyjtagUrygL2pKqQx8M5C5iLkfZpj2Ll9ezVZJJJHAs0jMbv7QbhfYoA3tbBuXara+T9ytKKlmWnRvqeMaYRvVlY4yUOeUhVOUbhmG4BHXARzwv6of5g/pfBBzzWU8VKaWUWjlja1xmBIINtetyG1v09wNVcVao4esjKFtJl0FgQAQCAdtNPdjXUjioF+f9h2MneQvHr9pukXqj2DHmFF6o9gwsFGmb85j+/qH6q/ePgog4vFJUS06v+uiCFlO4DqGVh/ENRfw67i4xzg1uP0X1F+9bDedOZRTyv2ZMdRZQLAEOtri4Oj2Nx5ajFgcEGxgg0y5p6OqepVyip2d9SbBtCLd29wb4uaGvqGmkSem7NEsUlEqur6AkWOVxYncqBofAE9+DzO8UbyLkdkUsvgSASPjiDxeir5HlEcsCQ5V7MZWLlhckM17KC1hcA6A6a3xnppFIIB3fPma7upN+MRmDPE6zmnqleJuymUEZkNnAIOZbqfMAi/hgZ5s4t9DQx5psrreM5icrXN1DesehsxO+mmgdypy1VpWSVVVlVmTIERs17kG5t7MEfDuLQ1KM8TCRFYqWscuZbE2uNbX3GgIPgcI6l1ziD0twrsDuuj6lZwajNXQQiuiWRiLkSKL6EhW20bLbUW3PjgS5wp1SnZEUKquAABYAd4WFsGXMPMy0yMwCuUtmXPlOovpoelvjgO5nnWamEiXyuyOLjWzHr4bjC1nB27KWOr2MQM/T68zWYvVHsGFhyjTCxSJMw54/b9D9RPvmwZy0AY3KoXX1GdM2U23tofgR7cCPP1DL/a9HMgB7llv1ZZM1rdfWHzxO4tzNKIb/R2bUhxGGPQjbcWNr64sDgMo+AaZVc38xVlLAI6n/EkBKSU3aIt8zAL43y5TYnrg05JnqJOHwNVX7Yr3rixIucpPmVsTgb9HXGpFWSKozgls8cbA5lQ+3XLfb34KeLcwNC0YSmnmDtZmjC2jHiwJBI32FtNxi5fUAyHX5+W/xKvirPLJ2RRhckNYsAVvY6gjQjzw/mKlpjSOlSAtMB3wCyALfr2RBy+I2tvphvFOa1WNmUFHUXyzoyE9NAbZuuoNtMc+G8wxVdKHanlPaKQyiPOp3Qi9rMv4YxdMgrdh3aT/AFPQvV3qWztxeJAr+TaGoSORdECi3ZOAjr6wJ3DXvfNub7nTFDzDEFR1S2W6AAbWzriFTitNbA4o5oUisJMsbAOo0KjSxB6dBp4Ylcw8TB7n0doQzDvSE5mII0AsANbeP5+i6BZ5qYdOTYBhYQwsZpplZzBy9FWQ9lLcWIZXU2ZGGzKehH44Ep+G8TpyC8SV6gW7WJ/o9RYbZrnK9ttyTjQMLHSdmbfpDAk8c09NWwzxBgsktK0lgRZhniNnXXrcddxizHpOpDtVQ2/mjlU/DKftwbY8tjp2zMeO8y8LqsvbzQSZb2y9uDruO6ux8D4YsqL0mUMcYjp45pFQWCQU8hA95A+eDzLj3Edo3Zc2MVCE+B69TPp+YeLVRy09A0Kn9+ofs7eeW4P+k4mcvej5klWorZRPMpzKqghEO4OvrEEXGijyJAINcLEymxYWFhY6RP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495300"/>
            <a:ext cx="638175" cy="1038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75" y="990600"/>
            <a:ext cx="66262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The Ancient Philosophers knew…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omic Sans MS" panose="030F0702030302020204" pitchFamily="66" charset="0"/>
              </a:rPr>
              <a:t>Matter has </a:t>
            </a:r>
            <a:r>
              <a:rPr lang="en-US" sz="3200" dirty="0" smtClean="0">
                <a:latin typeface="Comic Sans MS" panose="030F0702030302020204" pitchFamily="66" charset="0"/>
              </a:rPr>
              <a:t>______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omic Sans MS" panose="030F0702030302020204" pitchFamily="66" charset="0"/>
              </a:rPr>
              <a:t>Matter takes up </a:t>
            </a:r>
            <a:r>
              <a:rPr lang="en-US" sz="3200" dirty="0" smtClean="0">
                <a:latin typeface="Comic Sans MS" panose="030F0702030302020204" pitchFamily="66" charset="0"/>
              </a:rPr>
              <a:t>_______</a:t>
            </a:r>
            <a:endParaRPr lang="en-US" sz="3200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455356"/>
            <a:ext cx="1348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mass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2224797"/>
            <a:ext cx="1492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space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424307" y="1063007"/>
            <a:ext cx="8382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2444" y="3733800"/>
            <a:ext cx="1917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particle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295239"/>
            <a:ext cx="1781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unique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0514" y="5924145"/>
            <a:ext cx="2165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different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Today We </a:t>
            </a:r>
            <a:r>
              <a:rPr lang="en-US" dirty="0" smtClean="0">
                <a:latin typeface="Comic Sans MS" panose="030F0702030302020204" pitchFamily="66" charset="0"/>
              </a:rPr>
              <a:t>Know: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8229600" cy="4617720"/>
          </a:xfrm>
        </p:spPr>
        <p:txBody>
          <a:bodyPr>
            <a:normAutofit fontScale="85000" lnSpcReduction="20000"/>
          </a:bodyPr>
          <a:lstStyle/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3900" dirty="0" smtClean="0">
                <a:latin typeface="Comic Sans MS" panose="030F0702030302020204" pitchFamily="66" charset="0"/>
              </a:rPr>
              <a:t>We also know that:</a:t>
            </a:r>
            <a:endParaRPr lang="en-US" sz="3900" dirty="0" smtClean="0">
              <a:latin typeface="Comic Sans MS" panose="030F0702030302020204" pitchFamily="66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sz="3900" dirty="0" smtClean="0">
                <a:latin typeface="Comic Sans MS" panose="030F0702030302020204" pitchFamily="66" charset="0"/>
              </a:rPr>
              <a:t>The particles are always </a:t>
            </a:r>
            <a:r>
              <a:rPr lang="en-US" sz="3900" dirty="0" smtClean="0">
                <a:latin typeface="Comic Sans MS" panose="030F0702030302020204" pitchFamily="66" charset="0"/>
              </a:rPr>
              <a:t>________</a:t>
            </a:r>
            <a:endParaRPr lang="en-US" sz="3900" dirty="0" smtClean="0">
              <a:latin typeface="Comic Sans MS" panose="030F0702030302020204" pitchFamily="66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sz="3900" dirty="0" smtClean="0">
                <a:latin typeface="Comic Sans MS" panose="030F0702030302020204" pitchFamily="66" charset="0"/>
              </a:rPr>
              <a:t>Particles </a:t>
            </a:r>
            <a:r>
              <a:rPr lang="en-US" sz="3900" dirty="0" smtClean="0">
                <a:latin typeface="Comic Sans MS" panose="030F0702030302020204" pitchFamily="66" charset="0"/>
              </a:rPr>
              <a:t>move ________in </a:t>
            </a:r>
            <a:r>
              <a:rPr lang="en-US" sz="3900" dirty="0" smtClean="0">
                <a:latin typeface="Comic Sans MS" panose="030F0702030302020204" pitchFamily="66" charset="0"/>
              </a:rPr>
              <a:t>a solid. (e.g. Ice)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900" dirty="0" smtClean="0">
                <a:latin typeface="Comic Sans MS" panose="030F0702030302020204" pitchFamily="66" charset="0"/>
              </a:rPr>
              <a:t>Particles </a:t>
            </a:r>
            <a:r>
              <a:rPr lang="en-US" sz="3900" dirty="0" smtClean="0">
                <a:latin typeface="Comic Sans MS" panose="030F0702030302020204" pitchFamily="66" charset="0"/>
              </a:rPr>
              <a:t>move more ________in </a:t>
            </a:r>
            <a:r>
              <a:rPr lang="en-US" sz="3900" dirty="0" smtClean="0">
                <a:latin typeface="Comic Sans MS" panose="030F0702030302020204" pitchFamily="66" charset="0"/>
              </a:rPr>
              <a:t>a </a:t>
            </a:r>
            <a:r>
              <a:rPr lang="en-US" sz="3900" dirty="0" smtClean="0">
                <a:latin typeface="Comic Sans MS" panose="030F0702030302020204" pitchFamily="66" charset="0"/>
              </a:rPr>
              <a:t>liquid or gas. </a:t>
            </a:r>
            <a:r>
              <a:rPr lang="en-US" sz="3900" dirty="0" smtClean="0">
                <a:latin typeface="Comic Sans MS" panose="030F0702030302020204" pitchFamily="66" charset="0"/>
              </a:rPr>
              <a:t>(e.g. </a:t>
            </a:r>
            <a:r>
              <a:rPr lang="en-US" sz="3900" dirty="0" smtClean="0">
                <a:latin typeface="Comic Sans MS" panose="030F0702030302020204" pitchFamily="66" charset="0"/>
              </a:rPr>
              <a:t>Water or steam)</a:t>
            </a:r>
            <a:endParaRPr lang="en-US" sz="3900" dirty="0" smtClean="0">
              <a:latin typeface="Comic Sans MS" panose="030F0702030302020204" pitchFamily="66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Temperature is a measure of how fast particles are moving!</a:t>
            </a:r>
          </a:p>
        </p:txBody>
      </p:sp>
      <p:pic>
        <p:nvPicPr>
          <p:cNvPr id="4" name="Picture 4" descr="http://resources.yesican-science.ca/lpdd/g07/lp/nelson/hea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669" y="1828801"/>
            <a:ext cx="1356229" cy="2209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498" y="984115"/>
            <a:ext cx="8557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mic Sans MS" panose="030F0702030302020204" pitchFamily="66" charset="0"/>
              </a:rPr>
              <a:t>The Ancient Philosophers were </a:t>
            </a:r>
            <a:r>
              <a:rPr lang="en-US" sz="3000" dirty="0" smtClean="0">
                <a:latin typeface="Comic Sans MS" panose="030F0702030302020204" pitchFamily="66" charset="0"/>
              </a:rPr>
              <a:t>_________!</a:t>
            </a:r>
            <a:endParaRPr lang="en-US" sz="3000" dirty="0">
              <a:latin typeface="Comic Sans MS" panose="030F0702030302020204" pitchFamily="66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sz="3000" dirty="0">
                <a:latin typeface="Comic Sans MS" panose="030F0702030302020204" pitchFamily="66" charset="0"/>
              </a:rPr>
              <a:t>All matter is made up of microscopic particles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000" dirty="0">
                <a:latin typeface="Comic Sans MS" panose="030F0702030302020204" pitchFamily="66" charset="0"/>
              </a:rPr>
              <a:t>Each pure substance has its own 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marL="393192" lvl="1"/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 smtClean="0">
                <a:latin typeface="Comic Sans MS" panose="030F0702030302020204" pitchFamily="66" charset="0"/>
              </a:rPr>
              <a:t>    unique type </a:t>
            </a:r>
            <a:r>
              <a:rPr lang="en-US" sz="3000" dirty="0">
                <a:latin typeface="Comic Sans MS" panose="030F0702030302020204" pitchFamily="66" charset="0"/>
              </a:rPr>
              <a:t>of particle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685800"/>
            <a:ext cx="1258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right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4038601"/>
            <a:ext cx="1878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moving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575720"/>
            <a:ext cx="1620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slowly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3165" y="5345161"/>
            <a:ext cx="1787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quickly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The Particle </a:t>
            </a:r>
            <a:r>
              <a:rPr lang="en-US" b="1" dirty="0" smtClean="0">
                <a:latin typeface="Comic Sans MS" panose="030F0702030302020204" pitchFamily="66" charset="0"/>
              </a:rPr>
              <a:t>Theory of Matter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omic Sans MS" panose="030F0702030302020204" pitchFamily="66" charset="0"/>
              </a:rPr>
              <a:t>All matter is made of extremely ______ particles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omic Sans MS" panose="030F0702030302020204" pitchFamily="66" charset="0"/>
              </a:rPr>
              <a:t>All pure substances are made of their own </a:t>
            </a:r>
            <a:r>
              <a:rPr lang="en-US" sz="2600" dirty="0" smtClean="0">
                <a:latin typeface="Comic Sans MS" panose="030F0702030302020204" pitchFamily="66" charset="0"/>
              </a:rPr>
              <a:t>_______ </a:t>
            </a:r>
            <a:r>
              <a:rPr lang="en-US" sz="2600" dirty="0" smtClean="0">
                <a:latin typeface="Comic Sans MS" panose="030F0702030302020204" pitchFamily="66" charset="0"/>
              </a:rPr>
              <a:t>of particle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omic Sans MS" panose="030F0702030302020204" pitchFamily="66" charset="0"/>
              </a:rPr>
              <a:t>All particles are </a:t>
            </a:r>
            <a:r>
              <a:rPr lang="en-US" sz="2600" dirty="0" smtClean="0">
                <a:latin typeface="Comic Sans MS" panose="030F0702030302020204" pitchFamily="66" charset="0"/>
              </a:rPr>
              <a:t>_______________.</a:t>
            </a:r>
            <a:endParaRPr lang="en-US" sz="2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omic Sans MS" panose="030F0702030302020204" pitchFamily="66" charset="0"/>
              </a:rPr>
              <a:t>Particles at higher temperatures move </a:t>
            </a:r>
            <a:r>
              <a:rPr lang="en-US" sz="2600" dirty="0" smtClean="0">
                <a:latin typeface="Comic Sans MS" panose="030F0702030302020204" pitchFamily="66" charset="0"/>
              </a:rPr>
              <a:t>_________ </a:t>
            </a:r>
            <a:r>
              <a:rPr lang="en-US" sz="2600" dirty="0" smtClean="0">
                <a:latin typeface="Comic Sans MS" panose="030F0702030302020204" pitchFamily="66" charset="0"/>
              </a:rPr>
              <a:t>than those at lower temperatures.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omic Sans MS" panose="030F0702030302020204" pitchFamily="66" charset="0"/>
              </a:rPr>
              <a:t>Particles are </a:t>
            </a:r>
            <a:r>
              <a:rPr lang="en-US" sz="2600" dirty="0" smtClean="0">
                <a:latin typeface="Comic Sans MS" panose="030F0702030302020204" pitchFamily="66" charset="0"/>
              </a:rPr>
              <a:t>___________ </a:t>
            </a:r>
            <a:r>
              <a:rPr lang="en-US" sz="2600" dirty="0" smtClean="0">
                <a:latin typeface="Comic Sans MS" panose="030F0702030302020204" pitchFamily="66" charset="0"/>
              </a:rPr>
              <a:t>to each other.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034374"/>
            <a:ext cx="1044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tiny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5471" y="1836241"/>
            <a:ext cx="1164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kind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276600"/>
            <a:ext cx="1878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moving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7882" y="4046041"/>
            <a:ext cx="1491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faster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8781" y="5486400"/>
            <a:ext cx="2276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attracted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7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Three States of Matter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11" y="914400"/>
            <a:ext cx="8610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For normal conditions, there are three states: </a:t>
            </a:r>
            <a:endParaRPr lang="en-US" sz="32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3200" b="1" dirty="0">
                <a:latin typeface="Comic Sans MS" panose="030F0702030302020204" pitchFamily="66" charset="0"/>
              </a:rPr>
              <a:t>Solid </a:t>
            </a:r>
            <a:r>
              <a:rPr lang="en-US" sz="3200" dirty="0">
                <a:latin typeface="Comic Sans MS" panose="030F0702030302020204" pitchFamily="66" charset="0"/>
              </a:rPr>
              <a:t>– Particles are </a:t>
            </a:r>
            <a:r>
              <a:rPr lang="en-US" sz="3200" dirty="0" smtClean="0">
                <a:latin typeface="Comic Sans MS" panose="030F0702030302020204" pitchFamily="66" charset="0"/>
              </a:rPr>
              <a:t>______ </a:t>
            </a:r>
            <a:r>
              <a:rPr lang="en-US" sz="3200" dirty="0">
                <a:latin typeface="Comic Sans MS" panose="030F0702030302020204" pitchFamily="66" charset="0"/>
              </a:rPr>
              <a:t>together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latin typeface="Comic Sans MS" panose="030F0702030302020204" pitchFamily="66" charset="0"/>
              </a:rPr>
              <a:t>Liquid</a:t>
            </a:r>
            <a:r>
              <a:rPr lang="en-US" sz="3200" dirty="0">
                <a:latin typeface="Comic Sans MS" panose="030F0702030302020204" pitchFamily="66" charset="0"/>
              </a:rPr>
              <a:t> – Particles are </a:t>
            </a:r>
            <a:r>
              <a:rPr lang="en-US" sz="3200" dirty="0" smtClean="0">
                <a:latin typeface="Comic Sans MS" panose="030F0702030302020204" pitchFamily="66" charset="0"/>
              </a:rPr>
              <a:t>________ </a:t>
            </a:r>
            <a:r>
              <a:rPr lang="en-US" sz="3200" dirty="0">
                <a:latin typeface="Comic Sans MS" panose="030F0702030302020204" pitchFamily="66" charset="0"/>
              </a:rPr>
              <a:t>apart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latin typeface="Comic Sans MS" panose="030F0702030302020204" pitchFamily="66" charset="0"/>
              </a:rPr>
              <a:t>Gas</a:t>
            </a:r>
            <a:r>
              <a:rPr lang="en-US" sz="3200" dirty="0">
                <a:latin typeface="Comic Sans MS" panose="030F0702030302020204" pitchFamily="66" charset="0"/>
              </a:rPr>
              <a:t> – Particles are </a:t>
            </a:r>
            <a:r>
              <a:rPr lang="en-US" sz="3200" dirty="0" smtClean="0">
                <a:latin typeface="Comic Sans MS" panose="030F0702030302020204" pitchFamily="66" charset="0"/>
              </a:rPr>
              <a:t>_______ </a:t>
            </a:r>
            <a:r>
              <a:rPr lang="en-US" sz="3200" dirty="0">
                <a:latin typeface="Comic Sans MS" panose="030F0702030302020204" pitchFamily="66" charset="0"/>
              </a:rPr>
              <a:t>far apart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930063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close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1170" y="2612512"/>
            <a:ext cx="177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farther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508" y="3364754"/>
            <a:ext cx="1169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very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06" y="4510548"/>
            <a:ext cx="852629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particles are the </a:t>
            </a:r>
            <a:r>
              <a:rPr lang="en-US" sz="2800" b="1" u="sng" dirty="0">
                <a:latin typeface="Comic Sans MS" panose="030F0702030302020204" pitchFamily="66" charset="0"/>
              </a:rPr>
              <a:t>same</a:t>
            </a:r>
            <a:r>
              <a:rPr lang="en-US" sz="2800" dirty="0">
                <a:latin typeface="Comic Sans MS" panose="030F0702030302020204" pitchFamily="66" charset="0"/>
              </a:rPr>
              <a:t> in each state!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</a:rPr>
              <a:t>They </a:t>
            </a:r>
            <a:r>
              <a:rPr lang="en-US" sz="2800" dirty="0" smtClean="0">
                <a:latin typeface="Comic Sans MS" panose="030F0702030302020204" pitchFamily="66" charset="0"/>
              </a:rPr>
              <a:t>just have a different ___________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Comic Sans MS" panose="030F0702030302020204" pitchFamily="66" charset="0"/>
              </a:rPr>
              <a:t>And they are moving ___________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4876800"/>
            <a:ext cx="3083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temperature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5486400"/>
            <a:ext cx="2550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differently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48" y="304800"/>
            <a:ext cx="87820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40" y="3723137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Comic Sans MS" panose="030F0702030302020204" pitchFamily="66" charset="0"/>
              </a:rPr>
              <a:t>Water </a:t>
            </a:r>
            <a:r>
              <a:rPr lang="en-US" sz="2400" u="sng" dirty="0" err="1" smtClean="0">
                <a:latin typeface="Comic Sans MS" panose="030F0702030302020204" pitchFamily="66" charset="0"/>
              </a:rPr>
              <a:t>Vapour</a:t>
            </a:r>
            <a:endParaRPr lang="en-US" sz="2400" u="sng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Particles are </a:t>
            </a:r>
            <a:r>
              <a:rPr lang="en-US" sz="2400" dirty="0" smtClean="0">
                <a:latin typeface="Comic Sans MS" panose="030F0702030302020204" pitchFamily="66" charset="0"/>
              </a:rPr>
              <a:t>moving </a:t>
            </a:r>
            <a:r>
              <a:rPr lang="en-US" sz="2400" dirty="0" smtClean="0">
                <a:latin typeface="Comic Sans MS" panose="030F0702030302020204" pitchFamily="66" charset="0"/>
              </a:rPr>
              <a:t>______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Particles are </a:t>
            </a:r>
            <a:r>
              <a:rPr lang="en-US" sz="2400" dirty="0" smtClean="0">
                <a:latin typeface="Comic Sans MS" panose="030F0702030302020204" pitchFamily="66" charset="0"/>
              </a:rPr>
              <a:t>_______ apart and </a:t>
            </a:r>
            <a:r>
              <a:rPr lang="en-US" sz="2400" dirty="0" smtClean="0">
                <a:latin typeface="Comic Sans MS" panose="030F0702030302020204" pitchFamily="66" charset="0"/>
              </a:rPr>
              <a:t>weakly attracted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0250" y="3534013"/>
            <a:ext cx="266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Comic Sans MS" panose="030F0702030302020204" pitchFamily="66" charset="0"/>
              </a:rPr>
              <a:t>Water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Particles are moving slowly.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Particles are ________ spaced and strongly attracted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8" y="3538472"/>
            <a:ext cx="30480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Comic Sans MS" panose="030F0702030302020204" pitchFamily="66" charset="0"/>
              </a:rPr>
              <a:t>Ice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Water particles are moving very slowly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Particles are </a:t>
            </a:r>
            <a:r>
              <a:rPr lang="en-US" sz="2400" dirty="0" smtClean="0">
                <a:latin typeface="Comic Sans MS" panose="030F0702030302020204" pitchFamily="66" charset="0"/>
              </a:rPr>
              <a:t>_______</a:t>
            </a:r>
            <a:r>
              <a:rPr lang="en-US" sz="2400" dirty="0" smtClean="0">
                <a:latin typeface="Comic Sans MS" panose="030F0702030302020204" pitchFamily="66" charset="0"/>
              </a:rPr>
              <a:t> in </a:t>
            </a:r>
            <a:r>
              <a:rPr lang="en-US" sz="2400" dirty="0" smtClean="0">
                <a:latin typeface="Comic Sans MS" panose="030F0702030302020204" pitchFamily="66" charset="0"/>
              </a:rPr>
              <a:t>place and are very strongly attracted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246357"/>
            <a:ext cx="1020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fast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1681" y="4460399"/>
            <a:ext cx="813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far</a:t>
            </a:r>
            <a:endParaRPr lang="en-CA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490034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closely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4900345"/>
            <a:ext cx="13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locked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4400"/>
            <a:ext cx="84391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u="sng" dirty="0" smtClean="0">
                <a:latin typeface="Comic Sans MS" panose="030F0702030302020204" pitchFamily="66" charset="0"/>
              </a:rPr>
              <a:t>Changes of State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558" y="22098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melting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9635" y="4383932"/>
            <a:ext cx="168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freezing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209800"/>
            <a:ext cx="243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evaporation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4382311"/>
            <a:ext cx="271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condensation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5322" y="1295400"/>
            <a:ext cx="239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sublimation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6691" y="579120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deposition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312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Particle Theory of Matter</vt:lpstr>
      <vt:lpstr>Minds On</vt:lpstr>
      <vt:lpstr>What Is Matter?</vt:lpstr>
      <vt:lpstr>Today We Know:</vt:lpstr>
      <vt:lpstr>The Particle Theory of Matter</vt:lpstr>
      <vt:lpstr>Three States of Matter</vt:lpstr>
      <vt:lpstr>PowerPoint Presentation</vt:lpstr>
      <vt:lpstr>Changes of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Theory of Matter</dc:title>
  <dc:creator>Greg</dc:creator>
  <cp:lastModifiedBy>Linda</cp:lastModifiedBy>
  <cp:revision>34</cp:revision>
  <dcterms:created xsi:type="dcterms:W3CDTF">2006-08-16T00:00:00Z</dcterms:created>
  <dcterms:modified xsi:type="dcterms:W3CDTF">2020-03-05T06:30:59Z</dcterms:modified>
</cp:coreProperties>
</file>