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57" r:id="rId9"/>
    <p:sldId id="258" r:id="rId10"/>
    <p:sldId id="262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Grade 9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SNC1P0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Will We Be Evaluated?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My evaluation of you is based on more than what you hand in.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Products</a:t>
            </a:r>
          </a:p>
          <a:p>
            <a:pPr marL="914400" lvl="1" indent="-514350"/>
            <a:r>
              <a:rPr lang="en-US" dirty="0" smtClean="0"/>
              <a:t>Written work is important but has limitations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Observations</a:t>
            </a:r>
          </a:p>
          <a:p>
            <a:pPr marL="914400" lvl="1" indent="-514350"/>
            <a:r>
              <a:rPr lang="en-US" dirty="0" smtClean="0"/>
              <a:t>I am always making notes in my binder as I walk around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Discussions</a:t>
            </a:r>
          </a:p>
          <a:p>
            <a:pPr marL="914400" lvl="1" indent="-514350"/>
            <a:r>
              <a:rPr lang="en-US" dirty="0" smtClean="0"/>
              <a:t>Good questions, even when you don’t understand, can demonstrate understanding.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* Good attendance is absolutely necessary for passing this course.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Are Report Cards Handed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Progress Report </a:t>
            </a:r>
            <a:r>
              <a:rPr lang="en-US" dirty="0" smtClean="0"/>
              <a:t>(</a:t>
            </a:r>
            <a:r>
              <a:rPr lang="en-US" dirty="0" smtClean="0"/>
              <a:t>Early March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Learning skills only</a:t>
            </a:r>
          </a:p>
          <a:p>
            <a:pPr lvl="1"/>
            <a:r>
              <a:rPr lang="en-US" dirty="0" smtClean="0"/>
              <a:t>Comments for students showing signs of having trouble</a:t>
            </a:r>
          </a:p>
          <a:p>
            <a:pPr lvl="1"/>
            <a:r>
              <a:rPr lang="en-US" dirty="0" smtClean="0"/>
              <a:t>No Marks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Mid-Term Report (Early </a:t>
            </a:r>
            <a:r>
              <a:rPr lang="en-US" dirty="0" smtClean="0"/>
              <a:t>April)</a:t>
            </a:r>
            <a:endParaRPr lang="en-US" dirty="0" smtClean="0"/>
          </a:p>
          <a:p>
            <a:pPr lvl="1"/>
            <a:r>
              <a:rPr lang="en-US" dirty="0" smtClean="0"/>
              <a:t>Learning Skills</a:t>
            </a:r>
          </a:p>
          <a:p>
            <a:pPr lvl="1"/>
            <a:r>
              <a:rPr lang="en-US" dirty="0" smtClean="0"/>
              <a:t>Comments for all students</a:t>
            </a:r>
          </a:p>
          <a:p>
            <a:pPr lvl="1"/>
            <a:r>
              <a:rPr lang="en-US" dirty="0" smtClean="0"/>
              <a:t>Marks based on term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 Report </a:t>
            </a:r>
            <a:r>
              <a:rPr lang="en-US" dirty="0" smtClean="0"/>
              <a:t>(Middle of June)</a:t>
            </a:r>
            <a:endParaRPr lang="en-US" dirty="0" smtClean="0"/>
          </a:p>
          <a:p>
            <a:pPr lvl="1"/>
            <a:r>
              <a:rPr lang="en-US" dirty="0" smtClean="0"/>
              <a:t>Learning Skills</a:t>
            </a:r>
          </a:p>
          <a:p>
            <a:pPr lvl="1"/>
            <a:r>
              <a:rPr lang="en-US" dirty="0" smtClean="0"/>
              <a:t>Comments for all students</a:t>
            </a:r>
          </a:p>
          <a:p>
            <a:pPr lvl="1"/>
            <a:r>
              <a:rPr lang="en-US" dirty="0" smtClean="0"/>
              <a:t>Final Mark based on term work and summative (exam)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Our Final Mark Determined?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Term Work counts for 70% of your mark</a:t>
            </a:r>
          </a:p>
          <a:p>
            <a:pPr lvl="1"/>
            <a:r>
              <a:rPr lang="en-US" dirty="0" smtClean="0"/>
              <a:t>Credit for work done while you were learning</a:t>
            </a:r>
          </a:p>
          <a:p>
            <a:pPr lvl="1"/>
            <a:r>
              <a:rPr lang="en-US" dirty="0" smtClean="0"/>
              <a:t>Based on work done from September to January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Course Summative Work counts for 30%</a:t>
            </a:r>
          </a:p>
          <a:p>
            <a:pPr lvl="1"/>
            <a:r>
              <a:rPr lang="en-US" dirty="0" smtClean="0"/>
              <a:t>Opportunity to demonstrate what you have learned</a:t>
            </a:r>
          </a:p>
          <a:p>
            <a:pPr lvl="1"/>
            <a:r>
              <a:rPr lang="en-US" dirty="0" smtClean="0"/>
              <a:t>Based on work done in Last Week of January</a:t>
            </a:r>
          </a:p>
          <a:p>
            <a:pPr lvl="1"/>
            <a:r>
              <a:rPr lang="en-US" dirty="0" smtClean="0"/>
              <a:t>Part 1: Skills Bell-Ringer Lab (20%)</a:t>
            </a:r>
          </a:p>
          <a:p>
            <a:pPr lvl="2"/>
            <a:r>
              <a:rPr lang="en-US" dirty="0" smtClean="0"/>
              <a:t>Repeat of important tasks done during the term</a:t>
            </a:r>
          </a:p>
          <a:p>
            <a:pPr lvl="1"/>
            <a:r>
              <a:rPr lang="en-US" dirty="0" smtClean="0"/>
              <a:t>Part 2: Portfolio Reflection (10%)</a:t>
            </a:r>
          </a:p>
          <a:p>
            <a:pPr lvl="2"/>
            <a:r>
              <a:rPr lang="en-US" dirty="0" smtClean="0"/>
              <a:t>Use your binder / portfolio to complete a task summarizing the course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Term Work (70%) + Summative Work (30%) = 100% Final Mark</a:t>
            </a:r>
          </a:p>
          <a:p>
            <a:pPr>
              <a:buNone/>
            </a:pPr>
            <a:r>
              <a:rPr lang="en-US" dirty="0" smtClean="0"/>
              <a:t>* There is no Final Exam in this course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People’s Learning</a:t>
            </a:r>
          </a:p>
          <a:p>
            <a:pPr marL="914400" lvl="1" indent="-514350"/>
            <a:r>
              <a:rPr lang="en-US" dirty="0" smtClean="0"/>
              <a:t>Your actions  </a:t>
            </a:r>
            <a:r>
              <a:rPr lang="en-US" u="sng" dirty="0" smtClean="0"/>
              <a:t>MUST NOT</a:t>
            </a:r>
            <a:r>
              <a:rPr lang="en-US" dirty="0" smtClean="0"/>
              <a:t>  prevent other people from learning (Zero Tolerance)</a:t>
            </a:r>
          </a:p>
          <a:p>
            <a:pPr marL="914400" lvl="1" indent="-514350"/>
            <a:r>
              <a:rPr lang="en-US" dirty="0" smtClean="0"/>
              <a:t>You will be given credit for helping other people to learn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Learning</a:t>
            </a:r>
          </a:p>
          <a:p>
            <a:pPr marL="914400" lvl="1" indent="-514350"/>
            <a:r>
              <a:rPr lang="en-US" dirty="0" smtClean="0"/>
              <a:t>Your actions should not prevent you from learning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Science Binder</a:t>
            </a:r>
          </a:p>
          <a:p>
            <a:pPr marL="914400" lvl="1" indent="-514350"/>
            <a:r>
              <a:rPr lang="en-US" dirty="0" smtClean="0"/>
              <a:t>You should have a dedicated and organized science binder</a:t>
            </a:r>
          </a:p>
          <a:p>
            <a:pPr marL="914400" lvl="1" indent="-514350"/>
            <a:r>
              <a:rPr lang="en-US" dirty="0" smtClean="0"/>
              <a:t>All Tests are OPEN BOOK using your binder</a:t>
            </a:r>
          </a:p>
          <a:p>
            <a:pPr marL="914400" lvl="1" indent="-514350"/>
            <a:r>
              <a:rPr lang="en-US" dirty="0" smtClean="0"/>
              <a:t>Your binder is your SCIENCE PORTFOLIO and will be evaluated</a:t>
            </a:r>
          </a:p>
          <a:p>
            <a:pPr marL="1314450" lvl="2" indent="-514350"/>
            <a:r>
              <a:rPr lang="en-US" dirty="0" smtClean="0"/>
              <a:t>Throughout the term </a:t>
            </a:r>
          </a:p>
          <a:p>
            <a:pPr marL="1314450" lvl="2" indent="-514350"/>
            <a:r>
              <a:rPr lang="en-US" dirty="0" smtClean="0"/>
              <a:t>As a final summative task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SNC1P0 – Grade 9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Greg Nestor</a:t>
            </a:r>
          </a:p>
          <a:p>
            <a:r>
              <a:rPr lang="en-US" sz="2400" i="1" dirty="0" smtClean="0"/>
              <a:t>gregory.nestor@peelsb.com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Nestor -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Subjects Does He Teach?</a:t>
            </a:r>
          </a:p>
          <a:p>
            <a:pPr lvl="1"/>
            <a:r>
              <a:rPr lang="en-US" dirty="0" smtClean="0"/>
              <a:t>Science 9 Applied &amp; Academic</a:t>
            </a:r>
          </a:p>
          <a:p>
            <a:pPr lvl="1"/>
            <a:r>
              <a:rPr lang="en-US" dirty="0" smtClean="0"/>
              <a:t>Science Physics Grade </a:t>
            </a:r>
            <a:r>
              <a:rPr lang="en-US" dirty="0" smtClean="0"/>
              <a:t>11 &amp;12</a:t>
            </a:r>
            <a:endParaRPr lang="en-US" dirty="0" smtClean="0"/>
          </a:p>
          <a:p>
            <a:pPr lvl="1"/>
            <a:r>
              <a:rPr lang="en-US" dirty="0" smtClean="0"/>
              <a:t>Science Earth &amp; Space Grade 12</a:t>
            </a:r>
          </a:p>
          <a:p>
            <a:pPr lvl="1"/>
            <a:r>
              <a:rPr lang="en-US" dirty="0" smtClean="0"/>
              <a:t>Computer Science Grade 10 &amp; 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Did He Do Before Teaching?</a:t>
            </a:r>
          </a:p>
          <a:p>
            <a:pPr lvl="1"/>
            <a:r>
              <a:rPr lang="en-US" dirty="0" smtClean="0"/>
              <a:t>Computer Science in Industry and Private Business</a:t>
            </a:r>
          </a:p>
          <a:p>
            <a:endParaRPr lang="en-US" dirty="0" smtClean="0"/>
          </a:p>
          <a:p>
            <a:r>
              <a:rPr lang="en-US" dirty="0" smtClean="0"/>
              <a:t>Where Does He hang Out (at LASS)?</a:t>
            </a:r>
          </a:p>
          <a:p>
            <a:pPr lvl="1"/>
            <a:r>
              <a:rPr lang="en-US" dirty="0" smtClean="0"/>
              <a:t>Science Pod in Room </a:t>
            </a:r>
            <a:r>
              <a:rPr lang="en-US" dirty="0" smtClean="0"/>
              <a:t>221</a:t>
            </a:r>
          </a:p>
          <a:p>
            <a:pPr lvl="1"/>
            <a:r>
              <a:rPr lang="en-CA" dirty="0" smtClean="0"/>
              <a:t>Technology Room 129 / Auto Shop</a:t>
            </a:r>
            <a:endParaRPr lang="en-US" dirty="0"/>
          </a:p>
        </p:txBody>
      </p:sp>
      <p:pic>
        <p:nvPicPr>
          <p:cNvPr id="3074" name="Picture 2" descr="http://t0.gstatic.com/images?q=tbn:ANd9GcTe_KxCgxziiJU0ilGHfZIr_M-ddNLBo7spjW6Kak31bRhOCiLii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665838"/>
            <a:ext cx="1905000" cy="2348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Nestor - </a:t>
            </a:r>
            <a:r>
              <a:rPr lang="en-US" dirty="0" err="1" smtClean="0"/>
              <a:t>Extracurriculars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Clubs / Teams Does He Belong To At LASS?</a:t>
            </a:r>
          </a:p>
          <a:p>
            <a:pPr lvl="1"/>
            <a:r>
              <a:rPr lang="en-US" sz="2000" b="1" dirty="0" smtClean="0"/>
              <a:t>First Robotics</a:t>
            </a:r>
          </a:p>
          <a:p>
            <a:pPr lvl="1"/>
            <a:r>
              <a:rPr lang="en-US" sz="2000" dirty="0" smtClean="0"/>
              <a:t>(Boys Basketball)</a:t>
            </a:r>
          </a:p>
          <a:p>
            <a:pPr lvl="1"/>
            <a:r>
              <a:rPr lang="en-US" sz="2000" dirty="0" smtClean="0"/>
              <a:t>(Junior Boys Soccer)</a:t>
            </a:r>
          </a:p>
          <a:p>
            <a:endParaRPr lang="en-US" dirty="0" smtClean="0"/>
          </a:p>
          <a:p>
            <a:r>
              <a:rPr lang="en-US" dirty="0" smtClean="0"/>
              <a:t>What Are Some Of His Other Interests?</a:t>
            </a:r>
          </a:p>
          <a:p>
            <a:pPr lvl="1"/>
            <a:r>
              <a:rPr lang="en-US" sz="2000" dirty="0" smtClean="0"/>
              <a:t>Water sports, Canoeing, and </a:t>
            </a:r>
            <a:br>
              <a:rPr lang="en-US" sz="2000" dirty="0" smtClean="0"/>
            </a:br>
            <a:r>
              <a:rPr lang="en-US" sz="2000" dirty="0" smtClean="0"/>
              <a:t>Cottage (summer)</a:t>
            </a:r>
          </a:p>
          <a:p>
            <a:pPr lvl="1"/>
            <a:r>
              <a:rPr lang="en-US" sz="2000" dirty="0" smtClean="0"/>
              <a:t>Photography</a:t>
            </a:r>
          </a:p>
          <a:p>
            <a:pPr lvl="1"/>
            <a:r>
              <a:rPr lang="en-US" sz="2000" dirty="0" smtClean="0"/>
              <a:t>Amateur Astronomy</a:t>
            </a:r>
          </a:p>
        </p:txBody>
      </p:sp>
      <p:pic>
        <p:nvPicPr>
          <p:cNvPr id="2050" name="Picture 2" descr="http://t2.gstatic.com/images?q=tbn:ANd9GcQmS59p1q0j-1kqg89Ac3lPa8NIVC0BO2JkxBeCNqb05AFqixOQ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362200"/>
            <a:ext cx="2362200" cy="1518557"/>
          </a:xfrm>
          <a:prstGeom prst="rect">
            <a:avLst/>
          </a:prstGeom>
          <a:noFill/>
        </p:spPr>
      </p:pic>
      <p:pic>
        <p:nvPicPr>
          <p:cNvPr id="2052" name="Picture 4" descr="http://t3.gstatic.com/images?q=tbn:ANd9GcTScAO-YEzttYvWfRpqWez4y4eXfqq6en9D0NMTUeE3cbtGx-1bX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876800"/>
            <a:ext cx="1743075" cy="1766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Nestor -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Is Mr. Nestor Married?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Doctor in Brampton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Does He Have Any Kids?</a:t>
            </a:r>
          </a:p>
          <a:p>
            <a:pPr lvl="1"/>
            <a:r>
              <a:rPr lang="en-US" dirty="0" smtClean="0"/>
              <a:t>Oldest Son </a:t>
            </a:r>
            <a:r>
              <a:rPr lang="en-US" dirty="0" smtClean="0"/>
              <a:t>– Recreation Instructor</a:t>
            </a:r>
            <a:endParaRPr lang="en-US" dirty="0" smtClean="0"/>
          </a:p>
          <a:p>
            <a:pPr lvl="1"/>
            <a:r>
              <a:rPr lang="en-US" dirty="0" smtClean="0"/>
              <a:t>Middle Daughter – </a:t>
            </a:r>
            <a:r>
              <a:rPr lang="en-US" dirty="0" smtClean="0"/>
              <a:t>Ontario Ministry of Health </a:t>
            </a:r>
            <a:endParaRPr lang="en-US" dirty="0" smtClean="0"/>
          </a:p>
          <a:p>
            <a:pPr lvl="1"/>
            <a:r>
              <a:rPr lang="en-US" dirty="0" smtClean="0"/>
              <a:t>Youngest Son – Queen’s Engineering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Where Does He Live?</a:t>
            </a:r>
          </a:p>
          <a:p>
            <a:pPr lvl="1"/>
            <a:r>
              <a:rPr lang="en-US" dirty="0" smtClean="0"/>
              <a:t>Caledon – 10 km North East of LASS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Where Was He Born?</a:t>
            </a:r>
          </a:p>
          <a:p>
            <a:pPr lvl="1"/>
            <a:r>
              <a:rPr lang="en-US" dirty="0" smtClean="0"/>
              <a:t>Montreal Quebec</a:t>
            </a:r>
            <a:endParaRPr lang="en-US" dirty="0"/>
          </a:p>
        </p:txBody>
      </p:sp>
      <p:sp>
        <p:nvSpPr>
          <p:cNvPr id="1026" name="AutoShape 2" descr="data:image/jpg;base64,/9j/4AAQSkZJRgABAQAAAQABAAD/2wCEAAkGBhISERUUExQWFRUWFhcaGBgYFxsdHxgYGRwZHR8ZHx8YHCYfHxwlIhsYIC8iJygpLCwtHR4yNjAqNSYrLSkBCQoKDQwOGg8PGjYkHyQqLDA0NC0sLzU0Ky0sNCwsLC8sLywtLCwsKiwsLCwsNC01LzUtLC8pLDQsLSwuLCwsLP/AABEIAGAAkAMBIgACEQEDEQH/xAAcAAACAwEBAQEAAAAAAAAAAAAGBwMEBQABAgj/xABJEAABAgQDBAYFBwkHBQEAAAABAgMABBEhBTFBBgcSURMiYXGB8DJCkaGxIzNSYpLB8RQkNENygrLR4RUXNVNjosIlJnN00hb/xAAaAQACAwEBAAAAAAAAAAAAAAADBQECBAYA/8QAMBEAAQMCBAMGBQUAAAAAAAAAAQACAwQRBRIhMTJB8BMiUWGBsUJxkaHhBhQVI/H/2gAMAwEAAhEDEQA/AHjHR0dHl5dHytYAJJoBck6CBLbPeVLSFUfOv0s2k+jXIrPq92ZhZpTi2OqqSUsA9qWhflmsjx7xGhkBcMztAhOlANhqUx8e3tSEtUJWX1DRqhH2yQn2EwFTW+WemFcEpLpT3JU6v3AAa+qYtMbF4Rh4/OnTNPDNArTu4EG37yole3k9GCiTlm2UjKoHcDwo4UjMamIM9PFoBc+a0w0FXUagWCy+h2kmjcvNg3upDQ7qAhQiJW6zF3adK+nO/HMLVY65ER8zu3U84PnymuiOFNO2wrzjPXjkwrN9400K10vWvrC38xA/5EjhaAmDcAeeN/X2WgNyM9n0zHgpz/4yj1O6vF2h8k+Bb1Jhaf5RlKxF3R1y/wBZQy/e82idGPzKcn3RQkfOK+BMR/JSHcKx/T/g9X1YftIx6KphQGdHEO1+0SY9VvTxiUP5yyKf6rKkVpStCKDXtj4b26n0UpMKOVlBKs+/z25xsyu9WZFnm2nE60qkke8X7ouK6N3GwIDsEqGi7HX9VYwrfwyqgmJdaPrNqCwe2hCT7KxLPb9ZdD/C2ytxqg6/EEqKvqpUKEZZkH767k5gs5+kSvQLVXrJHDfKy2viRHJ2XwWRaKnCZpLxHBcLUEjOnDSwOZN8hBBLSkZrLC6jrGuDCPsivCd6GHP26bolfRdHB7z1ffBS08lQCkkKByINQfEQn3t3+Ezf6JNllZrRtZrU9zlFewxlTW77F8Pq5LukoQCSWVlJoKk1QrPLkrOJEcMnA76oLu2iNpGp8R0L7dJtk/OoeRMLC1tlBSQkCqFAjSxoQb9sMGAPYWOylXa4OFwuhabz95v5NxSsoqr5stY/VV0HNz4d8EG8fbD8glaoI6Z0lDQOhpUr7ki/eUjWF5u22YQlKsTnalCCVNBVCVLvVfNRqaJ5qqeUHiY1re0ft7qji5zhGzcqTZnd+023+W4qeFJ6yWVG5Ub1XqVH6H2jykx/b114FqXrLsgUATQKIHMp9EU0HtjI2j2jdnHuNw0AqENjJA+8kZn+UZHFY2y5advn8V09S+V2+i6yhwqOnaHPF3ddey9uM8+/vGdLViQV7+QyqSLx4hslQCRxKNgKE1PIAC/hBRhe7mdduoBlPNzP7IqfbSMuUuOiaSTxx6vdZCyTYgn4/d3x6BTmaZXp515wfSe7eV6QNOzgU4a/JtlAPVF7HiUfdG0vdvINJUpfSEJBUolZ9EAknqivMwbsHpe7FaYE2JPp/iUhvfTUDmfvz8iPogUodPPfBmJnZ2w6Vy3a6OXZkYu4TszhE2oolphxSwkqKQo1AFBXrJ5qHti7qWUakKjcYpCbXPXqgAUNaEih7/Iji5SxPnPx0hize6UZtzKr6LRW+lwRz5Rg4hu2nWySkId/YN8xoqnmkBMThyWpldTPsA/66e6Fk509w+8ZeeyOpep1iaZlHWlBK0qbUPVUCCaaCouO6ILkUuDnzvy7v6RQ35raDfZd2GuucHO67Ell9bC1EoU0SlJUSBQitATyJgJQq5Jt5P8AUxrbHTvRzkurTj4STay+qdcqkRZhLXBZquPtIXjyKn3WKMrjLsuagEPNX5oUCM+xPvh5wjNr/wAz2gbeyStxpw6dVVEKJ9ioecOanXK/xC4KHS7fApD7fPKxLGUyoPUStLKezIuK7dfsiNnePiaUqbk27NMJT1QaVVSwr9UU8TGNurPT4ut1VzSYcr2qVT/nnFXaOYUuafWdXnANKUJHwTTnAsQcWhsfkm+Bxh8rpHclQcGRpTSp+BtF3BsHcmnUtNDrGpJOSU5Ek5217xFIjnXyBl7fCDnZR8SmGTc4kVcHEEE/VoEi+nEqtLZCFsTM7g0c10tbUmnhL17i20klgwLLCA/N066j6pP0iPRGvAnsqYHGkY5i54gpYZPe01SumqwKfWizum2MROuuzU18qlC6cKr8bp6yiuuYFQaalV8rvBKQBQWAyEOnGOmOVgufFcI50lQ7tJHL8/btpEs42hpXDxNl5BpWhKUqTUeIOkO3Hx+av/8Ahd/gVCf2OR/3E5n89N8qG68vcIc07K9K2ts1AWhSCQMgoEE31vHqo3e0+QVYOEhKTdhsth83Jqcmgkr6YgEuFHV4UGlOIWrWLe7yTaZxucba+bS2sI6xV1eNrWvmsW07ipan6S8f3W/vEbmx+7ZrD3lOtvOLJQUUUE0AJBr1RWtos+VhzWde/JVbGRbTZTb0jTCpjuRfOnXTCm2cTjHRF+TW+ptKikhK+OhABu2o5XGQhtb0v8KmcjZGf7aYyNxI/wCnuXr+cK/gbiIn5YSbc1L25pAPJDEhvaUr5HEpUOprRR4eFaa1uULt7OE98a7myUtOtF7DXgbXaUfRJ9U16yD+0CLZwwcf2UlZ1NJhpKjSyslJ7lC4+EKPaXd3OYWv8qk3FqbRfiTZaBqFgWUjmRa1wM4E6OCo04StUNXUUpu03HXJY85JraWUOpUhYsUnOmmR159mcF+yuzTTbZnpwhLKOshJBHEbEKIzuacKfWPvl2e26kMQQkzwbRMMDj4j6KwLmnPQlu98q6C+P45M45OIl2QUNcXyaCaUABq6vtoCQL0GV6wCKhIf39AEzqcbzxARizjv+FHib0xj8+AygIQBwg0+baqTxrOpJvTuA5w/2GylKQTxEAAk6kDPxjI2S2UZw+XDTVybrWc1q5ns5DQRtwaaUPs1uw2SaNhbqdykPuoPQ4w40rOj6OVSlVf+EVto5bgmn0EUo857FEkHtzET7Z8WG44HwOoXEvDtSuzgH+/xpG7vNw0B1E03QtvpTcC3FSyvEUPgfGmINLssg5hNMDkDJXRnn17XQVxZ+fPnlBxsc0makJuQrwqWCpFeRp8FAV7FCAhabi4va5t/OLGHYk4y6lxskLQapqbU1BFMiDSmohZG8scHBdNWUwqISzxWtu22w/s19yVmkltC19YkfNOponrfVIpfSgORMPBl5K0hSSFJIqCDUEcwRmIV85ISONoBURLzgFMq8VBSmnSJvahChAuJTGcGJ4ONTNa9UFxrtJSRxI77ffDr+upGZpsVwr45aV3ZyDZTbGg//o3Mvnpv4rF+3+sOeem+jaccN+BClUrc8KSaVvnTlCL3aTpexpLqqVcL6zQ24lJWSBnbleHZj/6JMU/yXfbwKiaof2AHwCpCe6Uthv5TT9EPO748P1cEWxG8xOIvKaDBao2V1LgVWigKCiRz90C27HbWQlJPo5hVHC6pQHRE1SQmh6oNrGJ930809jk660fk1tqUmopbia0IteLyRMs4ZbW53Kqx7tLlFm9M0wqZ7kewrTGZuM/QHf8A2FfwN3jU3p/4VMaWRnlXjTCi2aXi5Z6CTDyWlKKiUJ4RUgA1cVSmQyVERMzwEXtqpe7LID5J943tPKyiazDyG7VCSaqPckdY+yFftNvoddq1INlFTQOLTxLVn6CBUX8TnYRVw7dA6flsQmUtDNVFBSjXOq1dUexRjWb2gwzD0lMgz0jmryqnxKz1iOxNBAi6CHc5j9lohp6mpNo26dc1g4BuoecBfn1/k7V1EEjjNzUn1Uacz2RHt1ssJBxidw80YVwcKga8Dg9E1OYV261BzEV8Z2kfmlcTy+IA2SLJTTkka+/tgn2IxRt9DmHTABacBCDxZHVIrlfrJ7awFmIuMne2TGbAzFAXA3duj/Y7ahE/KpeTQK9FxP0HBmO7UdhEbkIXZvEHcDxJTDxJZVRKzopF+B0DsuT+8IfCFhQBBBBFQRkQdYvNHkNxsdkqjfmFjuEE72NkTOSnG2mrzFVJAzWn1kd5oCO0dsCO7XHmpqWOGTRNaHoVHlchIr6yTccxbS7mhO7zt2623DOySTSvE4hFeJCq16RFNNSNMxmaEic17DE/0XnZo3iRm4Q/i+AuSrxbczzBpZafpA9vupSKBp+J5ZwZbPbay2JNCUxCiXhZt6oHEchf1V8weqqnhGbtDsRMSnEqnSN5haBln6SRdPw7YVz0z4jquuocTjqWgE2d11ZDyRQV17SB4wSYXvBnWDQr6VPJyqjp61eLUawOhHmn31uPPKOpy916e/zSMwcQdEyfEyTRwv8ANHsjvIlgsOuySEu3+UbCOK+ZqoJVQ3rcxtO7yZFaClwOhKgQoFGigQQeE8tYU5WSKDPQ8iK61j2vda2umdO+DCZ6wOwqmdsLfIouEls6P1blhl8rb2mNHCMewaTUXJZhwKUCniCVElJoaddWVgYX3FTuF8rk5fyjxTZPd+F7e6COqpToShjBqYa2PXomZO712SCESy1/tqSBbu4uQP4Rh4hvQm1A8HA0L+impz5rr8IEVDyfPbHgRQV0FTY+Pn8YCZHHcrUzD6ZnwfVWJ/EHXlcTq1OKuesqvs5a6c4rkcr1r7O4c49CTWhpyNs/P3iLUhhD0wvhZbUsg6DKnM04R4wNa+60eACqgVFa0z7tfDU6cotYXIOuuBLCVKcBBHCLpp6xN6AHU0gvlN3rTDfS4g+htH0AqledVG5OdkivbGfim9VllHQYWwECwC1JpU5dVFKqVldZ8Mo2Q0kkpSaqxiGEFre8ft+Vq7z8LQvD23ZpbbU42nq0V859JAoKmufIGt6Ex97mNsFOtmTdqVNCrSrmreRSeXCcuYt6sYGB7sJ6fd/KJ9xTaSQetdxQ5AZIHeLaJhuYDs7LybfRy7YQnU5lR5qJuTDJ5YyPsycx9lygzPk7S1lpx0dHRjR0udtt0DMyVOytGnTUqRk24Tzp6JJ1FjqNYCsP2uxPCFCXmW1LaFgh01BH+m4BlelLgcofcQTkk26godQlxBzSpIIPgY1MqDbK8XCC6LW7TYpUs4rgk/mTJvHMHqgnvHUI9mekezW69+nEw808kioJ6tiNKVSRfnG1je5WSdqphS5ZV7J6yK8+FV/YRAo7umxWVJMm+kg/5bq2j4j0feYoaenkPdNvmtkOI1cOm469VVmdi55uxl1qFa9SiqVpqkn4RTXgkyK8TDtMzVlfaTpTstGp/aW0kvml5dLdZtLg7+rUx8neri7YHSS4/eYcRr3jzy1EcPPwuBW5uPvbxMWT/ZD+jLuVvk3Pd1fwtE7ezc4ulJZ65H6sil/rAAae7lF3++jELfIsAE/Qcy+3Hn95+MO/NtjP1JdSqeJCo8MNfzKk/qHk1imlt38+unyPAPrrA58ibXjWZ3XqSnjmZhttI1Gh/aVwge+METG0k0KATKQfqpZHtIBETsbncSmFBU0+hP7a1OqHvp/uEX/YxtN3vCBJjVS/gbbrzutJ2cwGTrxLM0sW4U9cV7k0R41jNnt7M08pLOHy6WwbJCU8ayOYSkBKfYe+CzB9yUi1TpVOPkaE8KfYm/tUYOMNwhmXRwMtIbTyQkCvaaZntMEb+3i4BdL5ZKic3kck/h+6rEZ5fSz75br9I8blOQT6KP6C0MnZrYKTkbst1c1cX1lnxOXhSCKOij53v02Hkqtia1VMVeWhh1TY4nEtrKBStVhJKRTWppaFgy8628462tak9YsPFRUX3AWQlFgOLjK1VBJHCTwhJQSG1FFrA5dLvSpZbDhJPGEJrU5mtMzqdYiN4buvPaX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g;base64,/9j/4AAQSkZJRgABAQAAAQABAAD/2wCEAAkGBhISERUUExQWFRUWFhcaGBgYFxsdHxgYGRwZHR8ZHx8YHCYfHxwlIhsYIC8iJygpLCwtHR4yNjAqNSYrLSkBCQoKDQwOGg8PGjYkHyQqLDA0NC0sLzU0Ky0sNCwsLC8sLywtLCwsKiwsLCwsNC01LzUtLC8pLDQsLSwuLCwsLP/AABEIAGAAkAMBIgACEQEDEQH/xAAcAAACAwEBAQEAAAAAAAAAAAAGBwMEBQABAgj/xABJEAABAgQDBAYFBwkHBQEAAAABAgMABBEhBTFBBgcSURMiYXGB8DJCkaGxIzNSYpLB8RQkNENygrLR4RUXNVNjosIlJnN00hb/xAAaAQACAwEBAAAAAAAAAAAAAAADBQECBAYA/8QAMBEAAQMCBAMGBQUAAAAAAAAAAQACAwQRBRIhMTJB8BMiUWGBsUJxkaHhBhQVI/H/2gAMAwEAAhEDEQA/AHjHR0dHl5dHytYAJJoBck6CBLbPeVLSFUfOv0s2k+jXIrPq92ZhZpTi2OqqSUsA9qWhflmsjx7xGhkBcMztAhOlANhqUx8e3tSEtUJWX1DRqhH2yQn2EwFTW+WemFcEpLpT3JU6v3AAa+qYtMbF4Rh4/OnTNPDNArTu4EG37yole3k9GCiTlm2UjKoHcDwo4UjMamIM9PFoBc+a0w0FXUagWCy+h2kmjcvNg3upDQ7qAhQiJW6zF3adK+nO/HMLVY65ER8zu3U84PnymuiOFNO2wrzjPXjkwrN9400K10vWvrC38xA/5EjhaAmDcAeeN/X2WgNyM9n0zHgpz/4yj1O6vF2h8k+Bb1Jhaf5RlKxF3R1y/wBZQy/e82idGPzKcn3RQkfOK+BMR/JSHcKx/T/g9X1YftIx6KphQGdHEO1+0SY9VvTxiUP5yyKf6rKkVpStCKDXtj4b26n0UpMKOVlBKs+/z25xsyu9WZFnm2nE60qkke8X7ouK6N3GwIDsEqGi7HX9VYwrfwyqgmJdaPrNqCwe2hCT7KxLPb9ZdD/C2ytxqg6/EEqKvqpUKEZZkH767k5gs5+kSvQLVXrJHDfKy2viRHJ2XwWRaKnCZpLxHBcLUEjOnDSwOZN8hBBLSkZrLC6jrGuDCPsivCd6GHP26bolfRdHB7z1ffBS08lQCkkKByINQfEQn3t3+Ezf6JNllZrRtZrU9zlFewxlTW77F8Pq5LukoQCSWVlJoKk1QrPLkrOJEcMnA76oLu2iNpGp8R0L7dJtk/OoeRMLC1tlBSQkCqFAjSxoQb9sMGAPYWOylXa4OFwuhabz95v5NxSsoqr5stY/VV0HNz4d8EG8fbD8glaoI6Z0lDQOhpUr7ki/eUjWF5u22YQlKsTnalCCVNBVCVLvVfNRqaJ5qqeUHiY1re0ft7qji5zhGzcqTZnd+023+W4qeFJ6yWVG5Ub1XqVH6H2jykx/b114FqXrLsgUATQKIHMp9EU0HtjI2j2jdnHuNw0AqENjJA+8kZn+UZHFY2y5advn8V09S+V2+i6yhwqOnaHPF3ddey9uM8+/vGdLViQV7+QyqSLx4hslQCRxKNgKE1PIAC/hBRhe7mdduoBlPNzP7IqfbSMuUuOiaSTxx6vdZCyTYgn4/d3x6BTmaZXp515wfSe7eV6QNOzgU4a/JtlAPVF7HiUfdG0vdvINJUpfSEJBUolZ9EAknqivMwbsHpe7FaYE2JPp/iUhvfTUDmfvz8iPogUodPPfBmJnZ2w6Vy3a6OXZkYu4TszhE2oolphxSwkqKQo1AFBXrJ5qHti7qWUakKjcYpCbXPXqgAUNaEih7/Iji5SxPnPx0hize6UZtzKr6LRW+lwRz5Rg4hu2nWySkId/YN8xoqnmkBMThyWpldTPsA/66e6Fk509w+8ZeeyOpep1iaZlHWlBK0qbUPVUCCaaCouO6ILkUuDnzvy7v6RQ35raDfZd2GuucHO67Ell9bC1EoU0SlJUSBQitATyJgJQq5Jt5P8AUxrbHTvRzkurTj4STay+qdcqkRZhLXBZquPtIXjyKn3WKMrjLsuagEPNX5oUCM+xPvh5wjNr/wAz2gbeyStxpw6dVVEKJ9ioecOanXK/xC4KHS7fApD7fPKxLGUyoPUStLKezIuK7dfsiNnePiaUqbk27NMJT1QaVVSwr9UU8TGNurPT4ut1VzSYcr2qVT/nnFXaOYUuafWdXnANKUJHwTTnAsQcWhsfkm+Bxh8rpHclQcGRpTSp+BtF3BsHcmnUtNDrGpJOSU5Ek5217xFIjnXyBl7fCDnZR8SmGTc4kVcHEEE/VoEi+nEqtLZCFsTM7g0c10tbUmnhL17i20klgwLLCA/N066j6pP0iPRGvAnsqYHGkY5i54gpYZPe01SumqwKfWizum2MROuuzU18qlC6cKr8bp6yiuuYFQaalV8rvBKQBQWAyEOnGOmOVgufFcI50lQ7tJHL8/btpEs42hpXDxNl5BpWhKUqTUeIOkO3Hx+av/8Ahd/gVCf2OR/3E5n89N8qG68vcIc07K9K2ts1AWhSCQMgoEE31vHqo3e0+QVYOEhKTdhsth83Jqcmgkr6YgEuFHV4UGlOIWrWLe7yTaZxucba+bS2sI6xV1eNrWvmsW07ipan6S8f3W/vEbmx+7ZrD3lOtvOLJQUUUE0AJBr1RWtos+VhzWde/JVbGRbTZTb0jTCpjuRfOnXTCm2cTjHRF+TW+ptKikhK+OhABu2o5XGQhtb0v8KmcjZGf7aYyNxI/wCnuXr+cK/gbiIn5YSbc1L25pAPJDEhvaUr5HEpUOprRR4eFaa1uULt7OE98a7myUtOtF7DXgbXaUfRJ9U16yD+0CLZwwcf2UlZ1NJhpKjSyslJ7lC4+EKPaXd3OYWv8qk3FqbRfiTZaBqFgWUjmRa1wM4E6OCo04StUNXUUpu03HXJY85JraWUOpUhYsUnOmmR159mcF+yuzTTbZnpwhLKOshJBHEbEKIzuacKfWPvl2e26kMQQkzwbRMMDj4j6KwLmnPQlu98q6C+P45M45OIl2QUNcXyaCaUABq6vtoCQL0GV6wCKhIf39AEzqcbzxARizjv+FHib0xj8+AygIQBwg0+baqTxrOpJvTuA5w/2GylKQTxEAAk6kDPxjI2S2UZw+XDTVybrWc1q5ns5DQRtwaaUPs1uw2SaNhbqdykPuoPQ4w40rOj6OVSlVf+EVto5bgmn0EUo857FEkHtzET7Z8WG44HwOoXEvDtSuzgH+/xpG7vNw0B1E03QtvpTcC3FSyvEUPgfGmINLssg5hNMDkDJXRnn17XQVxZ+fPnlBxsc0makJuQrwqWCpFeRp8FAV7FCAhabi4va5t/OLGHYk4y6lxskLQapqbU1BFMiDSmohZG8scHBdNWUwqISzxWtu22w/s19yVmkltC19YkfNOponrfVIpfSgORMPBl5K0hSSFJIqCDUEcwRmIV85ISONoBURLzgFMq8VBSmnSJvahChAuJTGcGJ4ONTNa9UFxrtJSRxI77ffDr+upGZpsVwr45aV3ZyDZTbGg//o3Mvnpv4rF+3+sOeem+jaccN+BClUrc8KSaVvnTlCL3aTpexpLqqVcL6zQ24lJWSBnbleHZj/6JMU/yXfbwKiaof2AHwCpCe6Uthv5TT9EPO748P1cEWxG8xOIvKaDBao2V1LgVWigKCiRz90C27HbWQlJPo5hVHC6pQHRE1SQmh6oNrGJ930809jk660fk1tqUmopbia0IteLyRMs4ZbW53Kqx7tLlFm9M0wqZ7kewrTGZuM/QHf8A2FfwN3jU3p/4VMaWRnlXjTCi2aXi5Z6CTDyWlKKiUJ4RUgA1cVSmQyVERMzwEXtqpe7LID5J943tPKyiazDyG7VCSaqPckdY+yFftNvoddq1INlFTQOLTxLVn6CBUX8TnYRVw7dA6flsQmUtDNVFBSjXOq1dUexRjWb2gwzD0lMgz0jmryqnxKz1iOxNBAi6CHc5j9lohp6mpNo26dc1g4BuoecBfn1/k7V1EEjjNzUn1Uacz2RHt1ssJBxidw80YVwcKga8Dg9E1OYV261BzEV8Z2kfmlcTy+IA2SLJTTkka+/tgn2IxRt9DmHTABacBCDxZHVIrlfrJ7awFmIuMne2TGbAzFAXA3duj/Y7ahE/KpeTQK9FxP0HBmO7UdhEbkIXZvEHcDxJTDxJZVRKzopF+B0DsuT+8IfCFhQBBBBFQRkQdYvNHkNxsdkqjfmFjuEE72NkTOSnG2mrzFVJAzWn1kd5oCO0dsCO7XHmpqWOGTRNaHoVHlchIr6yTccxbS7mhO7zt2623DOySTSvE4hFeJCq16RFNNSNMxmaEic17DE/0XnZo3iRm4Q/i+AuSrxbczzBpZafpA9vupSKBp+J5ZwZbPbay2JNCUxCiXhZt6oHEchf1V8weqqnhGbtDsRMSnEqnSN5haBln6SRdPw7YVz0z4jquuocTjqWgE2d11ZDyRQV17SB4wSYXvBnWDQr6VPJyqjp61eLUawOhHmn31uPPKOpy916e/zSMwcQdEyfEyTRwv8ANHsjvIlgsOuySEu3+UbCOK+ZqoJVQ3rcxtO7yZFaClwOhKgQoFGigQQeE8tYU5WSKDPQ8iK61j2vda2umdO+DCZ6wOwqmdsLfIouEls6P1blhl8rb2mNHCMewaTUXJZhwKUCniCVElJoaddWVgYX3FTuF8rk5fyjxTZPd+F7e6COqpToShjBqYa2PXomZO712SCESy1/tqSBbu4uQP4Rh4hvQm1A8HA0L+impz5rr8IEVDyfPbHgRQV0FTY+Pn8YCZHHcrUzD6ZnwfVWJ/EHXlcTq1OKuesqvs5a6c4rkcr1r7O4c49CTWhpyNs/P3iLUhhD0wvhZbUsg6DKnM04R4wNa+60eACqgVFa0z7tfDU6cotYXIOuuBLCVKcBBHCLpp6xN6AHU0gvlN3rTDfS4g+htH0AqledVG5OdkivbGfim9VllHQYWwECwC1JpU5dVFKqVldZ8Mo2Q0kkpSaqxiGEFre8ft+Vq7z8LQvD23ZpbbU42nq0V859JAoKmufIGt6Ex97mNsFOtmTdqVNCrSrmreRSeXCcuYt6sYGB7sJ6fd/KJ9xTaSQetdxQ5AZIHeLaJhuYDs7LybfRy7YQnU5lR5qJuTDJ5YyPsycx9lygzPk7S1lpx0dHRjR0udtt0DMyVOytGnTUqRk24Tzp6JJ1FjqNYCsP2uxPCFCXmW1LaFgh01BH+m4BlelLgcofcQTkk26godQlxBzSpIIPgY1MqDbK8XCC6LW7TYpUs4rgk/mTJvHMHqgnvHUI9mekezW69+nEw808kioJ6tiNKVSRfnG1je5WSdqphS5ZV7J6yK8+FV/YRAo7umxWVJMm+kg/5bq2j4j0feYoaenkPdNvmtkOI1cOm469VVmdi55uxl1qFa9SiqVpqkn4RTXgkyK8TDtMzVlfaTpTstGp/aW0kvml5dLdZtLg7+rUx8neri7YHSS4/eYcRr3jzy1EcPPwuBW5uPvbxMWT/ZD+jLuVvk3Pd1fwtE7ezc4ulJZ65H6sil/rAAae7lF3++jELfIsAE/Qcy+3Hn95+MO/NtjP1JdSqeJCo8MNfzKk/qHk1imlt38+unyPAPrrA58ibXjWZ3XqSnjmZhttI1Gh/aVwge+METG0k0KATKQfqpZHtIBETsbncSmFBU0+hP7a1OqHvp/uEX/YxtN3vCBJjVS/gbbrzutJ2cwGTrxLM0sW4U9cV7k0R41jNnt7M08pLOHy6WwbJCU8ayOYSkBKfYe+CzB9yUi1TpVOPkaE8KfYm/tUYOMNwhmXRwMtIbTyQkCvaaZntMEb+3i4BdL5ZKic3kck/h+6rEZ5fSz75br9I8blOQT6KP6C0MnZrYKTkbst1c1cX1lnxOXhSCKOij53v02Hkqtia1VMVeWhh1TY4nEtrKBStVhJKRTWppaFgy8628462tak9YsPFRUX3AWQlFgOLjK1VBJHCTwhJQSG1FFrA5dLvSpZbDhJPGEJrU5mtMzqdYiN4buvPaX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g;base64,/9j/4AAQSkZJRgABAQAAAQABAAD/2wCEAAkGBhQSEBUUEhQUFRUVGBcWGBYYGBgZHBcaHRwXFRwYGBcXHiYfGBwjHxccHzAgIygpLC0tGB4xNTAqNSYrLCkBCQoKBQUFDQUFDSkYEhgpKSkpKSkpKSkpKSkpKSkpKSkpKSkpKSkpKSkpKSkpKSkpKSkpKSkpKSkpKSkpKSkpKf/AABEIAH0A+QMBIgACEQEDEQH/xAAcAAABBQEBAQAAAAAAAAAAAAAABAUGBwgBAwL/xABKEAACAQMCAwQGBgYGCAcBAAABAgMABBESIQUGMQcTQVEUIjJhcYFCUoKRobEIFSNyksEkM2KistElNENEU5PC8FRVc6Sz0uEW/8QAFAEBAAAAAAAAAAAAAAAAAAAAAP/EABQRAQAAAAAAAAAAAAAAAAAAAAD/2gAMAwEAAhEDEQA/ALwooooCiiigKKKKAooooCjNBqF8z803YvFseHxRPOYu+eSYkRxRltAOF3Y5BoJnmkfFuMw2sZluJUiQfSc4HwHmfcKqLmnmnjNu6263VpLcthu5t4izqvm5ddKDcddzn70A5Vuru+h/X5nTvcJbtE8YjD4z3ZCg92zAZGAMkYoJ6nbXwwsB3sgUnAkMUgT+LFTWyvkljWSJ1dGGVZSCCPMEVV09tJwa6hSWSS44ddsYGjlYzmOQj1NIZfZPTTv4+6l0tieEt6ZYZl4fL61xbodQjB/3iAeQG7KPAeQ9ULKopPY3yTRpJEwdHAZWXoQehFKKAoooJoPG5u0jGqR1QebEKPvO1Vpz32tpaMHs7m0uN8PB6xb95Jozp+Ib5U7doVtc3oFlbwxBHJ13E6qwQAb9yhBJbB9vbGQAc7iMx9jFhZzQSXU69yowRKwTv5ifVGCcKgA9kEk+J2oI9J2+v6VHOluyqV0TwmTUr43V0bSNDjJGcHIwD0GLN7N+brjicb3MkUcMGSkSKS7sR7TM5wAB0xpGTn3V833ZNZS8QN28alWjZXhK+qznAEgx7JxkbeOD16peGcmjhV7GbORltbljHJBISyiTBZGRjuhIBXJzk4XxBAWAK7XFG1doCiiigKKKKAooooCiiigKKKKAooooCiiigKKKKDhNVJ2m8yiG7W5sQXurJdNwwAMKxOcCGU5GXLNlVU5G+em1tmqR5mmFrYXHDJV/brL6WrJ63pUYl75mbGSkoQHIbwTIOKCZ9nPK3cIZZvXuZQss8h9ppX9cJ7lRSMDplifAY++KcQ9Nm7pO702Mq3EqrIrys8WXjjVFHqgsASxOdiuKkfCb5JHdkYMkwjnjYdGUoqbfDQM/vCmnlvka2tL25uoXZpLgnWpZSI8trYAAZ3O+/SgjFrxCbmHg8pEawTxzgxHLFC8el13IyNmKHyO/ur5m4jxSB3Lrw+xilDSsZnaVNa47wrpwF16lOnfJBPUnNg3SnvoFj2Cs7yAbDTpYAH4sQfsmotzjw15eI27rAt4kETu1szKoVmYBJRrGlnwrAK2PZO9A18lx3kVrHd2kKtDMWaSx1FAp1Ed9ZtJ7KvjX3T4G+xqZcA5wjupZIVjniliAMkcsZUrkAgagSpODnAPQ5r64RzOJpTA0M8Eyp3hjlVfYzo1K8bMpGduvyry4PA9q8sbRMyyTSSrMgDau8YviUdQyk6c4IKhdxuAEiooooEEx/pKZ8Y3x8QyE/wAqYOeuSIeKokUkrIYHD+pgnDDBDKemQNm9x67ipDxO1ZwDGQJEOpCemehVv7LAkH7/AApFFJFLKGyYrhBpKnAbT10svSRM7hht1wRk0DZ2hcsT3fDzb2kvdOGQ7syhlXbQWXceB+zSi7tXisbaKR+8lV7NC/13WWLU391j8jS3ijMN5bhIolILY9Vnx9Euzeqp8QoJPmM18WqNcTLMyskUWTErAqzuQVMrKd0AUlVB39ZiQNqB7FFFFAUUUUBRRRQFFFFAUUUUBXC2K7Uc504xd2sBmtrdLlVBMketkkA+smAQ2B1HXyoEHHO0q1gmtQZYzFcRyzGXOQERcqRjclmyAOuVI615cv8AaZZyQiWe7t42kLMsRkTVGmcIrAHOsgBiPMmqg4V2JX1zZtOxEbaQYYH9plJ1HPhF1JAPU9cVOrPsOjte5lgvpbe5UAayEZDIRvoVsHBPhk7UFqWPEEmQPGdSnocEZ941AZHvpRTHwu7njaOG7KO7g6JkGkOwGWRl+i2BqHgQD5U+UBRRRQccbVGeVLNYrdl0YucM0+tfWklOcsWx66k9CCQBpG2MVJ685pQilmOwGT7sb0EH7POWwvDYZY3ZZZc3Hhoid/biSIYCxeBUb7ZyDjD3MI9eq5tCJBt3iR96D8GjGvHuYClPKdk0VqFZSmXlcIeqK8jyKpHgQGG3h0pzuJ1RWZyAqgsxJwABuSc9BigaV4szZS2gYkbFpB3SIcA+sGw5OCDgL0I33pZwzhndK2WLyOdUkhGC7dBsPZUDACjoPM5JzzwDtjktuJ3M7AyW9zLqZM7qoOlWT+0EAGPHbyFaI4RxaK5hSaBw8cgyrDx8/gR0I8CDQIeE2xjuLnWp1yuHWTBIaMIqooPhoww0nxYt9I091wV2gKKDTdxvj8FpHrnkVATgDqzn6qKPWdvcAaBZcXSRqXdlVV3LMQAB5knYVU/PXbfYoDFbxLeOM4Zh+yU+YYjU32cfvVVfaLzFfT3bx3TzaVbMcLr3eEb1kJiBwGKkdcmolLEVOGBB8iMHz6H40Fhcu9s81vOXlt7aVScgCNUaMeUbjJH2s1cnK/bBw+9wol7iQ/7ObCb+Sv7Lffn3VlavaztHlkWONSzuQqqNyxPQAeJoNtA5ozWReXef7+xOmCd1UHHdP66fDQ+dPltg1qXle4uHtInvFjSZlyyx50rncD1icHHUeeaB2ooooCuaqbeOccS2VSVeR3bRHFGMvI3XCg4AwASWJAABJNQL9d8VgQXM81ohd5B6DcmOEqoYhRFOG9c6QDk5HxoLQzRUJ5S56lmuZre8ihheONJ1aOUOjxttnX0JG24OOtTG3ukkGUZWHTKkEZ8sig9aKKKApHxY/sj4ZKKfgWVT+BNLK8buAOjIc4YEHHXfy9/jQMXPbXYsJf1eD6RhdOME41DUVDbasef51GeOcg3PFLGw9LmMFxDh5cAHJIGTgHCyAKN+mS1TD02RlaEusdyB6pIyr4xh1B9pD4qN11EbHBPv3byxFZ0EYIw6h9QYeI1YGFPTcZIoEPFbxZbVJUyQJoWjYjr+2RNS+alScHxBp/FRe54/by3VvbCWMDVqVc7ysgJVYwOqLjUW6ZUAEnOmU0BRTZxbmW2th/SLiGLyDuoJ+C9SfcBSfg/MUd4WMJl7tcesY5Iw+c7qXALKMbkY3oHuuEU0X/M1ravoubmGJiAyiWRVJGSM+sdxtSY9oPDv/HWn/Oj/AM6B9llCKWYgKASSTgADckk9BVM9rPM73PD3lUtHZswjgHRrt+pkYHcQKFOkdXOCdgKmmG4u+TleHIenQ3rKfHytwR9sjyqr+3jmFHv4bXGYrVQXRWC5Z8EgHBAwgUdDjJoKys+ESSQzTIuUgCGQ/VDtoB+GasDsi5vltpDFHlyfWNvn+vUDfus9J1G4H01GnqFqxuynhvDZeHzNbwyLHMe5nW4bVqIHshtlI/abEAVUnahciHiLQQW0dmtsw0d2AHY7MJS4332Kjw+NBpvhHF4rmFZoXDo+4I/EEHcEdCDuMUtFUzyBzU9xG11agG6THptmPVF0OnpEI6LN542Y7Hqpq1uDcaiuoVlhbUjbeRUjYqwO6sDsVO9ArupgkbueiqzH5AmopyFwNHt4b6cGW7njWRpZDqKBxrCRA7RIAcYUD35pz57u+74ZeOOoglA+JUqPxIpy4Rad1bxR/UjRP4VC/wAqAfhMJk70xRmTAXWUUtgZIGojOBk1lrteP+mrz99f/jStYGsx9qHLkkvF7t1e3wXGzXNujD1EG6vICPnQV1S7gV4YrqCQHGiWN/uYGnBeSbk9BCfhc2x/KWvteQ73whz+7JEfyeg0ff8AZdYzXwvHiBYhtceAY5GIwJGXxYDPxOCdxmu8BuGsZ1sJ2LRNk2UzHJZQN7Zz/wARB7J+kvvFSHgMxe1hZhhjGhI22OkZG3vzXxx/gSXcDRSZHRlddmjdd0kQ+DKd8/50DlRUd5W45I7Pa3WBdwAa8bLMh2SeMfVbG4+iwYeVSKgiHP8ALIhtvRjpup5DaxyEBljVx3kjlSDkhYtsY365GRUcvuSbS1ka/wCJXU91HAvd4uAsg1kjGlQN8EkBfM9dqmXNtudVrOOlvcK7e5HV4GPy7wN9k14cw8NiuLWe3uI3lTXqdU9sKz94JExudO+w3OgjfoQrHjXZy7Ca8s4rK6tZA9zF3gmV0VsyGKNI2VSuc4B/Ovjh03oCm74Vc22mW1FxLZOxdQyBTKFAbWrLqJAbfAIztUu5v5Qcrw70K5W2trVlGNbDIyukrp3kY4IwdzqPmakHEOVLOW5jU2sB0lp5D3ajJwUTUQN8lmO/XQaB55d4g89pBNIqq8kaOyqcqCwDYB8t6cNVRDkThghlvhEWW3WfuoodRKxlFUyFAT6gZ3OFG2FFS/V8KDtcJrzublY0Z3IVUUsxPgoGST8AKiqcwXt4AbKBYIWAIubrOWU9GjtlOogjoXK58qBs567WLCzd7eVGuJU6xhdlOMjLvsDg/RzVN8wdrU8+Vhijt08gWkb+KQlR9lQffVqXHYclxetc311JcBguV0rGXYAA6imyrtgKo6eNV3ediXEJrqYxW6QwmR+71yKAE1HTsCzdMdRQe3JXZtxae4hvgyxHUsqyztqLDYg6FJJBG2Djarl//h5Jf9bvruYeKIy20Z92mABj83NLeRuES2vD4Leco0kS6CUJIwCdOCQD0x4U/UDPwrk+ztt4LeJG+vpBc/GRssfmacprcNjOcjoQSCPmK9qKBM3D4z7SIx82AY/e2TXP1XF/wo/4F/ypVRQJr27SCF5HwqRoznyCqCT+ArG3HeKtc3Ms7+1K7OfdkkgfLpWw+N8Gju4Hgm1GOQAMFYqSMg41LuAcb+7NRWLsT4SP911fGWY/9dBmuTj8xtUttREKO0mgbanb6bY9ogYA8gKTX/EpZypld5CqhAWOSFGSBk7nqetaH4b2b8ObitxGLWMxQW8HqHUw7yRpWLesSc6FUUo515EsLeCGSO0gXTdWuvCDdGlVGU56qQ24oM88t8wy2NylxA2HQ9PBl8UbHVSNjWieE3wuYxxPhWC749KtCQBKw6g+CTr9F+jDGdjkSuHkyxX2bO2Hwhj/APrTjacOjiBEUaRg7kIoUHwyQPGgiXMfEF4jw0i2Dv3ksKSLpIaILNGZVkU+yyqpyOvlmpmjgjIOQfGvH2c+qdznYdfu8ffX1bRkLvtkk48snOKD1NY651v++4jdyeDTykfDUQPwrXnFLruoJJD0RHf+FSf5ViqSQsxY9SST896DmKKnvY/yVDxK7ljuAxjSIt6raSGLKAc/DVUS5i4Uba7ngP8AspXT5AkA/MYNBoXsD4x33ChGTvbyPH9lv2i/4iPlVlVn/wDRx4xpu7i3J2ljEg/eQ4/J/wAK0DQR/mfgDzBJ7chLuD1onPRs+1DJjrG42PkcEdK9+AczR3MIf+rYEpJG2zRSLs0be8efQjBHWnkikwkVcg7eYx7Xv99AoIz76S3ViGIYEo69GXHTyIOzD3flTVwTmqKR2gYPDPHnMMoCsUycOm+mRMeKk48aQ8S58Vta2KC4Mee8mJ020IAyTJP0bH1UydvCg97y6C3cMEktus8qyNGe6JbCDLFdTYU4O3XOluvSnyxsViB05JY5ZmOWc+bHA+GBsOgArJ3G+eLq4vxeNIDLGw7oqNKqFOQFXOw8wSTvvV88rdp8k1qlxcWr902czW2ZlRgcESxf1seOvRhgjegmo4NEJjMEAkPVgSNWNgWAOGONsmlek0j4Tx6C6TXbypKvjpOSPcy9VPuIzS3J8v8Av7qCL8/sZIYrNSdV7KsJx1EQ/aTH+BSvxcVJ44gAABgDYAeA6U1twtHu4rgks6RvEq59VQ5VmbGNmOgLny2xTvQeN1NoRm66QTj4An+VUlddqvGpB+ztIbdfOQBf707qv4VIP0hOOGLh8cKnDTy74ODpQaj0/tFKzkzE7nf40Gluyrm64neWK+ubeWZiHjSKSFiFAIcEQjSAPVPUnc1ZVY95E5g9C4jbz5wqSAP+43qN+DE/Ktgq2elB2iiigKKKKAooooIryeNd1xKb610Ih8IYo0/NmrvachPCrkj6AST/AJciSf8ATR2cetZGU9Zp7qU/amkx/dApw50te84bdp4tbzAfHQ2PxxQO6NkZHQ7/AM6+qb+X7jvLS3f68MTfein+dOFAUUUUEW7Ub7ueD3jecRQfFyI/+qsjmtLfpAX2jhGjP9bNGvyGqQ/4RWaaC8f0bLP/AF2X/wBKP/GxqJ9vHCe54u742njjl+eO7b8Uz86sf9Hey08Mkfxknb7lVF/Mmmr9JHhWYrW4A9lnib7Q1r/hagrDsz4x6NxW1kJwveCNv3ZMxnP8WflWuRWIY3III2IIIPv8DWzOW+Ki5s4Jx/tYkf5lQSPkaByoxRRQNvGeXLe7ULcwpKFORqHQ+4jcZ6EeI2NVd2582pa20fDrcKneAGRUwoSEHZABsuoj7lPnVwtVC9pHZHca5Lx7tJXmlRQhRlJaRliRFwW2AIHuCmg8L7s6sE4J6T30sRYxTkyRq8iqysiRFEIwGLagxwDsfg0dj3P44fdGKZ8W0/tE9I3A9WT3Z9k/I+Fel72M8Yi14Cyh1CvomHrqCGAIk0kgFQfdgU7QXaxcBmsW4ZcNcoXjd1hDKJCdYkaRckMqsu3w8DQWFYcI/WF7HfCH0WKJtUb6dE911w0p6rD4hG9ZupwKnWP+9qgHY/zo13adxc6hc24CtrBBkj6K+/U/RPvGfGrBx/3tQdxQa7XDQUl2+8s3c8sU6KrQRqsQAcazJI+MBDuxJ0ABcnaobYdkd0/Dbi4eGVbhJUSOEqQzL0c6ep9tcfutV4Wv+kL8yne1sWZIvKW53Dy+8RD1F/tFz4VL8UFA9m/Ywk7O98xDQyGN7VdiGADDvHH0SCCNPUHr1q+7eAIoVRhVAUDyAGAKivGv6FfxXg2huNFtc+Stk9xMfgSYyfJ18qloNB2iiigKK5mk78SiDaTJGG+qXUH7s5oFBNRbmXiUk8wsLR9MjqGuJh/u8J22P/FfcIPAZbwFLeaeYGt0VIVElzOSkER8W6l3x0jQesx+XUivblrl9bWHGoySyMZJpj7Ush6sfIeAHgABQLeG8OSCJIolCxxqEVfIDYb+Ne8sYYYIBByCD0IPhX3RQQlGfhDBWLPw5jhWPrNZEn2XPU2+Ts3VOh23E0SQEAg5B3BHQ+Ox8a5LCGBDAEEEEEZBB2IPmKhuG4Q/0n4cx97NZE/i1vn+D4dAmtFMk/O9ijaXvLYHbbvU/wA6dLS+jlUPE6Op6MrBgfmKCmv0lL71LOHzaSQ/IKo/M1RVWp+kRxDXxOOMHaOBfvZnY/hpqq6DVXYxZ93wW183Ekh+1I5H4YrvbHwnv+DXG28QWZfsEE/3S1PvJll3PDrSP6sEQPx0DNOPEbMSwyRN0kRkPwYFT+dBic1pfsE4x33CRGTvbyPH9knvF/xEfKs23lsY5HRuqMyH4gkH8qtz9HHi+m5uLcnaSNZAPehwfwfPyoL/AKKM0UBUT43/AEjilpb9Ut1e8k8tX9TCD82dvsVLKiPCZe64tdpPtJciN7dvoyQxIFMa+ToxZmXyfI26BLqi3Av2fFeIReEi21yPmrQN+MI++pRmorzBBNBfR3sULToIHgmjjI7wLrWRXRGx3mMMCoIO+2aCUd2M5wM+f/7X1im7gvMUF0haCRX07Mu4ZD9WRGwyH3EU45oK+7UO06XhZjWK2Mmsau9fIjXcjTlerbZxkbEdahvBu2q+4g/okduiST4jE0WsmEMQrSlTnOlST1G4FXk8QYYYAjyIyPuNfEFqiewir+6APyoPDg/Co7aCOCIYjjUKo9w8SfEnqT4kmllFFAi4xwmO5gkglGUlUo3wO2R7x1HvApj5T5hxA0V3IiXFqxglLsF16QCko1HcOhVs+ZI8KlBqnO1Hsx7y4e7Fw2ZMZR016cDGFbWML7sGgt63u0kGUdXXzVgR94r2qseyns79DY3PpDPrXT3aroTffLDU2ojG3TG9WcBQRvtA4Jc3VjJFZzdzK2MNkrqUHdNa7rq8/dg7E1neXsh4sH0m0cn6weMj+LVWrKMUFd9kvIc9jG8l4weZgEQajJ3MYyxQMdhqY5IXb1RvViUYooCiiigKaeaeCG7tJrdZGiMqFNa9Vzjw8QQMEeIJFO1FBmm57AuJK+E7iRc+0JMD7mAIqyezHkV+DRTTXlygDqNShj3cYG+os2Mt4bD76s2mXm/lePiFo9tKWVWwdS9QVOQfI7+FBQXP54ffcRmuP1kqh9AAFtO4UKqp7QwD0zt50s5b7FIL5ddvxOKVVI1BYWDD3MrOCufeKjvMXZ56NeC37/XnHrd3jrt01n86uzsu7NY+Gq0wlaWSVQudOhVXOrAXJyc+JNBPYI9KhR0AAHyGP5V9mu4ooK7412O8PZ7i6aGWaRzJN3QkKhmOW0qEwRk+/wAaoledJrectaxQ2bqSoCRAuvgVLzanz4HNa6puv+Xbac6preCU+bxIx+9gaCoeyntW4hd3qW06i4Rg2qQIFaIAE6mKgLjIxuB128qu4GvCy4dFCumKOONfJFVR9ygUooCqs7ZueIIFW2VTJd5WWJlODbsD6r566juNA6gnOxGbTptfly2Nx6S0ERnwB3pQFxjYYY9MDbNAm5OvrmazikvI1inZSWQZGN/VyD7JIwSPDNPTV2igo/nXjlze8XEHC7cxzwPoe8ClXyMhgzez3QJ6PnVjbqKsL9Q8R/8AM/8A28X+VS0KK7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g;base64,/9j/4AAQSkZJRgABAQAAAQABAAD/2wCEAAkGBhQSEBUUEhQUFRUVGBcWGBYYGBgZHBcaHRwXFRwYGBcXHiYfGBwjHxccHzAgIygpLC0tGB4xNTAqNSYrLCkBCQoKBQUFDQUFDSkYEhgpKSkpKSkpKSkpKSkpKSkpKSkpKSkpKSkpKSkpKSkpKSkpKSkpKSkpKSkpKSkpKSkpKf/AABEIAH0A+QMBIgACEQEDEQH/xAAcAAABBQEBAQAAAAAAAAAAAAAABAUGBwgBAwL/xABKEAACAQMCAwQGBgYGCAcBAAABAgMABBESIQUGMQcTQVEUIjJhcYFCUoKRobEIFSNyksEkM2KistElNENEU5PC8FRVc6Sz0uEW/8QAFAEBAAAAAAAAAAAAAAAAAAAAAP/EABQRAQAAAAAAAAAAAAAAAAAAAAD/2gAMAwEAAhEDEQA/ALwooooCiiigKKKKAooooCjNBqF8z803YvFseHxRPOYu+eSYkRxRltAOF3Y5BoJnmkfFuMw2sZluJUiQfSc4HwHmfcKqLmnmnjNu6263VpLcthu5t4izqvm5ddKDcddzn70A5Vuru+h/X5nTvcJbtE8YjD4z3ZCg92zAZGAMkYoJ6nbXwwsB3sgUnAkMUgT+LFTWyvkljWSJ1dGGVZSCCPMEVV09tJwa6hSWSS44ddsYGjlYzmOQj1NIZfZPTTv4+6l0tieEt6ZYZl4fL61xbodQjB/3iAeQG7KPAeQ9ULKopPY3yTRpJEwdHAZWXoQehFKKAoooJoPG5u0jGqR1QebEKPvO1Vpz32tpaMHs7m0uN8PB6xb95Jozp+Ib5U7doVtc3oFlbwxBHJ13E6qwQAb9yhBJbB9vbGQAc7iMx9jFhZzQSXU69yowRKwTv5ifVGCcKgA9kEk+J2oI9J2+v6VHOluyqV0TwmTUr43V0bSNDjJGcHIwD0GLN7N+brjicb3MkUcMGSkSKS7sR7TM5wAB0xpGTn3V833ZNZS8QN28alWjZXhK+qznAEgx7JxkbeOD16peGcmjhV7GbORltbljHJBISyiTBZGRjuhIBXJzk4XxBAWAK7XFG1doCiiigKKKKAooooCiiigKKKKAooooCiiigKKKKDhNVJ2m8yiG7W5sQXurJdNwwAMKxOcCGU5GXLNlVU5G+em1tmqR5mmFrYXHDJV/brL6WrJ63pUYl75mbGSkoQHIbwTIOKCZ9nPK3cIZZvXuZQss8h9ppX9cJ7lRSMDplifAY++KcQ9Nm7pO702Mq3EqrIrys8WXjjVFHqgsASxOdiuKkfCb5JHdkYMkwjnjYdGUoqbfDQM/vCmnlvka2tL25uoXZpLgnWpZSI8trYAAZ3O+/SgjFrxCbmHg8pEawTxzgxHLFC8el13IyNmKHyO/ur5m4jxSB3Lrw+xilDSsZnaVNa47wrpwF16lOnfJBPUnNg3SnvoFj2Cs7yAbDTpYAH4sQfsmotzjw15eI27rAt4kETu1szKoVmYBJRrGlnwrAK2PZO9A18lx3kVrHd2kKtDMWaSx1FAp1Ed9ZtJ7KvjX3T4G+xqZcA5wjupZIVjniliAMkcsZUrkAgagSpODnAPQ5r64RzOJpTA0M8Eyp3hjlVfYzo1K8bMpGduvyry4PA9q8sbRMyyTSSrMgDau8YviUdQyk6c4IKhdxuAEiooooEEx/pKZ8Y3x8QyE/wAqYOeuSIeKokUkrIYHD+pgnDDBDKemQNm9x67ipDxO1ZwDGQJEOpCemehVv7LAkH7/AApFFJFLKGyYrhBpKnAbT10svSRM7hht1wRk0DZ2hcsT3fDzb2kvdOGQ7syhlXbQWXceB+zSi7tXisbaKR+8lV7NC/13WWLU391j8jS3ijMN5bhIolILY9Vnx9Euzeqp8QoJPmM18WqNcTLMyskUWTErAqzuQVMrKd0AUlVB39ZiQNqB7FFFFAUUUUBRRRQFFFFAUUUUBXC2K7Uc504xd2sBmtrdLlVBMketkkA+smAQ2B1HXyoEHHO0q1gmtQZYzFcRyzGXOQERcqRjclmyAOuVI615cv8AaZZyQiWe7t42kLMsRkTVGmcIrAHOsgBiPMmqg4V2JX1zZtOxEbaQYYH9plJ1HPhF1JAPU9cVOrPsOjte5lgvpbe5UAayEZDIRvoVsHBPhk7UFqWPEEmQPGdSnocEZ941AZHvpRTHwu7njaOG7KO7g6JkGkOwGWRl+i2BqHgQD5U+UBRRRQccbVGeVLNYrdl0YucM0+tfWklOcsWx66k9CCQBpG2MVJ685pQilmOwGT7sb0EH7POWwvDYZY3ZZZc3Hhoid/biSIYCxeBUb7ZyDjD3MI9eq5tCJBt3iR96D8GjGvHuYClPKdk0VqFZSmXlcIeqK8jyKpHgQGG3h0pzuJ1RWZyAqgsxJwABuSc9BigaV4szZS2gYkbFpB3SIcA+sGw5OCDgL0I33pZwzhndK2WLyOdUkhGC7dBsPZUDACjoPM5JzzwDtjktuJ3M7AyW9zLqZM7qoOlWT+0EAGPHbyFaI4RxaK5hSaBw8cgyrDx8/gR0I8CDQIeE2xjuLnWp1yuHWTBIaMIqooPhoww0nxYt9I091wV2gKKDTdxvj8FpHrnkVATgDqzn6qKPWdvcAaBZcXSRqXdlVV3LMQAB5knYVU/PXbfYoDFbxLeOM4Zh+yU+YYjU32cfvVVfaLzFfT3bx3TzaVbMcLr3eEb1kJiBwGKkdcmolLEVOGBB8iMHz6H40Fhcu9s81vOXlt7aVScgCNUaMeUbjJH2s1cnK/bBw+9wol7iQ/7ObCb+Sv7Lffn3VlavaztHlkWONSzuQqqNyxPQAeJoNtA5ozWReXef7+xOmCd1UHHdP66fDQ+dPltg1qXle4uHtInvFjSZlyyx50rncD1icHHUeeaB2ooooCuaqbeOccS2VSVeR3bRHFGMvI3XCg4AwASWJAABJNQL9d8VgQXM81ohd5B6DcmOEqoYhRFOG9c6QDk5HxoLQzRUJ5S56lmuZre8ihheONJ1aOUOjxttnX0JG24OOtTG3ukkGUZWHTKkEZ8sig9aKKKApHxY/sj4ZKKfgWVT+BNLK8buAOjIc4YEHHXfy9/jQMXPbXYsJf1eD6RhdOME41DUVDbasef51GeOcg3PFLGw9LmMFxDh5cAHJIGTgHCyAKN+mS1TD02RlaEusdyB6pIyr4xh1B9pD4qN11EbHBPv3byxFZ0EYIw6h9QYeI1YGFPTcZIoEPFbxZbVJUyQJoWjYjr+2RNS+alScHxBp/FRe54/by3VvbCWMDVqVc7ysgJVYwOqLjUW6ZUAEnOmU0BRTZxbmW2th/SLiGLyDuoJ+C9SfcBSfg/MUd4WMJl7tcesY5Iw+c7qXALKMbkY3oHuuEU0X/M1ravoubmGJiAyiWRVJGSM+sdxtSY9oPDv/HWn/Oj/AM6B9llCKWYgKASSTgADckk9BVM9rPM73PD3lUtHZswjgHRrt+pkYHcQKFOkdXOCdgKmmG4u+TleHIenQ3rKfHytwR9sjyqr+3jmFHv4bXGYrVQXRWC5Z8EgHBAwgUdDjJoKys+ESSQzTIuUgCGQ/VDtoB+GasDsi5vltpDFHlyfWNvn+vUDfus9J1G4H01GnqFqxuynhvDZeHzNbwyLHMe5nW4bVqIHshtlI/abEAVUnahciHiLQQW0dmtsw0d2AHY7MJS4332Kjw+NBpvhHF4rmFZoXDo+4I/EEHcEdCDuMUtFUzyBzU9xG11agG6THptmPVF0OnpEI6LN542Y7Hqpq1uDcaiuoVlhbUjbeRUjYqwO6sDsVO9ArupgkbueiqzH5AmopyFwNHt4b6cGW7njWRpZDqKBxrCRA7RIAcYUD35pz57u+74ZeOOoglA+JUqPxIpy4Rad1bxR/UjRP4VC/wAqAfhMJk70xRmTAXWUUtgZIGojOBk1lrteP+mrz99f/jStYGsx9qHLkkvF7t1e3wXGzXNujD1EG6vICPnQV1S7gV4YrqCQHGiWN/uYGnBeSbk9BCfhc2x/KWvteQ73whz+7JEfyeg0ff8AZdYzXwvHiBYhtceAY5GIwJGXxYDPxOCdxmu8BuGsZ1sJ2LRNk2UzHJZQN7Zz/wARB7J+kvvFSHgMxe1hZhhjGhI22OkZG3vzXxx/gSXcDRSZHRlddmjdd0kQ+DKd8/50DlRUd5W45I7Pa3WBdwAa8bLMh2SeMfVbG4+iwYeVSKgiHP8ALIhtvRjpup5DaxyEBljVx3kjlSDkhYtsY365GRUcvuSbS1ka/wCJXU91HAvd4uAsg1kjGlQN8EkBfM9dqmXNtudVrOOlvcK7e5HV4GPy7wN9k14cw8NiuLWe3uI3lTXqdU9sKz94JExudO+w3OgjfoQrHjXZy7Ca8s4rK6tZA9zF3gmV0VsyGKNI2VSuc4B/Ovjh03oCm74Vc22mW1FxLZOxdQyBTKFAbWrLqJAbfAIztUu5v5Qcrw70K5W2trVlGNbDIyukrp3kY4IwdzqPmakHEOVLOW5jU2sB0lp5D3ajJwUTUQN8lmO/XQaB55d4g89pBNIqq8kaOyqcqCwDYB8t6cNVRDkThghlvhEWW3WfuoodRKxlFUyFAT6gZ3OFG2FFS/V8KDtcJrzublY0Z3IVUUsxPgoGST8AKiqcwXt4AbKBYIWAIubrOWU9GjtlOogjoXK58qBs567WLCzd7eVGuJU6xhdlOMjLvsDg/RzVN8wdrU8+Vhijt08gWkb+KQlR9lQffVqXHYclxetc311JcBguV0rGXYAA6imyrtgKo6eNV3ediXEJrqYxW6QwmR+71yKAE1HTsCzdMdRQe3JXZtxae4hvgyxHUsqyztqLDYg6FJJBG2Djarl//h5Jf9bvruYeKIy20Z92mABj83NLeRuES2vD4Leco0kS6CUJIwCdOCQD0x4U/UDPwrk+ztt4LeJG+vpBc/GRssfmacprcNjOcjoQSCPmK9qKBM3D4z7SIx82AY/e2TXP1XF/wo/4F/ypVRQJr27SCF5HwqRoznyCqCT+ArG3HeKtc3Ms7+1K7OfdkkgfLpWw+N8Gju4Hgm1GOQAMFYqSMg41LuAcb+7NRWLsT4SP911fGWY/9dBmuTj8xtUttREKO0mgbanb6bY9ogYA8gKTX/EpZypld5CqhAWOSFGSBk7nqetaH4b2b8ObitxGLWMxQW8HqHUw7yRpWLesSc6FUUo515EsLeCGSO0gXTdWuvCDdGlVGU56qQ24oM88t8wy2NylxA2HQ9PBl8UbHVSNjWieE3wuYxxPhWC749KtCQBKw6g+CTr9F+jDGdjkSuHkyxX2bO2Hwhj/APrTjacOjiBEUaRg7kIoUHwyQPGgiXMfEF4jw0i2Dv3ksKSLpIaILNGZVkU+yyqpyOvlmpmjgjIOQfGvH2c+qdznYdfu8ffX1bRkLvtkk48snOKD1NY651v++4jdyeDTykfDUQPwrXnFLruoJJD0RHf+FSf5ViqSQsxY9SST896DmKKnvY/yVDxK7ljuAxjSIt6raSGLKAc/DVUS5i4Uba7ngP8AspXT5AkA/MYNBoXsD4x33ChGTvbyPH9lv2i/4iPlVlVn/wDRx4xpu7i3J2ljEg/eQ4/J/wAK0DQR/mfgDzBJ7chLuD1onPRs+1DJjrG42PkcEdK9+AczR3MIf+rYEpJG2zRSLs0be8efQjBHWnkikwkVcg7eYx7Xv99AoIz76S3ViGIYEo69GXHTyIOzD3flTVwTmqKR2gYPDPHnMMoCsUycOm+mRMeKk48aQ8S58Vta2KC4Mee8mJ020IAyTJP0bH1UydvCg97y6C3cMEktus8qyNGe6JbCDLFdTYU4O3XOluvSnyxsViB05JY5ZmOWc+bHA+GBsOgArJ3G+eLq4vxeNIDLGw7oqNKqFOQFXOw8wSTvvV88rdp8k1qlxcWr902czW2ZlRgcESxf1seOvRhgjegmo4NEJjMEAkPVgSNWNgWAOGONsmlek0j4Tx6C6TXbypKvjpOSPcy9VPuIzS3J8v8Av7qCL8/sZIYrNSdV7KsJx1EQ/aTH+BSvxcVJ44gAABgDYAeA6U1twtHu4rgks6RvEq59VQ5VmbGNmOgLny2xTvQeN1NoRm66QTj4An+VUlddqvGpB+ztIbdfOQBf707qv4VIP0hOOGLh8cKnDTy74ODpQaj0/tFKzkzE7nf40Gluyrm64neWK+ubeWZiHjSKSFiFAIcEQjSAPVPUnc1ZVY95E5g9C4jbz5wqSAP+43qN+DE/Ktgq2elB2iiigKKKKAooooIryeNd1xKb610Ih8IYo0/NmrvachPCrkj6AST/AJciSf8ATR2cetZGU9Zp7qU/amkx/dApw50te84bdp4tbzAfHQ2PxxQO6NkZHQ7/AM6+qb+X7jvLS3f68MTfein+dOFAUUUUEW7Ub7ueD3jecRQfFyI/+qsjmtLfpAX2jhGjP9bNGvyGqQ/4RWaaC8f0bLP/AF2X/wBKP/GxqJ9vHCe54u742njjl+eO7b8Uz86sf9Hey08Mkfxknb7lVF/Mmmr9JHhWYrW4A9lnib7Q1r/hagrDsz4x6NxW1kJwveCNv3ZMxnP8WflWuRWIY3III2IIIPv8DWzOW+Ki5s4Jx/tYkf5lQSPkaByoxRRQNvGeXLe7ULcwpKFORqHQ+4jcZ6EeI2NVd2582pa20fDrcKneAGRUwoSEHZABsuoj7lPnVwtVC9pHZHca5Lx7tJXmlRQhRlJaRliRFwW2AIHuCmg8L7s6sE4J6T30sRYxTkyRq8iqysiRFEIwGLagxwDsfg0dj3P44fdGKZ8W0/tE9I3A9WT3Z9k/I+Fel72M8Yi14Cyh1CvomHrqCGAIk0kgFQfdgU7QXaxcBmsW4ZcNcoXjd1hDKJCdYkaRckMqsu3w8DQWFYcI/WF7HfCH0WKJtUb6dE911w0p6rD4hG9ZupwKnWP+9qgHY/zo13adxc6hc24CtrBBkj6K+/U/RPvGfGrBx/3tQdxQa7XDQUl2+8s3c8sU6KrQRqsQAcazJI+MBDuxJ0ABcnaobYdkd0/Dbi4eGVbhJUSOEqQzL0c6ep9tcfutV4Wv+kL8yne1sWZIvKW53Dy+8RD1F/tFz4VL8UFA9m/Ywk7O98xDQyGN7VdiGADDvHH0SCCNPUHr1q+7eAIoVRhVAUDyAGAKivGv6FfxXg2huNFtc+Stk9xMfgSYyfJ18qloNB2iiigKK5mk78SiDaTJGG+qXUH7s5oFBNRbmXiUk8wsLR9MjqGuJh/u8J22P/FfcIPAZbwFLeaeYGt0VIVElzOSkER8W6l3x0jQesx+XUivblrl9bWHGoySyMZJpj7Ush6sfIeAHgABQLeG8OSCJIolCxxqEVfIDYb+Ne8sYYYIBByCD0IPhX3RQQlGfhDBWLPw5jhWPrNZEn2XPU2+Ts3VOh23E0SQEAg5B3BHQ+Ox8a5LCGBDAEEEEEZBB2IPmKhuG4Q/0n4cx97NZE/i1vn+D4dAmtFMk/O9ijaXvLYHbbvU/wA6dLS+jlUPE6Op6MrBgfmKCmv0lL71LOHzaSQ/IKo/M1RVWp+kRxDXxOOMHaOBfvZnY/hpqq6DVXYxZ93wW183Ekh+1I5H4YrvbHwnv+DXG28QWZfsEE/3S1PvJll3PDrSP6sEQPx0DNOPEbMSwyRN0kRkPwYFT+dBic1pfsE4x33CRGTvbyPH9knvF/xEfKs23lsY5HRuqMyH4gkH8qtz9HHi+m5uLcnaSNZAPehwfwfPyoL/AKKM0UBUT43/AEjilpb9Ut1e8k8tX9TCD82dvsVLKiPCZe64tdpPtJciN7dvoyQxIFMa+ToxZmXyfI26BLqi3Av2fFeIReEi21yPmrQN+MI++pRmorzBBNBfR3sULToIHgmjjI7wLrWRXRGx3mMMCoIO+2aCUd2M5wM+f/7X1im7gvMUF0haCRX07Mu4ZD9WRGwyH3EU45oK+7UO06XhZjWK2Mmsau9fIjXcjTlerbZxkbEdahvBu2q+4g/okduiST4jE0WsmEMQrSlTnOlST1G4FXk8QYYYAjyIyPuNfEFqiewir+6APyoPDg/Co7aCOCIYjjUKo9w8SfEnqT4kmllFFAi4xwmO5gkglGUlUo3wO2R7x1HvApj5T5hxA0V3IiXFqxglLsF16QCko1HcOhVs+ZI8KlBqnO1Hsx7y4e7Fw2ZMZR016cDGFbWML7sGgt63u0kGUdXXzVgR94r2qseyns79DY3PpDPrXT3aroTffLDU2ojG3TG9WcBQRvtA4Jc3VjJFZzdzK2MNkrqUHdNa7rq8/dg7E1neXsh4sH0m0cn6weMj+LVWrKMUFd9kvIc9jG8l4weZgEQajJ3MYyxQMdhqY5IXb1RvViUYooCiiigKaeaeCG7tJrdZGiMqFNa9Vzjw8QQMEeIJFO1FBmm57AuJK+E7iRc+0JMD7mAIqyezHkV+DRTTXlygDqNShj3cYG+os2Mt4bD76s2mXm/lePiFo9tKWVWwdS9QVOQfI7+FBQXP54ffcRmuP1kqh9AAFtO4UKqp7QwD0zt50s5b7FIL5ddvxOKVVI1BYWDD3MrOCufeKjvMXZ56NeC37/XnHrd3jrt01n86uzsu7NY+Gq0wlaWSVQudOhVXOrAXJyc+JNBPYI9KhR0AAHyGP5V9mu4ooK7412O8PZ7i6aGWaRzJN3QkKhmOW0qEwRk+/wAaoledJrectaxQ2bqSoCRAuvgVLzanz4HNa6puv+Xbac6preCU+bxIx+9gaCoeyntW4hd3qW06i4Rg2qQIFaIAE6mKgLjIxuB128qu4GvCy4dFCumKOONfJFVR9ygUooCqs7ZueIIFW2VTJd5WWJlODbsD6r566juNA6gnOxGbTptfly2Nx6S0ERnwB3pQFxjYYY9MDbNAm5OvrmazikvI1inZSWQZGN/VyD7JIwSPDNPTV2igo/nXjlze8XEHC7cxzwPoe8ClXyMhgzez3QJ6PnVjbqKsL9Q8R/8AM/8A28X+VS0KK7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g;base64,/9j/4AAQSkZJRgABAQAAAQABAAD/2wCEAAkGBhQSEBUUEhQUFRUVGBcWGBYYGBgZHBcaHRwXFRwYGBcXHiYfGBwjHxccHzAgIygpLC0tGB4xNTAqNSYrLCkBCQoKBQUFDQUFDSkYEhgpKSkpKSkpKSkpKSkpKSkpKSkpKSkpKSkpKSkpKSkpKSkpKSkpKSkpKSkpKSkpKSkpKf/AABEIAH0A+QMBIgACEQEDEQH/xAAcAAABBQEBAQAAAAAAAAAAAAAABAUGBwgBAwL/xABKEAACAQMCAwQGBgYGCAcBAAABAgMABBESIQUGMQcTQVEUIjJhcYFCUoKRobEIFSNyksEkM2KistElNENEU5PC8FRVc6Sz0uEW/8QAFAEBAAAAAAAAAAAAAAAAAAAAAP/EABQRAQAAAAAAAAAAAAAAAAAAAAD/2gAMAwEAAhEDEQA/ALwooooCiiigKKKKAooooCjNBqF8z803YvFseHxRPOYu+eSYkRxRltAOF3Y5BoJnmkfFuMw2sZluJUiQfSc4HwHmfcKqLmnmnjNu6263VpLcthu5t4izqvm5ddKDcddzn70A5Vuru+h/X5nTvcJbtE8YjD4z3ZCg92zAZGAMkYoJ6nbXwwsB3sgUnAkMUgT+LFTWyvkljWSJ1dGGVZSCCPMEVV09tJwa6hSWSS44ddsYGjlYzmOQj1NIZfZPTTv4+6l0tieEt6ZYZl4fL61xbodQjB/3iAeQG7KPAeQ9ULKopPY3yTRpJEwdHAZWXoQehFKKAoooJoPG5u0jGqR1QebEKPvO1Vpz32tpaMHs7m0uN8PB6xb95Jozp+Ib5U7doVtc3oFlbwxBHJ13E6qwQAb9yhBJbB9vbGQAc7iMx9jFhZzQSXU69yowRKwTv5ifVGCcKgA9kEk+J2oI9J2+v6VHOluyqV0TwmTUr43V0bSNDjJGcHIwD0GLN7N+brjicb3MkUcMGSkSKS7sR7TM5wAB0xpGTn3V833ZNZS8QN28alWjZXhK+qznAEgx7JxkbeOD16peGcmjhV7GbORltbljHJBISyiTBZGRjuhIBXJzk4XxBAWAK7XFG1doCiiigKKKKAooooCiiigKKKKAooooCiiigKKKKDhNVJ2m8yiG7W5sQXurJdNwwAMKxOcCGU5GXLNlVU5G+em1tmqR5mmFrYXHDJV/brL6WrJ63pUYl75mbGSkoQHIbwTIOKCZ9nPK3cIZZvXuZQss8h9ppX9cJ7lRSMDplifAY++KcQ9Nm7pO702Mq3EqrIrys8WXjjVFHqgsASxOdiuKkfCb5JHdkYMkwjnjYdGUoqbfDQM/vCmnlvka2tL25uoXZpLgnWpZSI8trYAAZ3O+/SgjFrxCbmHg8pEawTxzgxHLFC8el13IyNmKHyO/ur5m4jxSB3Lrw+xilDSsZnaVNa47wrpwF16lOnfJBPUnNg3SnvoFj2Cs7yAbDTpYAH4sQfsmotzjw15eI27rAt4kETu1szKoVmYBJRrGlnwrAK2PZO9A18lx3kVrHd2kKtDMWaSx1FAp1Ed9ZtJ7KvjX3T4G+xqZcA5wjupZIVjniliAMkcsZUrkAgagSpODnAPQ5r64RzOJpTA0M8Eyp3hjlVfYzo1K8bMpGduvyry4PA9q8sbRMyyTSSrMgDau8YviUdQyk6c4IKhdxuAEiooooEEx/pKZ8Y3x8QyE/wAqYOeuSIeKokUkrIYHD+pgnDDBDKemQNm9x67ipDxO1ZwDGQJEOpCemehVv7LAkH7/AApFFJFLKGyYrhBpKnAbT10svSRM7hht1wRk0DZ2hcsT3fDzb2kvdOGQ7syhlXbQWXceB+zSi7tXisbaKR+8lV7NC/13WWLU391j8jS3ijMN5bhIolILY9Vnx9Euzeqp8QoJPmM18WqNcTLMyskUWTErAqzuQVMrKd0AUlVB39ZiQNqB7FFFFAUUUUBRRRQFFFFAUUUUBXC2K7Uc504xd2sBmtrdLlVBMketkkA+smAQ2B1HXyoEHHO0q1gmtQZYzFcRyzGXOQERcqRjclmyAOuVI615cv8AaZZyQiWe7t42kLMsRkTVGmcIrAHOsgBiPMmqg4V2JX1zZtOxEbaQYYH9plJ1HPhF1JAPU9cVOrPsOjte5lgvpbe5UAayEZDIRvoVsHBPhk7UFqWPEEmQPGdSnocEZ941AZHvpRTHwu7njaOG7KO7g6JkGkOwGWRl+i2BqHgQD5U+UBRRRQccbVGeVLNYrdl0YucM0+tfWklOcsWx66k9CCQBpG2MVJ685pQilmOwGT7sb0EH7POWwvDYZY3ZZZc3Hhoid/biSIYCxeBUb7ZyDjD3MI9eq5tCJBt3iR96D8GjGvHuYClPKdk0VqFZSmXlcIeqK8jyKpHgQGG3h0pzuJ1RWZyAqgsxJwABuSc9BigaV4szZS2gYkbFpB3SIcA+sGw5OCDgL0I33pZwzhndK2WLyOdUkhGC7dBsPZUDACjoPM5JzzwDtjktuJ3M7AyW9zLqZM7qoOlWT+0EAGPHbyFaI4RxaK5hSaBw8cgyrDx8/gR0I8CDQIeE2xjuLnWp1yuHWTBIaMIqooPhoww0nxYt9I091wV2gKKDTdxvj8FpHrnkVATgDqzn6qKPWdvcAaBZcXSRqXdlVV3LMQAB5knYVU/PXbfYoDFbxLeOM4Zh+yU+YYjU32cfvVVfaLzFfT3bx3TzaVbMcLr3eEb1kJiBwGKkdcmolLEVOGBB8iMHz6H40Fhcu9s81vOXlt7aVScgCNUaMeUbjJH2s1cnK/bBw+9wol7iQ/7ObCb+Sv7Lffn3VlavaztHlkWONSzuQqqNyxPQAeJoNtA5ozWReXef7+xOmCd1UHHdP66fDQ+dPltg1qXle4uHtInvFjSZlyyx50rncD1icHHUeeaB2ooooCuaqbeOccS2VSVeR3bRHFGMvI3XCg4AwASWJAABJNQL9d8VgQXM81ohd5B6DcmOEqoYhRFOG9c6QDk5HxoLQzRUJ5S56lmuZre8ihheONJ1aOUOjxttnX0JG24OOtTG3ukkGUZWHTKkEZ8sig9aKKKApHxY/sj4ZKKfgWVT+BNLK8buAOjIc4YEHHXfy9/jQMXPbXYsJf1eD6RhdOME41DUVDbasef51GeOcg3PFLGw9LmMFxDh5cAHJIGTgHCyAKN+mS1TD02RlaEusdyB6pIyr4xh1B9pD4qN11EbHBPv3byxFZ0EYIw6h9QYeI1YGFPTcZIoEPFbxZbVJUyQJoWjYjr+2RNS+alScHxBp/FRe54/by3VvbCWMDVqVc7ysgJVYwOqLjUW6ZUAEnOmU0BRTZxbmW2th/SLiGLyDuoJ+C9SfcBSfg/MUd4WMJl7tcesY5Iw+c7qXALKMbkY3oHuuEU0X/M1ravoubmGJiAyiWRVJGSM+sdxtSY9oPDv/HWn/Oj/AM6B9llCKWYgKASSTgADckk9BVM9rPM73PD3lUtHZswjgHRrt+pkYHcQKFOkdXOCdgKmmG4u+TleHIenQ3rKfHytwR9sjyqr+3jmFHv4bXGYrVQXRWC5Z8EgHBAwgUdDjJoKys+ESSQzTIuUgCGQ/VDtoB+GasDsi5vltpDFHlyfWNvn+vUDfus9J1G4H01GnqFqxuynhvDZeHzNbwyLHMe5nW4bVqIHshtlI/abEAVUnahciHiLQQW0dmtsw0d2AHY7MJS4332Kjw+NBpvhHF4rmFZoXDo+4I/EEHcEdCDuMUtFUzyBzU9xG11agG6THptmPVF0OnpEI6LN542Y7Hqpq1uDcaiuoVlhbUjbeRUjYqwO6sDsVO9ArupgkbueiqzH5AmopyFwNHt4b6cGW7njWRpZDqKBxrCRA7RIAcYUD35pz57u+74ZeOOoglA+JUqPxIpy4Rad1bxR/UjRP4VC/wAqAfhMJk70xRmTAXWUUtgZIGojOBk1lrteP+mrz99f/jStYGsx9qHLkkvF7t1e3wXGzXNujD1EG6vICPnQV1S7gV4YrqCQHGiWN/uYGnBeSbk9BCfhc2x/KWvteQ73whz+7JEfyeg0ff8AZdYzXwvHiBYhtceAY5GIwJGXxYDPxOCdxmu8BuGsZ1sJ2LRNk2UzHJZQN7Zz/wARB7J+kvvFSHgMxe1hZhhjGhI22OkZG3vzXxx/gSXcDRSZHRlddmjdd0kQ+DKd8/50DlRUd5W45I7Pa3WBdwAa8bLMh2SeMfVbG4+iwYeVSKgiHP8ALIhtvRjpup5DaxyEBljVx3kjlSDkhYtsY365GRUcvuSbS1ka/wCJXU91HAvd4uAsg1kjGlQN8EkBfM9dqmXNtudVrOOlvcK7e5HV4GPy7wN9k14cw8NiuLWe3uI3lTXqdU9sKz94JExudO+w3OgjfoQrHjXZy7Ca8s4rK6tZA9zF3gmV0VsyGKNI2VSuc4B/Ovjh03oCm74Vc22mW1FxLZOxdQyBTKFAbWrLqJAbfAIztUu5v5Qcrw70K5W2trVlGNbDIyukrp3kY4IwdzqPmakHEOVLOW5jU2sB0lp5D3ajJwUTUQN8lmO/XQaB55d4g89pBNIqq8kaOyqcqCwDYB8t6cNVRDkThghlvhEWW3WfuoodRKxlFUyFAT6gZ3OFG2FFS/V8KDtcJrzublY0Z3IVUUsxPgoGST8AKiqcwXt4AbKBYIWAIubrOWU9GjtlOogjoXK58qBs567WLCzd7eVGuJU6xhdlOMjLvsDg/RzVN8wdrU8+Vhijt08gWkb+KQlR9lQffVqXHYclxetc311JcBguV0rGXYAA6imyrtgKo6eNV3ediXEJrqYxW6QwmR+71yKAE1HTsCzdMdRQe3JXZtxae4hvgyxHUsqyztqLDYg6FJJBG2Djarl//h5Jf9bvruYeKIy20Z92mABj83NLeRuES2vD4Leco0kS6CUJIwCdOCQD0x4U/UDPwrk+ztt4LeJG+vpBc/GRssfmacprcNjOcjoQSCPmK9qKBM3D4z7SIx82AY/e2TXP1XF/wo/4F/ypVRQJr27SCF5HwqRoznyCqCT+ArG3HeKtc3Ms7+1K7OfdkkgfLpWw+N8Gju4Hgm1GOQAMFYqSMg41LuAcb+7NRWLsT4SP911fGWY/9dBmuTj8xtUttREKO0mgbanb6bY9ogYA8gKTX/EpZypld5CqhAWOSFGSBk7nqetaH4b2b8ObitxGLWMxQW8HqHUw7yRpWLesSc6FUUo515EsLeCGSO0gXTdWuvCDdGlVGU56qQ24oM88t8wy2NylxA2HQ9PBl8UbHVSNjWieE3wuYxxPhWC749KtCQBKw6g+CTr9F+jDGdjkSuHkyxX2bO2Hwhj/APrTjacOjiBEUaRg7kIoUHwyQPGgiXMfEF4jw0i2Dv3ksKSLpIaILNGZVkU+yyqpyOvlmpmjgjIOQfGvH2c+qdznYdfu8ffX1bRkLvtkk48snOKD1NY651v++4jdyeDTykfDUQPwrXnFLruoJJD0RHf+FSf5ViqSQsxY9SST896DmKKnvY/yVDxK7ljuAxjSIt6raSGLKAc/DVUS5i4Uba7ngP8AspXT5AkA/MYNBoXsD4x33ChGTvbyPH9lv2i/4iPlVlVn/wDRx4xpu7i3J2ljEg/eQ4/J/wAK0DQR/mfgDzBJ7chLuD1onPRs+1DJjrG42PkcEdK9+AczR3MIf+rYEpJG2zRSLs0be8efQjBHWnkikwkVcg7eYx7Xv99AoIz76S3ViGIYEo69GXHTyIOzD3flTVwTmqKR2gYPDPHnMMoCsUycOm+mRMeKk48aQ8S58Vta2KC4Mee8mJ020IAyTJP0bH1UydvCg97y6C3cMEktus8qyNGe6JbCDLFdTYU4O3XOluvSnyxsViB05JY5ZmOWc+bHA+GBsOgArJ3G+eLq4vxeNIDLGw7oqNKqFOQFXOw8wSTvvV88rdp8k1qlxcWr902czW2ZlRgcESxf1seOvRhgjegmo4NEJjMEAkPVgSNWNgWAOGONsmlek0j4Tx6C6TXbypKvjpOSPcy9VPuIzS3J8v8Av7qCL8/sZIYrNSdV7KsJx1EQ/aTH+BSvxcVJ44gAABgDYAeA6U1twtHu4rgks6RvEq59VQ5VmbGNmOgLny2xTvQeN1NoRm66QTj4An+VUlddqvGpB+ztIbdfOQBf707qv4VIP0hOOGLh8cKnDTy74ODpQaj0/tFKzkzE7nf40Gluyrm64neWK+ubeWZiHjSKSFiFAIcEQjSAPVPUnc1ZVY95E5g9C4jbz5wqSAP+43qN+DE/Ktgq2elB2iiigKKKKAooooIryeNd1xKb610Ih8IYo0/NmrvachPCrkj6AST/AJciSf8ATR2cetZGU9Zp7qU/amkx/dApw50te84bdp4tbzAfHQ2PxxQO6NkZHQ7/AM6+qb+X7jvLS3f68MTfein+dOFAUUUUEW7Ub7ueD3jecRQfFyI/+qsjmtLfpAX2jhGjP9bNGvyGqQ/4RWaaC8f0bLP/AF2X/wBKP/GxqJ9vHCe54u742njjl+eO7b8Uz86sf9Hey08Mkfxknb7lVF/Mmmr9JHhWYrW4A9lnib7Q1r/hagrDsz4x6NxW1kJwveCNv3ZMxnP8WflWuRWIY3III2IIIPv8DWzOW+Ki5s4Jx/tYkf5lQSPkaByoxRRQNvGeXLe7ULcwpKFORqHQ+4jcZ6EeI2NVd2582pa20fDrcKneAGRUwoSEHZABsuoj7lPnVwtVC9pHZHca5Lx7tJXmlRQhRlJaRliRFwW2AIHuCmg8L7s6sE4J6T30sRYxTkyRq8iqysiRFEIwGLagxwDsfg0dj3P44fdGKZ8W0/tE9I3A9WT3Z9k/I+Fel72M8Yi14Cyh1CvomHrqCGAIk0kgFQfdgU7QXaxcBmsW4ZcNcoXjd1hDKJCdYkaRckMqsu3w8DQWFYcI/WF7HfCH0WKJtUb6dE911w0p6rD4hG9ZupwKnWP+9qgHY/zo13adxc6hc24CtrBBkj6K+/U/RPvGfGrBx/3tQdxQa7XDQUl2+8s3c8sU6KrQRqsQAcazJI+MBDuxJ0ABcnaobYdkd0/Dbi4eGVbhJUSOEqQzL0c6ep9tcfutV4Wv+kL8yne1sWZIvKW53Dy+8RD1F/tFz4VL8UFA9m/Ywk7O98xDQyGN7VdiGADDvHH0SCCNPUHr1q+7eAIoVRhVAUDyAGAKivGv6FfxXg2huNFtc+Stk9xMfgSYyfJ18qloNB2iiigKK5mk78SiDaTJGG+qXUH7s5oFBNRbmXiUk8wsLR9MjqGuJh/u8J22P/FfcIPAZbwFLeaeYGt0VIVElzOSkER8W6l3x0jQesx+XUivblrl9bWHGoySyMZJpj7Ush6sfIeAHgABQLeG8OSCJIolCxxqEVfIDYb+Ne8sYYYIBByCD0IPhX3RQQlGfhDBWLPw5jhWPrNZEn2XPU2+Ts3VOh23E0SQEAg5B3BHQ+Ox8a5LCGBDAEEEEEZBB2IPmKhuG4Q/0n4cx97NZE/i1vn+D4dAmtFMk/O9ijaXvLYHbbvU/wA6dLS+jlUPE6Op6MrBgfmKCmv0lL71LOHzaSQ/IKo/M1RVWp+kRxDXxOOMHaOBfvZnY/hpqq6DVXYxZ93wW183Ekh+1I5H4YrvbHwnv+DXG28QWZfsEE/3S1PvJll3PDrSP6sEQPx0DNOPEbMSwyRN0kRkPwYFT+dBic1pfsE4x33CRGTvbyPH9knvF/xEfKs23lsY5HRuqMyH4gkH8qtz9HHi+m5uLcnaSNZAPehwfwfPyoL/AKKM0UBUT43/AEjilpb9Ut1e8k8tX9TCD82dvsVLKiPCZe64tdpPtJciN7dvoyQxIFMa+ToxZmXyfI26BLqi3Av2fFeIReEi21yPmrQN+MI++pRmorzBBNBfR3sULToIHgmjjI7wLrWRXRGx3mMMCoIO+2aCUd2M5wM+f/7X1im7gvMUF0haCRX07Mu4ZD9WRGwyH3EU45oK+7UO06XhZjWK2Mmsau9fIjXcjTlerbZxkbEdahvBu2q+4g/okduiST4jE0WsmEMQrSlTnOlST1G4FXk8QYYYAjyIyPuNfEFqiewir+6APyoPDg/Co7aCOCIYjjUKo9w8SfEnqT4kmllFFAi4xwmO5gkglGUlUo3wO2R7x1HvApj5T5hxA0V3IiXFqxglLsF16QCko1HcOhVs+ZI8KlBqnO1Hsx7y4e7Fw2ZMZR016cDGFbWML7sGgt63u0kGUdXXzVgR94r2qseyns79DY3PpDPrXT3aroTffLDU2ojG3TG9WcBQRvtA4Jc3VjJFZzdzK2MNkrqUHdNa7rq8/dg7E1neXsh4sH0m0cn6weMj+LVWrKMUFd9kvIc9jG8l4weZgEQajJ3MYyxQMdhqY5IXb1RvViUYooCiiigKaeaeCG7tJrdZGiMqFNa9Vzjw8QQMEeIJFO1FBmm57AuJK+E7iRc+0JMD7mAIqyezHkV+DRTTXlygDqNShj3cYG+os2Mt4bD76s2mXm/lePiFo9tKWVWwdS9QVOQfI7+FBQXP54ffcRmuP1kqh9AAFtO4UKqp7QwD0zt50s5b7FIL5ddvxOKVVI1BYWDD3MrOCufeKjvMXZ56NeC37/XnHrd3jrt01n86uzsu7NY+Gq0wlaWSVQudOhVXOrAXJyc+JNBPYI9KhR0AAHyGP5V9mu4ooK7412O8PZ7i6aGWaRzJN3QkKhmOW0qEwRk+/wAaoledJrectaxQ2bqSoCRAuvgVLzanz4HNa6puv+Xbac6preCU+bxIx+9gaCoeyntW4hd3qW06i4Rg2qQIFaIAE6mKgLjIxuB128qu4GvCy4dFCumKOONfJFVR9ygUooCqs7ZueIIFW2VTJd5WWJlODbsD6r566juNA6gnOxGbTptfly2Nx6S0ERnwB3pQFxjYYY9MDbNAm5OvrmazikvI1inZSWQZGN/VyD7JIwSPDNPTV2igo/nXjlze8XEHC7cxzwPoe8ClXyMhgzez3QJ6PnVjbqKsL9Q8R/8AM/8A28X+VS0KK7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coreybrooksministries.com/kids-clip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524000"/>
            <a:ext cx="2438400" cy="1227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4495800"/>
            <a:ext cx="1047750" cy="92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4553176"/>
            <a:ext cx="1600200" cy="840105"/>
          </a:xfrm>
          <a:prstGeom prst="rect">
            <a:avLst/>
          </a:prstGeom>
        </p:spPr>
      </p:pic>
      <p:pic>
        <p:nvPicPr>
          <p:cNvPr id="7" name="Picture 4" descr="Image result for tfc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646616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1" y="1219200"/>
            <a:ext cx="7049317" cy="5468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Between You And Your Desk Partner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Introduce yourself to your desk partner (Your Name)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Find out something about your desk partner that you can share with the class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With The Class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Introduce your desk Partner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Give their name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Share an interesting fact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Grade 9 Science?</a:t>
            </a:r>
            <a:br>
              <a:rPr lang="en-US" dirty="0" smtClean="0"/>
            </a:br>
            <a:r>
              <a:rPr lang="en-US" sz="3600" dirty="0" smtClean="0"/>
              <a:t>(Course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Chemistry – Properties of Matter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Biology – Ecology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Physics – Electricity &amp; Energy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Earth &amp; Space – Space Exploration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Scientific Investigation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We Be Marked </a:t>
            </a:r>
            <a:br>
              <a:rPr lang="en-US" dirty="0" smtClean="0"/>
            </a:br>
            <a:r>
              <a:rPr lang="en-US" dirty="0" smtClean="0"/>
              <a:t>On Term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Knowledge (25%)</a:t>
            </a:r>
          </a:p>
          <a:p>
            <a:pPr lvl="1"/>
            <a:r>
              <a:rPr lang="en-US" dirty="0" smtClean="0"/>
              <a:t>Understanding of ideas and skills</a:t>
            </a:r>
          </a:p>
          <a:p>
            <a:pPr lvl="1"/>
            <a:r>
              <a:rPr lang="en-US" b="1" dirty="0" smtClean="0"/>
              <a:t>Tests &amp; Portfolio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Thinking (25%)</a:t>
            </a:r>
          </a:p>
          <a:p>
            <a:pPr lvl="1"/>
            <a:r>
              <a:rPr lang="en-US" dirty="0" smtClean="0"/>
              <a:t>Researching, planning, and use of skills</a:t>
            </a:r>
          </a:p>
          <a:p>
            <a:pPr lvl="1"/>
            <a:r>
              <a:rPr lang="en-US" b="1" dirty="0" smtClean="0"/>
              <a:t>Labs &amp; Projects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Communication (25%)</a:t>
            </a:r>
          </a:p>
          <a:p>
            <a:pPr lvl="1"/>
            <a:r>
              <a:rPr lang="en-US" dirty="0" smtClean="0"/>
              <a:t>Organization of ideas and use of vocabulary</a:t>
            </a:r>
          </a:p>
          <a:p>
            <a:pPr lvl="1"/>
            <a:r>
              <a:rPr lang="en-US" b="1" dirty="0" smtClean="0"/>
              <a:t>Labs. Projects &amp; Portfolio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 (25%)</a:t>
            </a:r>
          </a:p>
          <a:p>
            <a:pPr lvl="1"/>
            <a:r>
              <a:rPr lang="en-US" dirty="0" smtClean="0"/>
              <a:t>Using knowledge and skills to solve problems in new situations</a:t>
            </a:r>
          </a:p>
          <a:p>
            <a:pPr lvl="1"/>
            <a:r>
              <a:rPr lang="en-US" b="1" dirty="0" smtClean="0"/>
              <a:t>Tests, Labs &amp; Projects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/>
              <a:t>* These 4 categories add up to a 100% mark.</a:t>
            </a:r>
            <a:endParaRPr lang="en-US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621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Grade 9 Science</vt:lpstr>
      <vt:lpstr>SNC1P0 – Grade 9 Science</vt:lpstr>
      <vt:lpstr>Mr. Nestor - Teacher</vt:lpstr>
      <vt:lpstr>Mr. Nestor - Extracurriculars</vt:lpstr>
      <vt:lpstr>Mr. Nestor - Family</vt:lpstr>
      <vt:lpstr>Something Important</vt:lpstr>
      <vt:lpstr>Attendance Activity</vt:lpstr>
      <vt:lpstr>What Is Grade 9 Science? (Course Content)</vt:lpstr>
      <vt:lpstr>How Will We Be Marked  On Term Work?</vt:lpstr>
      <vt:lpstr>How Will We Be Evaluated?</vt:lpstr>
      <vt:lpstr>When Are Report Cards Handed Out?</vt:lpstr>
      <vt:lpstr>How Is Our Final Mark Determined?</vt:lpstr>
      <vt:lpstr>Classroom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Grade 9 Science</dc:title>
  <dc:creator>Greg</dc:creator>
  <cp:lastModifiedBy>Nestor, Gregory</cp:lastModifiedBy>
  <cp:revision>29</cp:revision>
  <dcterms:created xsi:type="dcterms:W3CDTF">2006-08-16T00:00:00Z</dcterms:created>
  <dcterms:modified xsi:type="dcterms:W3CDTF">2018-02-05T14:33:00Z</dcterms:modified>
</cp:coreProperties>
</file>