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81" r:id="rId3"/>
    <p:sldId id="259" r:id="rId4"/>
    <p:sldId id="260" r:id="rId5"/>
    <p:sldId id="257" r:id="rId6"/>
    <p:sldId id="258" r:id="rId7"/>
    <p:sldId id="262" r:id="rId8"/>
    <p:sldId id="263" r:id="rId9"/>
    <p:sldId id="261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E791-15BE-4A81-A531-50F887550E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81DE-27AD-4CC5-9C74-49BF645ED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7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E791-15BE-4A81-A531-50F887550E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81DE-27AD-4CC5-9C74-49BF645ED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6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E791-15BE-4A81-A531-50F887550E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81DE-27AD-4CC5-9C74-49BF645ED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0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E791-15BE-4A81-A531-50F887550E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81DE-27AD-4CC5-9C74-49BF645ED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6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E791-15BE-4A81-A531-50F887550E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81DE-27AD-4CC5-9C74-49BF645ED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4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E791-15BE-4A81-A531-50F887550E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81DE-27AD-4CC5-9C74-49BF645ED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E791-15BE-4A81-A531-50F887550E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81DE-27AD-4CC5-9C74-49BF645ED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7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E791-15BE-4A81-A531-50F887550E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81DE-27AD-4CC5-9C74-49BF645ED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6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E791-15BE-4A81-A531-50F887550E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81DE-27AD-4CC5-9C74-49BF645ED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9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E791-15BE-4A81-A531-50F887550E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81DE-27AD-4CC5-9C74-49BF645ED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4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E791-15BE-4A81-A531-50F887550E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E81DE-27AD-4CC5-9C74-49BF645ED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5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0E791-15BE-4A81-A531-50F887550E5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E81DE-27AD-4CC5-9C74-49BF645ED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21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DnUUJqdg-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0374" y="92751"/>
            <a:ext cx="7766936" cy="1646302"/>
          </a:xfrm>
        </p:spPr>
        <p:txBody>
          <a:bodyPr/>
          <a:lstStyle/>
          <a:p>
            <a:r>
              <a:rPr lang="en-CA" dirty="0" smtClean="0"/>
              <a:t>Stranded on the Moon!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4868" y="3027790"/>
            <a:ext cx="3253448" cy="1096899"/>
          </a:xfrm>
        </p:spPr>
        <p:txBody>
          <a:bodyPr>
            <a:noAutofit/>
          </a:bodyPr>
          <a:lstStyle/>
          <a:p>
            <a:r>
              <a:rPr lang="en-CA" sz="6600" dirty="0" smtClean="0"/>
              <a:t>Will you survive?</a:t>
            </a:r>
            <a:endParaRPr lang="en-US" sz="6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" y="5543550"/>
            <a:ext cx="12181939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50" y="1739053"/>
            <a:ext cx="3539448" cy="219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70" y="1463486"/>
            <a:ext cx="114292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/>
              <a:t>1. What was the benefit of working alone individually? </a:t>
            </a:r>
          </a:p>
          <a:p>
            <a:pPr marL="0" indent="0">
              <a:buNone/>
            </a:pPr>
            <a:endParaRPr lang="en-CA" sz="3600" dirty="0" smtClean="0"/>
          </a:p>
          <a:p>
            <a:pPr marL="0" indent="0">
              <a:buNone/>
            </a:pPr>
            <a:r>
              <a:rPr lang="en-CA" sz="3600" dirty="0" smtClean="0"/>
              <a:t>2. What was the benefit of working together as a group after your individual work? </a:t>
            </a:r>
          </a:p>
          <a:p>
            <a:endParaRPr lang="en-CA" sz="3600" dirty="0" smtClean="0"/>
          </a:p>
          <a:p>
            <a:pPr marL="0" indent="0">
              <a:buNone/>
            </a:pPr>
            <a:r>
              <a:rPr lang="en-CA" sz="3600" dirty="0" smtClean="0"/>
              <a:t>3. What </a:t>
            </a:r>
            <a:r>
              <a:rPr lang="en-CA" sz="3600" dirty="0" smtClean="0"/>
              <a:t>can this tell us about how we should work in groups?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42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028" y="1305916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The movie the Martian explores a similar scenario…..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" y="5543550"/>
            <a:ext cx="12181939" cy="1314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2813" y="4457073"/>
            <a:ext cx="2618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The Martian Movie Trailer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4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A" b="1" dirty="0" smtClean="0"/>
              <a:t>Scenario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183" y="920278"/>
            <a:ext cx="1121196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You are a member of a space crew originally scheduled to </a:t>
            </a:r>
            <a:r>
              <a:rPr lang="en-US" sz="3600" i="1" dirty="0" smtClean="0"/>
              <a:t>rendezvous</a:t>
            </a:r>
            <a:r>
              <a:rPr lang="en-US" sz="3600" dirty="0" smtClean="0"/>
              <a:t> with a mother ship on the bright (lighted) surface of the moon. 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sz="3600" dirty="0" smtClean="0"/>
              <a:t>However, due to mechanical difficulties, your ship crashed at a spot some 200 miles from the </a:t>
            </a:r>
            <a:r>
              <a:rPr lang="en-US" sz="3600" i="1" dirty="0" smtClean="0"/>
              <a:t>rendezvous</a:t>
            </a:r>
            <a:r>
              <a:rPr lang="en-US" sz="3600" dirty="0" smtClean="0"/>
              <a:t> point.  You now need to travel to the </a:t>
            </a:r>
            <a:r>
              <a:rPr lang="en-US" sz="3600" i="1" dirty="0" smtClean="0"/>
              <a:t>rendezvous</a:t>
            </a:r>
            <a:r>
              <a:rPr lang="en-US" sz="3600" dirty="0" smtClean="0"/>
              <a:t> point. 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3600" dirty="0" smtClean="0"/>
              <a:t>During the crash landing, most of the equipment aboard was damaged and you MUST choose the most important items for the 200-mile trip.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0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5414"/>
            <a:ext cx="10515600" cy="1325563"/>
          </a:xfrm>
        </p:spPr>
        <p:txBody>
          <a:bodyPr/>
          <a:lstStyle/>
          <a:p>
            <a:r>
              <a:rPr lang="en-CA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688" y="1101347"/>
            <a:ext cx="7925554" cy="5353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500" dirty="0" smtClean="0"/>
              <a:t>You have a list of 15 </a:t>
            </a:r>
            <a:r>
              <a:rPr lang="en-US" sz="3500" dirty="0" smtClean="0"/>
              <a:t>items. </a:t>
            </a:r>
          </a:p>
          <a:p>
            <a:pPr marL="0" indent="0">
              <a:buNone/>
            </a:pPr>
            <a:endParaRPr lang="en-US" sz="3500" dirty="0" smtClean="0"/>
          </a:p>
          <a:p>
            <a:pPr marL="0" indent="0">
              <a:buNone/>
            </a:pPr>
            <a:r>
              <a:rPr lang="en-US" sz="3500" dirty="0" smtClean="0"/>
              <a:t>Your </a:t>
            </a:r>
            <a:r>
              <a:rPr lang="en-US" sz="3500" dirty="0" smtClean="0"/>
              <a:t>task is to rank order them in terms of their importance </a:t>
            </a:r>
            <a:r>
              <a:rPr lang="en-US" sz="3500" dirty="0" smtClean="0"/>
              <a:t>to help you reach the rendezvous point. 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 smtClean="0"/>
              <a:t>Place </a:t>
            </a:r>
            <a:r>
              <a:rPr lang="en-US" sz="3500" dirty="0" smtClean="0"/>
              <a:t>the number </a:t>
            </a:r>
            <a:r>
              <a:rPr lang="en-US" sz="3500" b="1" dirty="0" smtClean="0">
                <a:solidFill>
                  <a:srgbClr val="FF0000"/>
                </a:solidFill>
              </a:rPr>
              <a:t>1</a:t>
            </a:r>
            <a:r>
              <a:rPr lang="en-US" sz="3500" b="1" dirty="0" smtClean="0"/>
              <a:t> </a:t>
            </a:r>
            <a:r>
              <a:rPr lang="en-US" sz="3500" dirty="0" smtClean="0"/>
              <a:t>by the most important item, the number </a:t>
            </a:r>
            <a:r>
              <a:rPr lang="en-US" sz="3500" b="1" dirty="0" smtClean="0">
                <a:solidFill>
                  <a:srgbClr val="FF0000"/>
                </a:solidFill>
              </a:rPr>
              <a:t>2 </a:t>
            </a:r>
            <a:r>
              <a:rPr lang="en-US" sz="3500" dirty="0" smtClean="0"/>
              <a:t>by the second most important, </a:t>
            </a:r>
            <a:r>
              <a:rPr lang="en-US" sz="3500" i="1" dirty="0" smtClean="0">
                <a:solidFill>
                  <a:srgbClr val="FF0000"/>
                </a:solidFill>
              </a:rPr>
              <a:t>and so on </a:t>
            </a:r>
            <a:r>
              <a:rPr lang="en-US" sz="3500" dirty="0" smtClean="0"/>
              <a:t>through number </a:t>
            </a:r>
            <a:r>
              <a:rPr lang="en-US" sz="3500" b="1" dirty="0" smtClean="0"/>
              <a:t>15 </a:t>
            </a:r>
            <a:r>
              <a:rPr lang="en-US" sz="3500" dirty="0" smtClean="0"/>
              <a:t>for the least important.</a:t>
            </a:r>
          </a:p>
          <a:p>
            <a:pPr marL="0" indent="0">
              <a:buNone/>
            </a:pPr>
            <a:endParaRPr lang="en-CA" sz="3500" dirty="0"/>
          </a:p>
          <a:p>
            <a:pPr>
              <a:buFontTx/>
              <a:buChar char="-"/>
            </a:pPr>
            <a:r>
              <a:rPr lang="en-CA" sz="3500" dirty="0" smtClean="0"/>
              <a:t>Every item must have a number on it</a:t>
            </a:r>
          </a:p>
          <a:p>
            <a:pPr>
              <a:buFontTx/>
              <a:buChar char="-"/>
            </a:pPr>
            <a:r>
              <a:rPr lang="en-CA" sz="3500" dirty="0" smtClean="0"/>
              <a:t>You cannot have duplicate numbers (</a:t>
            </a:r>
            <a:r>
              <a:rPr lang="en-CA" sz="3500" dirty="0" smtClean="0"/>
              <a:t>can’t </a:t>
            </a:r>
            <a:r>
              <a:rPr lang="en-CA" sz="3500" dirty="0" smtClean="0"/>
              <a:t>make two items 15 for example)</a:t>
            </a:r>
            <a:endParaRPr lang="en-US" sz="35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455" y="219924"/>
            <a:ext cx="3028290" cy="508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099" y="75414"/>
            <a:ext cx="10515600" cy="1325563"/>
          </a:xfrm>
        </p:spPr>
        <p:txBody>
          <a:bodyPr/>
          <a:lstStyle/>
          <a:p>
            <a:r>
              <a:rPr lang="en-CA" dirty="0" smtClean="0"/>
              <a:t>Instructions </a:t>
            </a:r>
            <a:r>
              <a:rPr lang="en-CA" dirty="0" smtClean="0"/>
              <a:t>Continued</a:t>
            </a:r>
            <a:r>
              <a:rPr lang="en-CA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099" y="124620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3600" dirty="0" smtClean="0"/>
              <a:t>There are two phases to this activity</a:t>
            </a:r>
          </a:p>
          <a:p>
            <a:endParaRPr lang="en-CA" sz="3600" dirty="0"/>
          </a:p>
          <a:p>
            <a:pPr lvl="1"/>
            <a:r>
              <a:rPr lang="en-CA" sz="3600" dirty="0" smtClean="0"/>
              <a:t>Phase 1 – Individual Ranking – it is important to work by yourself – no sharing of ideas, this will come </a:t>
            </a:r>
            <a:r>
              <a:rPr lang="en-CA" sz="3600" dirty="0" smtClean="0"/>
              <a:t>later</a:t>
            </a:r>
          </a:p>
          <a:p>
            <a:pPr lvl="1"/>
            <a:endParaRPr lang="en-CA" sz="3600" dirty="0" smtClean="0"/>
          </a:p>
          <a:p>
            <a:pPr lvl="1"/>
            <a:r>
              <a:rPr lang="en-CA" sz="3600" dirty="0" smtClean="0"/>
              <a:t>Phase 2 – Group Ranking – it is important to work in a group – share ideas, value those opinions of others, critically think about ideas.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485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Expert Rankings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Top 5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878" y="2312830"/>
            <a:ext cx="8763000" cy="28479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40593" y="2915216"/>
            <a:ext cx="291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</a:rPr>
              <a:t>Oxygen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40593" y="3342540"/>
            <a:ext cx="291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</a:rPr>
              <a:t>Water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0593" y="3708906"/>
            <a:ext cx="291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</a:rPr>
              <a:t>Stellar Map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40593" y="4122133"/>
            <a:ext cx="291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</a:rPr>
              <a:t>Food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40592" y="4547698"/>
            <a:ext cx="418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</a:rPr>
              <a:t>Receiver-Transmitter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7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98" y="2801786"/>
            <a:ext cx="8791575" cy="3000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Expert Rankings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Bottom 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96824" y="5039972"/>
            <a:ext cx="291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</a:rPr>
              <a:t>Matches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96824" y="4665170"/>
            <a:ext cx="291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</a:rPr>
              <a:t>Compass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18360" y="4259504"/>
            <a:ext cx="4112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</a:rPr>
              <a:t>Portable Heating Unit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6316" y="3853838"/>
            <a:ext cx="4112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</a:rPr>
              <a:t>Dehydrated Milk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18359" y="3440753"/>
            <a:ext cx="4112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</a:rPr>
              <a:t>Pistols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Expert Rankings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Middle 5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521139"/>
              </p:ext>
            </p:extLst>
          </p:nvPr>
        </p:nvGraphicFramePr>
        <p:xfrm>
          <a:off x="919773" y="2917651"/>
          <a:ext cx="8128000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3200" dirty="0" smtClean="0"/>
                        <a:t>Rank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200" dirty="0" smtClean="0"/>
                        <a:t>Item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31887" y="3332112"/>
            <a:ext cx="4112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</a:rPr>
              <a:t>Rope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7830" y="3749743"/>
            <a:ext cx="4112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</a:rPr>
              <a:t>First Aid Kit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9858" y="4073943"/>
            <a:ext cx="4112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</a:rPr>
              <a:t>Parachute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83773" y="4491574"/>
            <a:ext cx="4112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</a:rPr>
              <a:t>Raft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31887" y="4874222"/>
            <a:ext cx="4112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rgbClr val="FF0000"/>
                </a:solidFill>
              </a:rPr>
              <a:t>Flares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83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0 - 25 excellent</a:t>
            </a:r>
          </a:p>
          <a:p>
            <a:r>
              <a:rPr lang="en-US" b="1" dirty="0"/>
              <a:t>26 - 32 good</a:t>
            </a:r>
          </a:p>
          <a:p>
            <a:r>
              <a:rPr lang="en-US" b="1" dirty="0"/>
              <a:t>33 - 45 average</a:t>
            </a:r>
          </a:p>
          <a:p>
            <a:r>
              <a:rPr lang="en-US" b="1" dirty="0"/>
              <a:t>46 - 55 fair</a:t>
            </a:r>
          </a:p>
          <a:p>
            <a:r>
              <a:rPr lang="en-US" b="1" dirty="0"/>
              <a:t>56 - 70 poor -- suggests use of Earth-bound logic</a:t>
            </a:r>
          </a:p>
          <a:p>
            <a:r>
              <a:rPr lang="en-US" b="1" dirty="0"/>
              <a:t>71 - 112 very poor – you’re one of the casualties of the space program!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</TotalTime>
  <Words>375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Stranded on the Moon!</vt:lpstr>
      <vt:lpstr>The movie the Martian explores a similar scenario…..</vt:lpstr>
      <vt:lpstr>Scenario</vt:lpstr>
      <vt:lpstr>Instructions</vt:lpstr>
      <vt:lpstr>Instructions Continued </vt:lpstr>
      <vt:lpstr>Expert Rankings</vt:lpstr>
      <vt:lpstr>Expert Rankings</vt:lpstr>
      <vt:lpstr>Expert Rankings</vt:lpstr>
      <vt:lpstr>Results </vt:lpstr>
      <vt:lpstr>Debrief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Stranded on the Moon!</dc:title>
  <dc:creator>Tremblay, Scott</dc:creator>
  <cp:lastModifiedBy>Ryan, Linda</cp:lastModifiedBy>
  <cp:revision>9</cp:revision>
  <dcterms:created xsi:type="dcterms:W3CDTF">2018-02-05T14:34:08Z</dcterms:created>
  <dcterms:modified xsi:type="dcterms:W3CDTF">2020-02-04T23:57:58Z</dcterms:modified>
</cp:coreProperties>
</file>