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 Is Science</a:t>
            </a:r>
            <a:br>
              <a:rPr lang="en-CA" dirty="0"/>
            </a:br>
            <a:r>
              <a:rPr lang="en-CA" dirty="0"/>
              <a:t>(Part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Quantitatve</a:t>
            </a:r>
            <a:r>
              <a:rPr lang="en-CA" dirty="0"/>
              <a:t>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6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0A0E-DE5E-4B87-B9CD-37901FDB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Triple Beam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1A2F-5447-4F0B-AC58-C6126BB8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Sliding Weights – Three Beams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g weight – adjusts 0g to 100g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/>
              <a:t> g weight – adjusts 0g to 500g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g weight – adjusts 0g to 10g</a:t>
            </a:r>
          </a:p>
          <a:p>
            <a:pPr lvl="1"/>
            <a:endParaRPr lang="en-US" dirty="0"/>
          </a:p>
          <a:p>
            <a:r>
              <a:rPr lang="en-US" dirty="0"/>
              <a:t>Zero Pointer</a:t>
            </a:r>
          </a:p>
          <a:p>
            <a:pPr lvl="1"/>
            <a:r>
              <a:rPr lang="en-US" dirty="0"/>
              <a:t>Objective is to make it </a:t>
            </a:r>
            <a:r>
              <a:rPr lang="en-US" dirty="0">
                <a:solidFill>
                  <a:srgbClr val="FF0000"/>
                </a:solidFill>
              </a:rPr>
              <a:t>zero</a:t>
            </a:r>
          </a:p>
          <a:p>
            <a:pPr lvl="1"/>
            <a:r>
              <a:rPr lang="en-US" dirty="0"/>
              <a:t>If too high: Need to </a:t>
            </a:r>
            <a:r>
              <a:rPr lang="en-US" dirty="0">
                <a:solidFill>
                  <a:srgbClr val="FF0000"/>
                </a:solidFill>
              </a:rPr>
              <a:t>increase</a:t>
            </a:r>
            <a:r>
              <a:rPr lang="en-US" dirty="0"/>
              <a:t> sliding weight</a:t>
            </a:r>
          </a:p>
          <a:p>
            <a:pPr lvl="1"/>
            <a:r>
              <a:rPr lang="en-US" dirty="0"/>
              <a:t>If too low: Need to </a:t>
            </a:r>
            <a:r>
              <a:rPr lang="en-US" dirty="0">
                <a:solidFill>
                  <a:srgbClr val="FF0000"/>
                </a:solidFill>
              </a:rPr>
              <a:t>decrease</a:t>
            </a:r>
            <a:r>
              <a:rPr lang="en-US" dirty="0"/>
              <a:t> sliding weight</a:t>
            </a:r>
          </a:p>
          <a:p>
            <a:pPr lvl="1"/>
            <a:endParaRPr lang="en-US" dirty="0"/>
          </a:p>
          <a:p>
            <a:r>
              <a:rPr lang="en-US" dirty="0"/>
              <a:t>Initial Calibration</a:t>
            </a:r>
          </a:p>
          <a:p>
            <a:pPr lvl="1"/>
            <a:r>
              <a:rPr lang="en-US" dirty="0"/>
              <a:t>Set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the weights to zero</a:t>
            </a:r>
          </a:p>
          <a:p>
            <a:pPr lvl="2"/>
            <a:r>
              <a:rPr lang="en-US" dirty="0"/>
              <a:t>With nothing on the balance</a:t>
            </a:r>
          </a:p>
          <a:p>
            <a:pPr lvl="1"/>
            <a:r>
              <a:rPr lang="en-US" dirty="0"/>
              <a:t>Make sure the Zero Pointer is at </a:t>
            </a:r>
            <a:r>
              <a:rPr lang="en-US" dirty="0">
                <a:solidFill>
                  <a:srgbClr val="FF0000"/>
                </a:solidFill>
              </a:rPr>
              <a:t>zero</a:t>
            </a:r>
          </a:p>
          <a:p>
            <a:pPr lvl="2"/>
            <a:r>
              <a:rPr lang="en-US" dirty="0"/>
              <a:t>If not zero, call your teacher</a:t>
            </a:r>
          </a:p>
        </p:txBody>
      </p:sp>
      <p:pic>
        <p:nvPicPr>
          <p:cNvPr id="4" name="Picture 2" descr="Image result for triple beam balance">
            <a:extLst>
              <a:ext uri="{FF2B5EF4-FFF2-40B4-BE49-F238E27FC236}">
                <a16:creationId xmlns:a16="http://schemas.microsoft.com/office/drawing/2014/main" id="{EAB3C774-CC3B-4365-8E78-03DE884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53" y="1888378"/>
            <a:ext cx="3868623" cy="158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318880-EB4C-4A25-8AB2-41478904BC0C}"/>
              </a:ext>
            </a:extLst>
          </p:cNvPr>
          <p:cNvSpPr txBox="1"/>
          <p:nvPr/>
        </p:nvSpPr>
        <p:spPr>
          <a:xfrm>
            <a:off x="6134448" y="4175639"/>
            <a:ext cx="1451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Sliding Weights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8C10D-EDF2-465E-815E-B6698CD304C3}"/>
              </a:ext>
            </a:extLst>
          </p:cNvPr>
          <p:cNvSpPr txBox="1"/>
          <p:nvPr/>
        </p:nvSpPr>
        <p:spPr>
          <a:xfrm>
            <a:off x="7530353" y="3832017"/>
            <a:ext cx="1208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Zero Pointer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632B6E-A883-4CB3-BD9C-1D31EF2A17D9}"/>
              </a:ext>
            </a:extLst>
          </p:cNvPr>
          <p:cNvSpPr/>
          <p:nvPr/>
        </p:nvSpPr>
        <p:spPr>
          <a:xfrm>
            <a:off x="6134448" y="2079813"/>
            <a:ext cx="660799" cy="7440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187CC2-4706-480A-A19C-01C96DAD4C33}"/>
              </a:ext>
            </a:extLst>
          </p:cNvPr>
          <p:cNvCxnSpPr>
            <a:cxnSpLocks/>
          </p:cNvCxnSpPr>
          <p:nvPr/>
        </p:nvCxnSpPr>
        <p:spPr>
          <a:xfrm flipH="1" flipV="1">
            <a:off x="6490447" y="2895600"/>
            <a:ext cx="143435" cy="12749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4BC8363-70EC-4997-BE70-EB9F90EB6E59}"/>
              </a:ext>
            </a:extLst>
          </p:cNvPr>
          <p:cNvSpPr/>
          <p:nvPr/>
        </p:nvSpPr>
        <p:spPr>
          <a:xfrm>
            <a:off x="8152678" y="2207607"/>
            <a:ext cx="347034" cy="4751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3E2221-60D9-4570-A064-510955EF98D7}"/>
              </a:ext>
            </a:extLst>
          </p:cNvPr>
          <p:cNvCxnSpPr>
            <a:cxnSpLocks/>
          </p:cNvCxnSpPr>
          <p:nvPr/>
        </p:nvCxnSpPr>
        <p:spPr>
          <a:xfrm flipV="1">
            <a:off x="7928884" y="2682735"/>
            <a:ext cx="397311" cy="1200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1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85C-5E40-4BFB-A3EC-686F368B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Triple Beam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AE298-8EBA-457C-B592-AD33EAE0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8156"/>
            <a:ext cx="7886700" cy="47347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Important Note</a:t>
            </a:r>
          </a:p>
          <a:p>
            <a:pPr lvl="1"/>
            <a:r>
              <a:rPr lang="en-US" dirty="0"/>
              <a:t>Make sure the weights </a:t>
            </a:r>
            <a:r>
              <a:rPr lang="en-US" dirty="0">
                <a:solidFill>
                  <a:srgbClr val="FF0000"/>
                </a:solidFill>
              </a:rPr>
              <a:t>fit in </a:t>
            </a:r>
            <a:r>
              <a:rPr lang="en-US" dirty="0"/>
              <a:t>the slots</a:t>
            </a:r>
          </a:p>
          <a:p>
            <a:pPr lvl="1"/>
            <a:r>
              <a:rPr lang="en-US" dirty="0"/>
              <a:t>Do not slide weights </a:t>
            </a:r>
            <a:r>
              <a:rPr lang="en-US" dirty="0">
                <a:solidFill>
                  <a:srgbClr val="FF0000"/>
                </a:solidFill>
              </a:rPr>
              <a:t>between</a:t>
            </a:r>
            <a:r>
              <a:rPr lang="en-US" dirty="0"/>
              <a:t> slots</a:t>
            </a:r>
          </a:p>
          <a:p>
            <a:endParaRPr lang="en-US" dirty="0"/>
          </a:p>
          <a:p>
            <a:r>
              <a:rPr lang="en-US" dirty="0"/>
              <a:t>Procedure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Adjust the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/>
              <a:t>g weight first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Adjust he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g weight second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Fine </a:t>
            </a:r>
            <a:r>
              <a:rPr lang="en-US" dirty="0">
                <a:solidFill>
                  <a:srgbClr val="FF0000"/>
                </a:solidFill>
              </a:rPr>
              <a:t>tune</a:t>
            </a:r>
            <a:r>
              <a:rPr lang="en-US" dirty="0"/>
              <a:t> the zero pointer using the 1g weight</a:t>
            </a:r>
          </a:p>
          <a:p>
            <a:pPr lvl="2"/>
            <a:r>
              <a:rPr lang="en-US" dirty="0"/>
              <a:t>Use a pencil to help make </a:t>
            </a:r>
            <a:r>
              <a:rPr lang="en-US" dirty="0">
                <a:solidFill>
                  <a:srgbClr val="FF0000"/>
                </a:solidFill>
              </a:rPr>
              <a:t>small</a:t>
            </a:r>
            <a:r>
              <a:rPr lang="en-US" dirty="0"/>
              <a:t> movements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up the sliding weights</a:t>
            </a:r>
          </a:p>
          <a:p>
            <a:pPr lvl="1"/>
            <a:r>
              <a:rPr lang="en-US" dirty="0"/>
              <a:t>The diagram shows a mass of </a:t>
            </a:r>
          </a:p>
          <a:p>
            <a:pPr lvl="2"/>
            <a:r>
              <a:rPr lang="en-US" dirty="0"/>
              <a:t>mass = </a:t>
            </a:r>
            <a:r>
              <a:rPr lang="en-US" dirty="0">
                <a:solidFill>
                  <a:srgbClr val="FF0000"/>
                </a:solidFill>
              </a:rPr>
              <a:t>300g + 70g + 3.34g</a:t>
            </a:r>
          </a:p>
          <a:p>
            <a:pPr lvl="2"/>
            <a:r>
              <a:rPr lang="en-US" dirty="0"/>
              <a:t>mass =  </a:t>
            </a:r>
            <a:r>
              <a:rPr lang="en-US" dirty="0">
                <a:solidFill>
                  <a:srgbClr val="FF0000"/>
                </a:solidFill>
              </a:rPr>
              <a:t>373.34g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9A067-ECAD-4AEC-B9C0-BE449384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621" y="2303928"/>
            <a:ext cx="2631461" cy="1240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31541-63FE-49BD-9AE5-BCCE51FA2935}"/>
              </a:ext>
            </a:extLst>
          </p:cNvPr>
          <p:cNvSpPr txBox="1"/>
          <p:nvPr/>
        </p:nvSpPr>
        <p:spPr>
          <a:xfrm>
            <a:off x="6626444" y="158888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Slots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4CCF90-0A15-4300-90EA-D2AB65D71C4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918351" y="1927434"/>
            <a:ext cx="0" cy="5916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514490-CEF3-4D00-B51F-CB73D7F20E1F}"/>
              </a:ext>
            </a:extLst>
          </p:cNvPr>
          <p:cNvCxnSpPr>
            <a:cxnSpLocks/>
          </p:cNvCxnSpPr>
          <p:nvPr/>
        </p:nvCxnSpPr>
        <p:spPr>
          <a:xfrm flipH="1">
            <a:off x="6302188" y="1927434"/>
            <a:ext cx="418939" cy="5916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22E804-F557-433D-8A95-4B4A48B4C2FC}"/>
              </a:ext>
            </a:extLst>
          </p:cNvPr>
          <p:cNvCxnSpPr>
            <a:cxnSpLocks/>
          </p:cNvCxnSpPr>
          <p:nvPr/>
        </p:nvCxnSpPr>
        <p:spPr>
          <a:xfrm>
            <a:off x="7142469" y="1927434"/>
            <a:ext cx="387884" cy="5916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A4DDB42-3E93-48B6-AEA6-5B22F282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89" y="4377519"/>
            <a:ext cx="2631461" cy="224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6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06B4-BE45-4206-B8B1-1B3E7465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Multiple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B9C5-9912-4692-8242-1956570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always repeat measurements at least </a:t>
            </a:r>
            <a:r>
              <a:rPr lang="en-US" sz="2400" dirty="0">
                <a:solidFill>
                  <a:srgbClr val="FF0000"/>
                </a:solidFill>
              </a:rPr>
              <a:t>three</a:t>
            </a:r>
            <a:r>
              <a:rPr lang="en-US" sz="2400" dirty="0"/>
              <a:t> times</a:t>
            </a:r>
          </a:p>
          <a:p>
            <a:pPr lvl="1"/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reduce</a:t>
            </a:r>
            <a:r>
              <a:rPr lang="en-US" sz="2000" dirty="0"/>
              <a:t> measurement errors due to equipment</a:t>
            </a:r>
          </a:p>
          <a:p>
            <a:pPr lvl="1"/>
            <a:r>
              <a:rPr lang="en-US" sz="2000" dirty="0"/>
              <a:t>To look for </a:t>
            </a:r>
            <a:r>
              <a:rPr lang="en-US" sz="2000" dirty="0">
                <a:solidFill>
                  <a:srgbClr val="FF0000"/>
                </a:solidFill>
              </a:rPr>
              <a:t>outliers</a:t>
            </a:r>
            <a:r>
              <a:rPr lang="en-US" sz="2000" dirty="0"/>
              <a:t> (very high or very low measurements)</a:t>
            </a:r>
          </a:p>
          <a:p>
            <a:pPr lvl="1"/>
            <a:endParaRPr lang="en-US" sz="2000" dirty="0"/>
          </a:p>
          <a:p>
            <a:r>
              <a:rPr lang="en-US" sz="2400" dirty="0"/>
              <a:t>We calculate the average </a:t>
            </a:r>
          </a:p>
          <a:p>
            <a:pPr lvl="1"/>
            <a:r>
              <a:rPr lang="en-US" sz="1800" dirty="0"/>
              <a:t>Average = </a:t>
            </a:r>
            <a:r>
              <a:rPr lang="en-US" sz="1800" dirty="0">
                <a:solidFill>
                  <a:srgbClr val="FF0000"/>
                </a:solidFill>
              </a:rPr>
              <a:t>(value1 + value2 + value3) / 3</a:t>
            </a:r>
          </a:p>
          <a:p>
            <a:pPr lvl="1"/>
            <a:endParaRPr lang="en-US" sz="2000" dirty="0"/>
          </a:p>
          <a:p>
            <a:r>
              <a:rPr lang="en-US" sz="2400" dirty="0"/>
              <a:t>Copy The following table &amp; Calculate the average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76EED3-8AE1-4EF8-80B4-BE5CE28F1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33979"/>
              </p:ext>
            </p:extLst>
          </p:nvPr>
        </p:nvGraphicFramePr>
        <p:xfrm>
          <a:off x="833717" y="4991847"/>
          <a:ext cx="725245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490">
                  <a:extLst>
                    <a:ext uri="{9D8B030D-6E8A-4147-A177-3AD203B41FA5}">
                      <a16:colId xmlns:a16="http://schemas.microsoft.com/office/drawing/2014/main" val="752124122"/>
                    </a:ext>
                  </a:extLst>
                </a:gridCol>
                <a:gridCol w="1450490">
                  <a:extLst>
                    <a:ext uri="{9D8B030D-6E8A-4147-A177-3AD203B41FA5}">
                      <a16:colId xmlns:a16="http://schemas.microsoft.com/office/drawing/2014/main" val="3151386220"/>
                    </a:ext>
                  </a:extLst>
                </a:gridCol>
                <a:gridCol w="1450490">
                  <a:extLst>
                    <a:ext uri="{9D8B030D-6E8A-4147-A177-3AD203B41FA5}">
                      <a16:colId xmlns:a16="http://schemas.microsoft.com/office/drawing/2014/main" val="2200211113"/>
                    </a:ext>
                  </a:extLst>
                </a:gridCol>
                <a:gridCol w="1450490">
                  <a:extLst>
                    <a:ext uri="{9D8B030D-6E8A-4147-A177-3AD203B41FA5}">
                      <a16:colId xmlns:a16="http://schemas.microsoft.com/office/drawing/2014/main" val="2329361352"/>
                    </a:ext>
                  </a:extLst>
                </a:gridCol>
                <a:gridCol w="1450490">
                  <a:extLst>
                    <a:ext uri="{9D8B030D-6E8A-4147-A177-3AD203B41FA5}">
                      <a16:colId xmlns:a16="http://schemas.microsoft.com/office/drawing/2014/main" val="256778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Trial 1</a:t>
                      </a:r>
                    </a:p>
                    <a:p>
                      <a:r>
                        <a:rPr lang="en-US" b="1" dirty="0"/>
                        <a:t>(</a:t>
                      </a:r>
                      <a:r>
                        <a:rPr lang="en-US" sz="1800" b="1" dirty="0"/>
                        <a:t>± 0.1 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Trial 1</a:t>
                      </a:r>
                    </a:p>
                    <a:p>
                      <a:r>
                        <a:rPr lang="en-US" b="1" dirty="0"/>
                        <a:t>(</a:t>
                      </a:r>
                      <a:r>
                        <a:rPr lang="en-US" sz="1800" b="1" dirty="0"/>
                        <a:t>± 0.1 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Trial 1</a:t>
                      </a:r>
                    </a:p>
                    <a:p>
                      <a:r>
                        <a:rPr lang="en-US" b="1" dirty="0"/>
                        <a:t>(</a:t>
                      </a:r>
                      <a:r>
                        <a:rPr lang="en-US" sz="1800" b="1" dirty="0"/>
                        <a:t>± 0.1 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</a:t>
                      </a:r>
                      <a:r>
                        <a:rPr lang="en-US" sz="1800" b="1" dirty="0"/>
                        <a:t>± 0.1 g)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#1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77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#2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99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01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06B4-BE45-4206-B8B1-1B3E7465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Multiple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B9C5-9912-4692-8242-1956570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always repeat measurements at least three times</a:t>
            </a:r>
          </a:p>
          <a:p>
            <a:pPr lvl="1"/>
            <a:r>
              <a:rPr lang="en-US" sz="2000" dirty="0"/>
              <a:t>To reduce measurement errors due to equipment</a:t>
            </a:r>
          </a:p>
          <a:p>
            <a:pPr lvl="1"/>
            <a:r>
              <a:rPr lang="en-US" sz="2000" dirty="0"/>
              <a:t>To look for outliers (very high or very low measurements)</a:t>
            </a:r>
          </a:p>
          <a:p>
            <a:pPr lvl="1"/>
            <a:endParaRPr lang="en-US" sz="2000" dirty="0"/>
          </a:p>
          <a:p>
            <a:r>
              <a:rPr lang="en-US" sz="2400" dirty="0"/>
              <a:t>We calculate the average </a:t>
            </a:r>
          </a:p>
          <a:p>
            <a:pPr lvl="1"/>
            <a:r>
              <a:rPr lang="en-US" sz="1800" dirty="0"/>
              <a:t>Average = (value1 + value2 + value3) / 3</a:t>
            </a:r>
          </a:p>
          <a:p>
            <a:pPr lvl="1"/>
            <a:endParaRPr lang="en-US" sz="2000" dirty="0"/>
          </a:p>
          <a:p>
            <a:r>
              <a:rPr lang="en-US" sz="2400" dirty="0"/>
              <a:t>Copy The following table &amp; Calculate the average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76EED3-8AE1-4EF8-80B4-BE5CE28F1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08212"/>
              </p:ext>
            </p:extLst>
          </p:nvPr>
        </p:nvGraphicFramePr>
        <p:xfrm>
          <a:off x="833717" y="4991847"/>
          <a:ext cx="725245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490">
                  <a:extLst>
                    <a:ext uri="{9D8B030D-6E8A-4147-A177-3AD203B41FA5}">
                      <a16:colId xmlns:a16="http://schemas.microsoft.com/office/drawing/2014/main" val="752124122"/>
                    </a:ext>
                  </a:extLst>
                </a:gridCol>
                <a:gridCol w="1450490">
                  <a:extLst>
                    <a:ext uri="{9D8B030D-6E8A-4147-A177-3AD203B41FA5}">
                      <a16:colId xmlns:a16="http://schemas.microsoft.com/office/drawing/2014/main" val="3151386220"/>
                    </a:ext>
                  </a:extLst>
                </a:gridCol>
                <a:gridCol w="1450490">
                  <a:extLst>
                    <a:ext uri="{9D8B030D-6E8A-4147-A177-3AD203B41FA5}">
                      <a16:colId xmlns:a16="http://schemas.microsoft.com/office/drawing/2014/main" val="2200211113"/>
                    </a:ext>
                  </a:extLst>
                </a:gridCol>
                <a:gridCol w="1450490">
                  <a:extLst>
                    <a:ext uri="{9D8B030D-6E8A-4147-A177-3AD203B41FA5}">
                      <a16:colId xmlns:a16="http://schemas.microsoft.com/office/drawing/2014/main" val="2329361352"/>
                    </a:ext>
                  </a:extLst>
                </a:gridCol>
                <a:gridCol w="1450490">
                  <a:extLst>
                    <a:ext uri="{9D8B030D-6E8A-4147-A177-3AD203B41FA5}">
                      <a16:colId xmlns:a16="http://schemas.microsoft.com/office/drawing/2014/main" val="256778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Trial 1</a:t>
                      </a:r>
                    </a:p>
                    <a:p>
                      <a:r>
                        <a:rPr lang="en-US" b="1" dirty="0"/>
                        <a:t>(</a:t>
                      </a:r>
                      <a:r>
                        <a:rPr lang="en-US" sz="1800" b="1" dirty="0"/>
                        <a:t>± 0.1 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Trial 1</a:t>
                      </a:r>
                    </a:p>
                    <a:p>
                      <a:r>
                        <a:rPr lang="en-US" b="1" dirty="0"/>
                        <a:t>(</a:t>
                      </a:r>
                      <a:r>
                        <a:rPr lang="en-US" sz="1800" b="1" dirty="0"/>
                        <a:t>± 0.1 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Trial 1</a:t>
                      </a:r>
                    </a:p>
                    <a:p>
                      <a:r>
                        <a:rPr lang="en-US" b="1" dirty="0"/>
                        <a:t>(</a:t>
                      </a:r>
                      <a:r>
                        <a:rPr lang="en-US" sz="1800" b="1" dirty="0"/>
                        <a:t>± 0.1 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</a:t>
                      </a:r>
                      <a:r>
                        <a:rPr lang="en-US" sz="1800" b="1" dirty="0"/>
                        <a:t>± 0.1 g)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#1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77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#2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99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48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Science begins with </a:t>
            </a:r>
            <a:r>
              <a:rPr lang="en-CA" dirty="0">
                <a:solidFill>
                  <a:srgbClr val="FF0000"/>
                </a:solidFill>
              </a:rPr>
              <a:t>careful</a:t>
            </a:r>
            <a:r>
              <a:rPr lang="en-CA" dirty="0"/>
              <a:t> observation.</a:t>
            </a:r>
          </a:p>
          <a:p>
            <a:pPr lvl="1"/>
            <a:r>
              <a:rPr lang="en-CA" dirty="0"/>
              <a:t>Looking with a </a:t>
            </a:r>
            <a:r>
              <a:rPr lang="en-CA" dirty="0">
                <a:solidFill>
                  <a:srgbClr val="FF0000"/>
                </a:solidFill>
              </a:rPr>
              <a:t>plan</a:t>
            </a:r>
            <a:r>
              <a:rPr lang="en-CA" dirty="0"/>
              <a:t> and prior knowledge</a:t>
            </a:r>
          </a:p>
          <a:p>
            <a:pPr lvl="1"/>
            <a:r>
              <a:rPr lang="en-CA" dirty="0"/>
              <a:t>Looking to see what is </a:t>
            </a:r>
            <a:r>
              <a:rPr lang="en-CA" dirty="0">
                <a:solidFill>
                  <a:srgbClr val="FF0000"/>
                </a:solidFill>
              </a:rPr>
              <a:t>actually</a:t>
            </a:r>
            <a:r>
              <a:rPr lang="en-CA" dirty="0"/>
              <a:t> there </a:t>
            </a:r>
            <a:br>
              <a:rPr lang="en-CA" dirty="0"/>
            </a:br>
            <a:r>
              <a:rPr lang="en-CA" dirty="0"/>
              <a:t>(not what you think should be there)</a:t>
            </a:r>
          </a:p>
          <a:p>
            <a:endParaRPr lang="en-CA" dirty="0"/>
          </a:p>
          <a:p>
            <a:r>
              <a:rPr lang="en-CA" dirty="0"/>
              <a:t>There are </a:t>
            </a:r>
            <a:r>
              <a:rPr lang="en-CA" dirty="0">
                <a:solidFill>
                  <a:srgbClr val="FF0000"/>
                </a:solidFill>
              </a:rPr>
              <a:t>two</a:t>
            </a:r>
            <a:r>
              <a:rPr lang="en-CA" dirty="0"/>
              <a:t> types of observation in science.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u="sng" dirty="0"/>
              <a:t>Qual</a:t>
            </a:r>
            <a:r>
              <a:rPr lang="en-CA" dirty="0"/>
              <a:t>itative Observation (think </a:t>
            </a:r>
            <a:r>
              <a:rPr lang="en-CA" dirty="0">
                <a:solidFill>
                  <a:srgbClr val="FF0000"/>
                </a:solidFill>
              </a:rPr>
              <a:t>quality</a:t>
            </a:r>
            <a:r>
              <a:rPr lang="en-CA" dirty="0"/>
              <a:t>)</a:t>
            </a:r>
          </a:p>
          <a:p>
            <a:pPr lvl="2"/>
            <a:r>
              <a:rPr lang="en-CA" dirty="0"/>
              <a:t>Observing with your </a:t>
            </a:r>
            <a:r>
              <a:rPr lang="en-CA" dirty="0">
                <a:solidFill>
                  <a:srgbClr val="FF0000"/>
                </a:solidFill>
              </a:rPr>
              <a:t>senses</a:t>
            </a:r>
            <a:r>
              <a:rPr lang="en-CA" dirty="0"/>
              <a:t> (e.g. sight, feel,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u="sng" dirty="0"/>
              <a:t>Quant</a:t>
            </a:r>
            <a:r>
              <a:rPr lang="en-CA" dirty="0"/>
              <a:t>itative Observation (think </a:t>
            </a:r>
            <a:r>
              <a:rPr lang="en-CA" dirty="0">
                <a:solidFill>
                  <a:srgbClr val="FF0000"/>
                </a:solidFill>
              </a:rPr>
              <a:t>quantity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solidFill>
                  <a:srgbClr val="FF0000"/>
                </a:solidFill>
              </a:rPr>
              <a:t>Measuring</a:t>
            </a:r>
            <a:r>
              <a:rPr lang="en-CA" dirty="0"/>
              <a:t> with devices (e.g. ruler, scale, etc.)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3502">
            <a:off x="6966284" y="1618488"/>
            <a:ext cx="1663365" cy="20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Quantitative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Measured or calculated using lab </a:t>
            </a:r>
            <a:r>
              <a:rPr lang="en-CA" dirty="0">
                <a:solidFill>
                  <a:srgbClr val="FF0000"/>
                </a:solidFill>
              </a:rPr>
              <a:t>equipment</a:t>
            </a:r>
          </a:p>
          <a:p>
            <a:pPr lvl="1"/>
            <a:r>
              <a:rPr lang="en-CA" dirty="0"/>
              <a:t>Time (in </a:t>
            </a:r>
            <a:r>
              <a:rPr lang="en-CA" dirty="0">
                <a:solidFill>
                  <a:srgbClr val="FF0000"/>
                </a:solidFill>
              </a:rPr>
              <a:t>seconds</a:t>
            </a:r>
            <a:r>
              <a:rPr lang="en-CA" dirty="0"/>
              <a:t>), using a </a:t>
            </a:r>
            <a:r>
              <a:rPr lang="en-CA" dirty="0">
                <a:solidFill>
                  <a:srgbClr val="FF0000"/>
                </a:solidFill>
              </a:rPr>
              <a:t>stopwatch</a:t>
            </a:r>
          </a:p>
          <a:p>
            <a:pPr lvl="1"/>
            <a:r>
              <a:rPr lang="en-CA" dirty="0"/>
              <a:t>Length (in </a:t>
            </a:r>
            <a:r>
              <a:rPr lang="en-CA" dirty="0">
                <a:solidFill>
                  <a:srgbClr val="FF0000"/>
                </a:solidFill>
              </a:rPr>
              <a:t>cm</a:t>
            </a:r>
            <a:r>
              <a:rPr lang="en-CA" dirty="0"/>
              <a:t>), using a </a:t>
            </a:r>
            <a:r>
              <a:rPr lang="en-CA" dirty="0">
                <a:solidFill>
                  <a:srgbClr val="FF0000"/>
                </a:solidFill>
              </a:rPr>
              <a:t>ruler</a:t>
            </a:r>
          </a:p>
          <a:p>
            <a:pPr lvl="1"/>
            <a:r>
              <a:rPr lang="en-CA" dirty="0"/>
              <a:t>Mass (in </a:t>
            </a:r>
            <a:r>
              <a:rPr lang="en-CA" dirty="0">
                <a:solidFill>
                  <a:srgbClr val="FF0000"/>
                </a:solidFill>
              </a:rPr>
              <a:t>grams</a:t>
            </a:r>
            <a:r>
              <a:rPr lang="en-CA" dirty="0"/>
              <a:t>), using a </a:t>
            </a:r>
            <a:r>
              <a:rPr lang="en-CA" dirty="0">
                <a:solidFill>
                  <a:srgbClr val="FF0000"/>
                </a:solidFill>
              </a:rPr>
              <a:t>balance</a:t>
            </a:r>
          </a:p>
          <a:p>
            <a:pPr lvl="1"/>
            <a:r>
              <a:rPr lang="en-CA" dirty="0"/>
              <a:t>Volume (in </a:t>
            </a:r>
            <a:r>
              <a:rPr lang="en-CA" dirty="0">
                <a:solidFill>
                  <a:srgbClr val="FF0000"/>
                </a:solidFill>
              </a:rPr>
              <a:t>ml</a:t>
            </a:r>
            <a:r>
              <a:rPr lang="en-CA" dirty="0"/>
              <a:t>), using a </a:t>
            </a:r>
            <a:r>
              <a:rPr lang="en-CA" dirty="0">
                <a:solidFill>
                  <a:srgbClr val="FF0000"/>
                </a:solidFill>
              </a:rPr>
              <a:t>graduated cylinder</a:t>
            </a:r>
          </a:p>
          <a:p>
            <a:pPr lvl="1"/>
            <a:r>
              <a:rPr lang="en-CA" dirty="0"/>
              <a:t>Volume (in </a:t>
            </a:r>
            <a:r>
              <a:rPr lang="en-CA" dirty="0">
                <a:solidFill>
                  <a:srgbClr val="FF0000"/>
                </a:solidFill>
              </a:rPr>
              <a:t>cm</a:t>
            </a:r>
            <a:r>
              <a:rPr lang="en-CA" baseline="30000" dirty="0">
                <a:solidFill>
                  <a:srgbClr val="FF0000"/>
                </a:solidFill>
              </a:rPr>
              <a:t>3</a:t>
            </a:r>
            <a:r>
              <a:rPr lang="en-CA" dirty="0"/>
              <a:t>), </a:t>
            </a:r>
            <a:r>
              <a:rPr lang="en-CA" dirty="0">
                <a:solidFill>
                  <a:srgbClr val="FF0000"/>
                </a:solidFill>
              </a:rPr>
              <a:t>calculated</a:t>
            </a:r>
            <a:r>
              <a:rPr lang="en-CA" dirty="0"/>
              <a:t> = </a:t>
            </a:r>
            <a:r>
              <a:rPr lang="en-CA" dirty="0" err="1"/>
              <a:t>LxWxH</a:t>
            </a:r>
            <a:endParaRPr lang="en-CA" dirty="0"/>
          </a:p>
          <a:p>
            <a:endParaRPr lang="en-CA" dirty="0"/>
          </a:p>
          <a:p>
            <a:r>
              <a:rPr lang="en-CA" dirty="0"/>
              <a:t>Carefully recording basic measurements</a:t>
            </a:r>
            <a:endParaRPr lang="en-CA" dirty="0">
              <a:solidFill>
                <a:srgbClr val="FF0000"/>
              </a:solidFill>
            </a:endParaRPr>
          </a:p>
          <a:p>
            <a:pPr lvl="1"/>
            <a:r>
              <a:rPr lang="en-CA" dirty="0"/>
              <a:t>In a </a:t>
            </a:r>
            <a:r>
              <a:rPr lang="en-CA" dirty="0">
                <a:solidFill>
                  <a:srgbClr val="FF0000"/>
                </a:solidFill>
              </a:rPr>
              <a:t>Data Table</a:t>
            </a:r>
            <a:r>
              <a:rPr lang="en-CA" dirty="0"/>
              <a:t> that is neat and well organized</a:t>
            </a:r>
          </a:p>
          <a:p>
            <a:pPr lvl="1"/>
            <a:r>
              <a:rPr lang="en-CA" dirty="0"/>
              <a:t>Using multiple </a:t>
            </a:r>
            <a:r>
              <a:rPr lang="en-CA" dirty="0">
                <a:solidFill>
                  <a:srgbClr val="FF0000"/>
                </a:solidFill>
              </a:rPr>
              <a:t>trials</a:t>
            </a:r>
            <a:r>
              <a:rPr lang="en-CA" dirty="0"/>
              <a:t> to minimize measurement </a:t>
            </a:r>
            <a:r>
              <a:rPr lang="en-CA" dirty="0">
                <a:solidFill>
                  <a:srgbClr val="FF0000"/>
                </a:solidFill>
              </a:rPr>
              <a:t>errors</a:t>
            </a:r>
          </a:p>
          <a:p>
            <a:pPr lvl="1"/>
            <a:endParaRPr lang="en-CA" dirty="0"/>
          </a:p>
          <a:p>
            <a:r>
              <a:rPr lang="en-CA" dirty="0"/>
              <a:t>Calculated using other basic measurements</a:t>
            </a:r>
            <a:endParaRPr lang="en-CA" dirty="0">
              <a:solidFill>
                <a:srgbClr val="FF0000"/>
              </a:solidFill>
            </a:endParaRPr>
          </a:p>
          <a:p>
            <a:pPr lvl="1"/>
            <a:r>
              <a:rPr lang="en-CA" dirty="0"/>
              <a:t>For example:  Density (in g/cm</a:t>
            </a:r>
            <a:r>
              <a:rPr lang="en-CA" baseline="30000" dirty="0"/>
              <a:t>3</a:t>
            </a:r>
            <a:r>
              <a:rPr lang="en-CA" dirty="0"/>
              <a:t>) = </a:t>
            </a:r>
            <a:r>
              <a:rPr lang="en-CA" dirty="0">
                <a:solidFill>
                  <a:srgbClr val="FF0000"/>
                </a:solidFill>
              </a:rPr>
              <a:t>mass ÷ volume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graduated cylinder">
            <a:extLst>
              <a:ext uri="{FF2B5EF4-FFF2-40B4-BE49-F238E27FC236}">
                <a16:creationId xmlns:a16="http://schemas.microsoft.com/office/drawing/2014/main" id="{B4030778-42E3-4B58-BE25-3A27B844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162">
            <a:off x="7189716" y="1825625"/>
            <a:ext cx="1785635" cy="242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1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C7AB-D97A-4D5E-8D16-58FAE1FD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Length &amp; Distance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2CE5-3F85-44F0-902C-78EA04D8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5863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Length is a measurement of the </a:t>
            </a:r>
            <a:r>
              <a:rPr lang="en-US" sz="2400" dirty="0">
                <a:solidFill>
                  <a:srgbClr val="FF0000"/>
                </a:solidFill>
              </a:rPr>
              <a:t>size</a:t>
            </a:r>
            <a:r>
              <a:rPr lang="en-US" sz="2400" dirty="0"/>
              <a:t> of an object</a:t>
            </a:r>
          </a:p>
          <a:p>
            <a:pPr lvl="1"/>
            <a:r>
              <a:rPr lang="en-US" sz="2000" dirty="0"/>
              <a:t>We measure length using a </a:t>
            </a:r>
            <a:r>
              <a:rPr lang="en-US" sz="2000" dirty="0">
                <a:solidFill>
                  <a:srgbClr val="FF0000"/>
                </a:solidFill>
              </a:rPr>
              <a:t>ruler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meter stick</a:t>
            </a:r>
          </a:p>
          <a:p>
            <a:pPr lvl="2"/>
            <a:r>
              <a:rPr lang="en-US" sz="1600" dirty="0"/>
              <a:t>Width &amp; Height are </a:t>
            </a:r>
            <a:r>
              <a:rPr lang="en-US" sz="1600" dirty="0">
                <a:solidFill>
                  <a:srgbClr val="FF0000"/>
                </a:solidFill>
              </a:rPr>
              <a:t>different</a:t>
            </a:r>
            <a:r>
              <a:rPr lang="en-US" sz="1600" dirty="0"/>
              <a:t> names for length</a:t>
            </a:r>
          </a:p>
          <a:p>
            <a:pPr lvl="1"/>
            <a:r>
              <a:rPr lang="en-US" sz="2000" dirty="0"/>
              <a:t>We measure length in centimeters (</a:t>
            </a:r>
            <a:r>
              <a:rPr lang="en-US" sz="2000" dirty="0">
                <a:solidFill>
                  <a:srgbClr val="FF0000"/>
                </a:solidFill>
              </a:rPr>
              <a:t>cm</a:t>
            </a:r>
            <a:r>
              <a:rPr lang="en-US" sz="2000" dirty="0"/>
              <a:t>) and millimeters (</a:t>
            </a:r>
            <a:r>
              <a:rPr lang="en-US" sz="2000" dirty="0">
                <a:solidFill>
                  <a:srgbClr val="FF0000"/>
                </a:solidFill>
              </a:rPr>
              <a:t>mm</a:t>
            </a:r>
            <a:r>
              <a:rPr lang="en-US" sz="2000" dirty="0"/>
              <a:t>)</a:t>
            </a:r>
          </a:p>
          <a:p>
            <a:pPr lvl="2"/>
            <a:r>
              <a:rPr lang="en-US" sz="1600" dirty="0"/>
              <a:t>1 cm = </a:t>
            </a:r>
            <a:r>
              <a:rPr lang="en-US" sz="1600" dirty="0">
                <a:solidFill>
                  <a:srgbClr val="FF0000"/>
                </a:solidFill>
              </a:rPr>
              <a:t>10</a:t>
            </a:r>
            <a:r>
              <a:rPr lang="en-US" sz="1600" dirty="0"/>
              <a:t> mm</a:t>
            </a:r>
          </a:p>
          <a:p>
            <a:pPr lvl="1"/>
            <a:r>
              <a:rPr lang="en-US" sz="2000" dirty="0"/>
              <a:t>The length of the arrow is </a:t>
            </a:r>
            <a:r>
              <a:rPr lang="en-US" sz="2000" dirty="0">
                <a:solidFill>
                  <a:srgbClr val="FF0000"/>
                </a:solidFill>
              </a:rPr>
              <a:t>3.5 cm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Distance is the measurement of the movement of an object</a:t>
            </a:r>
          </a:p>
          <a:p>
            <a:pPr lvl="1"/>
            <a:r>
              <a:rPr lang="en-US" sz="2000" dirty="0"/>
              <a:t>We measure distance in </a:t>
            </a:r>
            <a:r>
              <a:rPr lang="en-US" sz="2000" dirty="0">
                <a:solidFill>
                  <a:srgbClr val="FF0000"/>
                </a:solidFill>
              </a:rPr>
              <a:t>meters</a:t>
            </a:r>
            <a:r>
              <a:rPr lang="en-US" sz="2000" dirty="0"/>
              <a:t> (m)</a:t>
            </a:r>
          </a:p>
          <a:p>
            <a:pPr lvl="2"/>
            <a:r>
              <a:rPr lang="en-US" sz="1600" dirty="0"/>
              <a:t>1 m = </a:t>
            </a:r>
            <a:r>
              <a:rPr lang="en-US" sz="1600" dirty="0">
                <a:solidFill>
                  <a:srgbClr val="FF0000"/>
                </a:solidFill>
              </a:rPr>
              <a:t>100</a:t>
            </a:r>
            <a:r>
              <a:rPr lang="en-US" sz="1600" dirty="0"/>
              <a:t> cm</a:t>
            </a:r>
          </a:p>
          <a:p>
            <a:pPr lvl="2"/>
            <a:r>
              <a:rPr lang="en-US" sz="1600" dirty="0"/>
              <a:t>1 m = </a:t>
            </a:r>
            <a:r>
              <a:rPr lang="en-US" sz="1600" dirty="0">
                <a:solidFill>
                  <a:srgbClr val="FF0000"/>
                </a:solidFill>
              </a:rPr>
              <a:t>1000</a:t>
            </a:r>
            <a:r>
              <a:rPr lang="en-US" sz="1600" dirty="0"/>
              <a:t> mm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9CAA2-75EE-4360-939A-1F7D98E2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0" y="3644153"/>
            <a:ext cx="2486025" cy="11239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FF75A-932B-4BCC-B5CF-A91F2EB63531}"/>
              </a:ext>
            </a:extLst>
          </p:cNvPr>
          <p:cNvCxnSpPr/>
          <p:nvPr/>
        </p:nvCxnSpPr>
        <p:spPr>
          <a:xfrm>
            <a:off x="2761129" y="4206128"/>
            <a:ext cx="1434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0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5557-2DEF-48FD-93F2-EB9B5426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&amp; Measured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2D2D-5359-424E-895C-BCC1B5D2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Volume may be calculated using a </a:t>
            </a:r>
            <a:r>
              <a:rPr lang="en-US" dirty="0">
                <a:solidFill>
                  <a:srgbClr val="FF0000"/>
                </a:solidFill>
              </a:rPr>
              <a:t>formula</a:t>
            </a:r>
          </a:p>
          <a:p>
            <a:pPr lvl="1"/>
            <a:r>
              <a:rPr lang="en-US" dirty="0"/>
              <a:t>Volume = L x W x H</a:t>
            </a:r>
          </a:p>
          <a:p>
            <a:pPr lvl="1"/>
            <a:r>
              <a:rPr lang="en-US" dirty="0"/>
              <a:t>The unit for calculated volume is </a:t>
            </a:r>
            <a:r>
              <a:rPr lang="en-US" dirty="0">
                <a:solidFill>
                  <a:srgbClr val="FF0000"/>
                </a:solidFill>
              </a:rPr>
              <a:t>cm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Volume may be </a:t>
            </a:r>
            <a:r>
              <a:rPr lang="en-US" dirty="0">
                <a:solidFill>
                  <a:srgbClr val="FF0000"/>
                </a:solidFill>
              </a:rPr>
              <a:t>measured</a:t>
            </a:r>
            <a:r>
              <a:rPr lang="en-US" dirty="0"/>
              <a:t> using a graduated cylinder</a:t>
            </a:r>
          </a:p>
          <a:p>
            <a:pPr lvl="1"/>
            <a:r>
              <a:rPr lang="en-US" dirty="0"/>
              <a:t>The unit for measured volume in </a:t>
            </a:r>
            <a:r>
              <a:rPr lang="en-US" dirty="0">
                <a:solidFill>
                  <a:srgbClr val="FF0000"/>
                </a:solidFill>
              </a:rPr>
              <a:t>milliliter</a:t>
            </a:r>
            <a:r>
              <a:rPr lang="en-US" dirty="0"/>
              <a:t> (ml)</a:t>
            </a:r>
          </a:p>
          <a:p>
            <a:pPr lvl="2"/>
            <a:r>
              <a:rPr lang="en-US" dirty="0"/>
              <a:t>1 ml =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cm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Larger volumes are measured in </a:t>
            </a:r>
            <a:r>
              <a:rPr lang="en-US" dirty="0">
                <a:solidFill>
                  <a:srgbClr val="FF0000"/>
                </a:solidFill>
              </a:rPr>
              <a:t>liters</a:t>
            </a:r>
            <a:r>
              <a:rPr lang="en-US" dirty="0"/>
              <a:t> (L)</a:t>
            </a:r>
          </a:p>
          <a:p>
            <a:pPr lvl="2"/>
            <a:r>
              <a:rPr lang="en-US" dirty="0"/>
              <a:t>1 L = </a:t>
            </a:r>
            <a:r>
              <a:rPr lang="en-US" dirty="0">
                <a:solidFill>
                  <a:srgbClr val="FF0000"/>
                </a:solidFill>
              </a:rPr>
              <a:t>1000</a:t>
            </a:r>
            <a:r>
              <a:rPr lang="en-US" dirty="0"/>
              <a:t> ml</a:t>
            </a:r>
          </a:p>
          <a:p>
            <a:pPr lvl="2"/>
            <a:r>
              <a:rPr lang="en-US" dirty="0"/>
              <a:t>1 L = </a:t>
            </a:r>
            <a:r>
              <a:rPr lang="en-US" dirty="0">
                <a:solidFill>
                  <a:srgbClr val="FF0000"/>
                </a:solidFill>
              </a:rPr>
              <a:t>1000</a:t>
            </a:r>
            <a:r>
              <a:rPr lang="en-US" dirty="0"/>
              <a:t> cm</a:t>
            </a:r>
            <a:r>
              <a:rPr lang="en-US" baseline="30000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6F452-A19A-444C-992C-2EFA934E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040" y="2420471"/>
            <a:ext cx="2270310" cy="14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268E-2536-4E60-9E6C-C022A4A4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Recording Quantitative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6CF-F28E-4459-B8BD-A0AF553B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Data Table to </a:t>
            </a:r>
            <a:r>
              <a:rPr lang="en-US" dirty="0">
                <a:solidFill>
                  <a:srgbClr val="FF0000"/>
                </a:solidFill>
              </a:rPr>
              <a:t>record</a:t>
            </a:r>
            <a:r>
              <a:rPr lang="en-US" dirty="0"/>
              <a:t> your measurements </a:t>
            </a:r>
          </a:p>
          <a:p>
            <a:pPr lvl="1"/>
            <a:r>
              <a:rPr lang="en-US" dirty="0"/>
              <a:t>Neatly organized and </a:t>
            </a:r>
            <a:r>
              <a:rPr lang="en-US" dirty="0">
                <a:solidFill>
                  <a:srgbClr val="FF0000"/>
                </a:solidFill>
              </a:rPr>
              <a:t>formatted</a:t>
            </a:r>
            <a:r>
              <a:rPr lang="en-US" dirty="0"/>
              <a:t> using a ruler</a:t>
            </a:r>
          </a:p>
          <a:p>
            <a:pPr lvl="2"/>
            <a:r>
              <a:rPr lang="en-US" dirty="0"/>
              <a:t>Make sure to include a descriptive </a:t>
            </a:r>
            <a:r>
              <a:rPr lang="en-US" dirty="0">
                <a:solidFill>
                  <a:srgbClr val="FF0000"/>
                </a:solidFill>
              </a:rPr>
              <a:t>title</a:t>
            </a:r>
          </a:p>
          <a:p>
            <a:pPr lvl="1"/>
            <a:r>
              <a:rPr lang="en-US" dirty="0"/>
              <a:t>Column </a:t>
            </a:r>
            <a:r>
              <a:rPr lang="en-US" dirty="0">
                <a:solidFill>
                  <a:srgbClr val="FF0000"/>
                </a:solidFill>
              </a:rPr>
              <a:t>headings</a:t>
            </a:r>
            <a:r>
              <a:rPr lang="en-US" dirty="0"/>
              <a:t> should include</a:t>
            </a:r>
          </a:p>
          <a:p>
            <a:pPr lvl="2"/>
            <a:r>
              <a:rPr lang="en-US" dirty="0"/>
              <a:t>Clear </a:t>
            </a:r>
            <a:r>
              <a:rPr lang="en-US" dirty="0">
                <a:solidFill>
                  <a:srgbClr val="FF0000"/>
                </a:solidFill>
              </a:rPr>
              <a:t>description</a:t>
            </a:r>
            <a:r>
              <a:rPr lang="en-US" dirty="0"/>
              <a:t> of what is being measured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Units</a:t>
            </a:r>
            <a:r>
              <a:rPr lang="en-US" dirty="0"/>
              <a:t> (e.g. cm) for the measurement</a:t>
            </a:r>
          </a:p>
          <a:p>
            <a:pPr lvl="1"/>
            <a:r>
              <a:rPr lang="en-US" dirty="0"/>
              <a:t>New Row for each </a:t>
            </a:r>
            <a:r>
              <a:rPr lang="en-US" dirty="0">
                <a:solidFill>
                  <a:srgbClr val="FF0000"/>
                </a:solidFill>
              </a:rPr>
              <a:t>different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being measured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data table">
            <a:extLst>
              <a:ext uri="{FF2B5EF4-FFF2-40B4-BE49-F238E27FC236}">
                <a16:creationId xmlns:a16="http://schemas.microsoft.com/office/drawing/2014/main" id="{3356023E-E076-4B19-81A4-86403BC6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8" y="4731271"/>
            <a:ext cx="4447615" cy="194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F49007-1E89-4534-A1CF-55E6D1587B17}"/>
              </a:ext>
            </a:extLst>
          </p:cNvPr>
          <p:cNvSpPr txBox="1"/>
          <p:nvPr/>
        </p:nvSpPr>
        <p:spPr>
          <a:xfrm>
            <a:off x="7207347" y="4731271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Descriptive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Column Headings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5378D4-4180-4D43-A9C1-29F424D28107}"/>
              </a:ext>
            </a:extLst>
          </p:cNvPr>
          <p:cNvCxnSpPr/>
          <p:nvPr/>
        </p:nvCxnSpPr>
        <p:spPr>
          <a:xfrm flipH="1">
            <a:off x="6615953" y="5054436"/>
            <a:ext cx="591394" cy="1450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DCA34381-8B59-4302-ADF4-05D5D6AF5F28}"/>
              </a:ext>
            </a:extLst>
          </p:cNvPr>
          <p:cNvSpPr/>
          <p:nvPr/>
        </p:nvSpPr>
        <p:spPr>
          <a:xfrm>
            <a:off x="2043953" y="5495365"/>
            <a:ext cx="286871" cy="107576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4D301-1510-4478-87CA-731DDEFFAE55}"/>
              </a:ext>
            </a:extLst>
          </p:cNvPr>
          <p:cNvSpPr txBox="1"/>
          <p:nvPr/>
        </p:nvSpPr>
        <p:spPr>
          <a:xfrm>
            <a:off x="874390" y="5569544"/>
            <a:ext cx="1072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Row</a:t>
            </a:r>
          </a:p>
          <a:p>
            <a:r>
              <a:rPr lang="en-US" dirty="0">
                <a:solidFill>
                  <a:srgbClr val="FF0000"/>
                </a:solidFill>
              </a:rPr>
              <a:t>For Each</a:t>
            </a:r>
          </a:p>
          <a:p>
            <a:r>
              <a:rPr lang="en-US" dirty="0">
                <a:solidFill>
                  <a:srgbClr val="FF000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40530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268E-2536-4E60-9E6C-C022A4A4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Recording Quantitative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6CF-F28E-4459-B8BD-A0AF553B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following Data Table into your note</a:t>
            </a:r>
          </a:p>
          <a:p>
            <a:pPr lvl="1"/>
            <a:r>
              <a:rPr lang="en-US" dirty="0"/>
              <a:t>Calculate the volume for each object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CE4257-260A-4A3D-B128-DB0294ACD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81413"/>
              </p:ext>
            </p:extLst>
          </p:nvPr>
        </p:nvGraphicFramePr>
        <p:xfrm>
          <a:off x="905434" y="3010647"/>
          <a:ext cx="7252445" cy="266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489">
                  <a:extLst>
                    <a:ext uri="{9D8B030D-6E8A-4147-A177-3AD203B41FA5}">
                      <a16:colId xmlns:a16="http://schemas.microsoft.com/office/drawing/2014/main" val="1643112235"/>
                    </a:ext>
                  </a:extLst>
                </a:gridCol>
                <a:gridCol w="1450489">
                  <a:extLst>
                    <a:ext uri="{9D8B030D-6E8A-4147-A177-3AD203B41FA5}">
                      <a16:colId xmlns:a16="http://schemas.microsoft.com/office/drawing/2014/main" val="846016386"/>
                    </a:ext>
                  </a:extLst>
                </a:gridCol>
                <a:gridCol w="1450489">
                  <a:extLst>
                    <a:ext uri="{9D8B030D-6E8A-4147-A177-3AD203B41FA5}">
                      <a16:colId xmlns:a16="http://schemas.microsoft.com/office/drawing/2014/main" val="2485325772"/>
                    </a:ext>
                  </a:extLst>
                </a:gridCol>
                <a:gridCol w="1450489">
                  <a:extLst>
                    <a:ext uri="{9D8B030D-6E8A-4147-A177-3AD203B41FA5}">
                      <a16:colId xmlns:a16="http://schemas.microsoft.com/office/drawing/2014/main" val="1709869117"/>
                    </a:ext>
                  </a:extLst>
                </a:gridCol>
                <a:gridCol w="1450489">
                  <a:extLst>
                    <a:ext uri="{9D8B030D-6E8A-4147-A177-3AD203B41FA5}">
                      <a16:colId xmlns:a16="http://schemas.microsoft.com/office/drawing/2014/main" val="3128363389"/>
                    </a:ext>
                  </a:extLst>
                </a:gridCol>
              </a:tblGrid>
              <a:tr h="614456">
                <a:tc>
                  <a:txBody>
                    <a:bodyPr/>
                    <a:lstStyle/>
                    <a:p>
                      <a:r>
                        <a:rPr lang="en-US" sz="1600" b="1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Length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Measurement</a:t>
                      </a:r>
                    </a:p>
                    <a:p>
                      <a:r>
                        <a:rPr lang="en-US" sz="1600" b="1" dirty="0"/>
                        <a:t>(± 0.1 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Width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Measurement</a:t>
                      </a:r>
                    </a:p>
                    <a:p>
                      <a:r>
                        <a:rPr lang="en-US" sz="1600" b="1" dirty="0"/>
                        <a:t>(± 0.1 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Height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Measurement</a:t>
                      </a:r>
                    </a:p>
                    <a:p>
                      <a:r>
                        <a:rPr lang="en-US" sz="1600" b="1" dirty="0"/>
                        <a:t>(± 0.1 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Volume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Calculation</a:t>
                      </a:r>
                    </a:p>
                    <a:p>
                      <a:r>
                        <a:rPr lang="en-US" sz="1600" b="1" dirty="0"/>
                        <a:t>(</a:t>
                      </a:r>
                      <a:r>
                        <a:rPr lang="en-US" sz="1600" b="1" dirty="0" err="1"/>
                        <a:t>LxWxH</a:t>
                      </a:r>
                      <a:r>
                        <a:rPr lang="en-US" sz="1600" b="1" dirty="0"/>
                        <a:t> cm</a:t>
                      </a:r>
                      <a:r>
                        <a:rPr lang="en-US" sz="1600" b="1" baseline="30000" dirty="0"/>
                        <a:t>3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01586"/>
                  </a:ext>
                </a:extLst>
              </a:tr>
              <a:tr h="614456">
                <a:tc>
                  <a:txBody>
                    <a:bodyPr/>
                    <a:lstStyle/>
                    <a:p>
                      <a:r>
                        <a:rPr lang="en-US" sz="1600" dirty="0"/>
                        <a:t>Object #1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36092"/>
                  </a:ext>
                </a:extLst>
              </a:tr>
              <a:tr h="614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Object #2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584531"/>
                  </a:ext>
                </a:extLst>
              </a:tr>
              <a:tr h="614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Object #3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393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6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268E-2536-4E60-9E6C-C022A4A4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Recording Quantitative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6CF-F28E-4459-B8BD-A0AF553B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following Data Table into your note</a:t>
            </a:r>
          </a:p>
          <a:p>
            <a:pPr lvl="1"/>
            <a:r>
              <a:rPr lang="en-US" dirty="0"/>
              <a:t>Calculate the volume for each object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CE4257-260A-4A3D-B128-DB0294ACD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95988"/>
              </p:ext>
            </p:extLst>
          </p:nvPr>
        </p:nvGraphicFramePr>
        <p:xfrm>
          <a:off x="905434" y="3010647"/>
          <a:ext cx="7252445" cy="266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489">
                  <a:extLst>
                    <a:ext uri="{9D8B030D-6E8A-4147-A177-3AD203B41FA5}">
                      <a16:colId xmlns:a16="http://schemas.microsoft.com/office/drawing/2014/main" val="1643112235"/>
                    </a:ext>
                  </a:extLst>
                </a:gridCol>
                <a:gridCol w="1450489">
                  <a:extLst>
                    <a:ext uri="{9D8B030D-6E8A-4147-A177-3AD203B41FA5}">
                      <a16:colId xmlns:a16="http://schemas.microsoft.com/office/drawing/2014/main" val="846016386"/>
                    </a:ext>
                  </a:extLst>
                </a:gridCol>
                <a:gridCol w="1450489">
                  <a:extLst>
                    <a:ext uri="{9D8B030D-6E8A-4147-A177-3AD203B41FA5}">
                      <a16:colId xmlns:a16="http://schemas.microsoft.com/office/drawing/2014/main" val="2485325772"/>
                    </a:ext>
                  </a:extLst>
                </a:gridCol>
                <a:gridCol w="1450489">
                  <a:extLst>
                    <a:ext uri="{9D8B030D-6E8A-4147-A177-3AD203B41FA5}">
                      <a16:colId xmlns:a16="http://schemas.microsoft.com/office/drawing/2014/main" val="1709869117"/>
                    </a:ext>
                  </a:extLst>
                </a:gridCol>
                <a:gridCol w="1450489">
                  <a:extLst>
                    <a:ext uri="{9D8B030D-6E8A-4147-A177-3AD203B41FA5}">
                      <a16:colId xmlns:a16="http://schemas.microsoft.com/office/drawing/2014/main" val="3128363389"/>
                    </a:ext>
                  </a:extLst>
                </a:gridCol>
              </a:tblGrid>
              <a:tr h="614456">
                <a:tc>
                  <a:txBody>
                    <a:bodyPr/>
                    <a:lstStyle/>
                    <a:p>
                      <a:r>
                        <a:rPr lang="en-US" sz="1600" b="1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Length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Measurement</a:t>
                      </a:r>
                    </a:p>
                    <a:p>
                      <a:r>
                        <a:rPr lang="en-US" sz="1600" b="1" dirty="0"/>
                        <a:t>(± 0.1 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Width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Measurement</a:t>
                      </a:r>
                    </a:p>
                    <a:p>
                      <a:r>
                        <a:rPr lang="en-US" sz="1600" b="1" dirty="0"/>
                        <a:t>(± 0.1 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Height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Measurement</a:t>
                      </a:r>
                    </a:p>
                    <a:p>
                      <a:r>
                        <a:rPr lang="en-US" sz="1600" b="1" dirty="0"/>
                        <a:t>(± 0.1 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Volume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Calculation</a:t>
                      </a:r>
                    </a:p>
                    <a:p>
                      <a:r>
                        <a:rPr lang="en-US" sz="1600" b="1" dirty="0"/>
                        <a:t>(</a:t>
                      </a:r>
                      <a:r>
                        <a:rPr lang="en-US" sz="1600" b="1" dirty="0" err="1"/>
                        <a:t>LxWxH</a:t>
                      </a:r>
                      <a:r>
                        <a:rPr lang="en-US" sz="1600" b="1" dirty="0"/>
                        <a:t> cm</a:t>
                      </a:r>
                      <a:r>
                        <a:rPr lang="en-US" sz="1600" b="1" baseline="30000" dirty="0"/>
                        <a:t>3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01586"/>
                  </a:ext>
                </a:extLst>
              </a:tr>
              <a:tr h="614456">
                <a:tc>
                  <a:txBody>
                    <a:bodyPr/>
                    <a:lstStyle/>
                    <a:p>
                      <a:r>
                        <a:rPr lang="en-US" sz="1600" dirty="0"/>
                        <a:t>Object #1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36092"/>
                  </a:ext>
                </a:extLst>
              </a:tr>
              <a:tr h="614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Object #2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12.3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584531"/>
                  </a:ext>
                </a:extLst>
              </a:tr>
              <a:tr h="614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Object #3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14.7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393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04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C7AB-D97A-4D5E-8D16-58FAE1FD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2CE5-3F85-44F0-902C-78EA04D8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5863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Mass is a measurement of the </a:t>
            </a:r>
            <a:r>
              <a:rPr lang="en-US" sz="2400" dirty="0">
                <a:solidFill>
                  <a:srgbClr val="FF0000"/>
                </a:solidFill>
              </a:rPr>
              <a:t>size</a:t>
            </a:r>
            <a:r>
              <a:rPr lang="en-US" sz="2400" dirty="0"/>
              <a:t> of an object</a:t>
            </a:r>
          </a:p>
          <a:p>
            <a:pPr lvl="1"/>
            <a:r>
              <a:rPr lang="en-US" sz="2000" dirty="0"/>
              <a:t>We measure mass using a </a:t>
            </a:r>
            <a:r>
              <a:rPr lang="en-US" sz="2000" dirty="0">
                <a:solidFill>
                  <a:srgbClr val="FF0000"/>
                </a:solidFill>
              </a:rPr>
              <a:t>triple</a:t>
            </a:r>
            <a:r>
              <a:rPr lang="en-US" sz="2000" dirty="0"/>
              <a:t> beam balance</a:t>
            </a:r>
            <a:endParaRPr lang="en-US" sz="1600" dirty="0"/>
          </a:p>
          <a:p>
            <a:pPr lvl="1"/>
            <a:r>
              <a:rPr lang="en-US" sz="2000" dirty="0"/>
              <a:t>For small objects we measure mass in </a:t>
            </a:r>
            <a:r>
              <a:rPr lang="en-US" sz="2000" dirty="0">
                <a:solidFill>
                  <a:srgbClr val="FF0000"/>
                </a:solidFill>
              </a:rPr>
              <a:t>grams</a:t>
            </a:r>
            <a:r>
              <a:rPr lang="en-US" sz="2000" dirty="0"/>
              <a:t> (g)</a:t>
            </a:r>
            <a:endParaRPr lang="en-US" sz="1600" dirty="0"/>
          </a:p>
          <a:p>
            <a:pPr lvl="1"/>
            <a:r>
              <a:rPr lang="en-US" sz="2000" dirty="0"/>
              <a:t>For large objects we measure mass in </a:t>
            </a:r>
            <a:r>
              <a:rPr lang="en-US" sz="2000" dirty="0">
                <a:solidFill>
                  <a:srgbClr val="FF0000"/>
                </a:solidFill>
              </a:rPr>
              <a:t>kilograms</a:t>
            </a:r>
            <a:r>
              <a:rPr lang="en-US" sz="2000" dirty="0"/>
              <a:t> (Kg)</a:t>
            </a:r>
          </a:p>
          <a:p>
            <a:pPr lvl="2"/>
            <a:r>
              <a:rPr lang="en-US" sz="1800" dirty="0"/>
              <a:t>1 Kg = </a:t>
            </a:r>
            <a:r>
              <a:rPr lang="en-US" sz="1800" dirty="0">
                <a:solidFill>
                  <a:srgbClr val="FF0000"/>
                </a:solidFill>
              </a:rPr>
              <a:t>1000</a:t>
            </a:r>
            <a:r>
              <a:rPr lang="en-US" sz="1800" dirty="0"/>
              <a:t> g</a:t>
            </a:r>
          </a:p>
          <a:p>
            <a:pPr lvl="2"/>
            <a:endParaRPr lang="en-US" sz="2400" dirty="0"/>
          </a:p>
          <a:p>
            <a:r>
              <a:rPr lang="en-US" sz="2400" dirty="0"/>
              <a:t>Weight is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the same as mass!</a:t>
            </a:r>
          </a:p>
          <a:p>
            <a:pPr lvl="1"/>
            <a:r>
              <a:rPr lang="en-US" sz="2000" dirty="0"/>
              <a:t>Weight depends on </a:t>
            </a:r>
            <a:r>
              <a:rPr lang="en-US" sz="2000" dirty="0">
                <a:solidFill>
                  <a:srgbClr val="FF0000"/>
                </a:solidFill>
              </a:rPr>
              <a:t>gravity</a:t>
            </a:r>
          </a:p>
          <a:p>
            <a:pPr lvl="1"/>
            <a:r>
              <a:rPr lang="en-US" sz="2000" dirty="0"/>
              <a:t>Your weight </a:t>
            </a:r>
            <a:r>
              <a:rPr lang="en-US" sz="2000" dirty="0">
                <a:solidFill>
                  <a:srgbClr val="FF0000"/>
                </a:solidFill>
              </a:rPr>
              <a:t>changes</a:t>
            </a:r>
            <a:r>
              <a:rPr lang="en-US" sz="2000" dirty="0"/>
              <a:t> depending on where your are</a:t>
            </a:r>
          </a:p>
          <a:p>
            <a:pPr lvl="2"/>
            <a:r>
              <a:rPr lang="en-US" sz="1800" dirty="0"/>
              <a:t>You weigh less on the </a:t>
            </a:r>
            <a:r>
              <a:rPr lang="en-US" sz="1800" dirty="0">
                <a:solidFill>
                  <a:srgbClr val="FF0000"/>
                </a:solidFill>
              </a:rPr>
              <a:t>Moon</a:t>
            </a:r>
            <a:r>
              <a:rPr lang="en-US" sz="1800" dirty="0"/>
              <a:t> than on Earth</a:t>
            </a:r>
          </a:p>
          <a:p>
            <a:pPr lvl="2"/>
            <a:r>
              <a:rPr lang="en-US" sz="1800" dirty="0"/>
              <a:t>You can be </a:t>
            </a:r>
            <a:r>
              <a:rPr lang="en-US" sz="1800" dirty="0">
                <a:solidFill>
                  <a:srgbClr val="FF0000"/>
                </a:solidFill>
              </a:rPr>
              <a:t>weightless</a:t>
            </a:r>
            <a:r>
              <a:rPr lang="en-US" sz="1800" dirty="0"/>
              <a:t> in space</a:t>
            </a:r>
          </a:p>
          <a:p>
            <a:pPr lvl="1"/>
            <a:r>
              <a:rPr lang="en-US" sz="2000" dirty="0"/>
              <a:t>Your mass </a:t>
            </a:r>
            <a:r>
              <a:rPr lang="en-US" sz="2000" dirty="0">
                <a:solidFill>
                  <a:srgbClr val="FF0000"/>
                </a:solidFill>
              </a:rPr>
              <a:t>never</a:t>
            </a:r>
            <a:r>
              <a:rPr lang="en-US" sz="2000" dirty="0"/>
              <a:t> changes!</a:t>
            </a:r>
          </a:p>
          <a:p>
            <a:pPr lvl="2"/>
            <a:r>
              <a:rPr lang="en-US" dirty="0"/>
              <a:t>Mass depend on the </a:t>
            </a:r>
            <a:r>
              <a:rPr lang="en-US" dirty="0">
                <a:solidFill>
                  <a:srgbClr val="FF0000"/>
                </a:solidFill>
              </a:rPr>
              <a:t>amount</a:t>
            </a:r>
            <a:r>
              <a:rPr lang="en-US" dirty="0"/>
              <a:t> of atoms in your body</a:t>
            </a:r>
          </a:p>
        </p:txBody>
      </p:sp>
      <p:pic>
        <p:nvPicPr>
          <p:cNvPr id="3074" name="Picture 2" descr="Image result for triple beam balance">
            <a:extLst>
              <a:ext uri="{FF2B5EF4-FFF2-40B4-BE49-F238E27FC236}">
                <a16:creationId xmlns:a16="http://schemas.microsoft.com/office/drawing/2014/main" id="{E5643DD8-CCB0-4C68-8DB5-C6CC4822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77" y="3191435"/>
            <a:ext cx="2846647" cy="116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5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966</Words>
  <Application>Microsoft Office PowerPoint</Application>
  <PresentationFormat>On-screen Show (4:3)</PresentationFormat>
  <Paragraphs>218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What Is Science (Part 2)</vt:lpstr>
      <vt:lpstr>Observation</vt:lpstr>
      <vt:lpstr>Quantitative Observation</vt:lpstr>
      <vt:lpstr>Measuring Length &amp; Distance </vt:lpstr>
      <vt:lpstr>Calculated &amp; Measured Volume</vt:lpstr>
      <vt:lpstr>Recording Quantitative Measurements</vt:lpstr>
      <vt:lpstr>Recording Quantitative Measurements</vt:lpstr>
      <vt:lpstr>Recording Quantitative Measurements</vt:lpstr>
      <vt:lpstr>Measuring Mass</vt:lpstr>
      <vt:lpstr>Using A Triple Beam Balance</vt:lpstr>
      <vt:lpstr>Reading A Triple Beam Balance</vt:lpstr>
      <vt:lpstr>Recording Multiple Trials</vt:lpstr>
      <vt:lpstr>Recording Multiple Trials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Science (Part 1)</dc:title>
  <dc:creator>Nestor, Gregory</dc:creator>
  <cp:lastModifiedBy>Greg Nestor</cp:lastModifiedBy>
  <cp:revision>46</cp:revision>
  <dcterms:created xsi:type="dcterms:W3CDTF">2020-02-05T13:56:04Z</dcterms:created>
  <dcterms:modified xsi:type="dcterms:W3CDTF">2020-02-12T16:31:30Z</dcterms:modified>
</cp:coreProperties>
</file>