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9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 Shell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20 Elements Day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Structure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Protons</a:t>
            </a:r>
          </a:p>
          <a:p>
            <a:pPr lvl="1"/>
            <a:r>
              <a:rPr lang="en-US" dirty="0" smtClean="0"/>
              <a:t>Have a </a:t>
            </a:r>
            <a:r>
              <a:rPr lang="en-US" b="1" u="sng" dirty="0" smtClean="0"/>
              <a:t>positive</a:t>
            </a:r>
            <a:r>
              <a:rPr lang="en-US" dirty="0" smtClean="0"/>
              <a:t> (+) charge</a:t>
            </a:r>
          </a:p>
          <a:p>
            <a:pPr lvl="1"/>
            <a:r>
              <a:rPr lang="en-US" dirty="0" smtClean="0"/>
              <a:t>Are located </a:t>
            </a:r>
            <a:r>
              <a:rPr lang="en-US" b="1" u="sng" dirty="0" smtClean="0"/>
              <a:t>in</a:t>
            </a:r>
            <a:r>
              <a:rPr lang="en-US" dirty="0" smtClean="0"/>
              <a:t> the nucleus</a:t>
            </a:r>
          </a:p>
          <a:p>
            <a:endParaRPr lang="en-US" dirty="0" smtClean="0"/>
          </a:p>
          <a:p>
            <a:r>
              <a:rPr lang="en-US" dirty="0" smtClean="0"/>
              <a:t>Neutrons</a:t>
            </a:r>
          </a:p>
          <a:p>
            <a:pPr lvl="1"/>
            <a:r>
              <a:rPr lang="en-US" dirty="0" smtClean="0"/>
              <a:t>Have a </a:t>
            </a:r>
            <a:r>
              <a:rPr lang="en-US" b="1" u="sng" dirty="0" smtClean="0"/>
              <a:t>neutral</a:t>
            </a:r>
            <a:r>
              <a:rPr lang="en-US" dirty="0" smtClean="0"/>
              <a:t> (0) charge</a:t>
            </a:r>
          </a:p>
          <a:p>
            <a:pPr lvl="1"/>
            <a:r>
              <a:rPr lang="en-US" dirty="0" smtClean="0"/>
              <a:t>Are located </a:t>
            </a:r>
            <a:r>
              <a:rPr lang="en-US" b="1" u="sng" dirty="0" smtClean="0"/>
              <a:t>in</a:t>
            </a:r>
            <a:r>
              <a:rPr lang="en-US" dirty="0" smtClean="0"/>
              <a:t> the nucleus</a:t>
            </a:r>
          </a:p>
          <a:p>
            <a:endParaRPr lang="en-US" dirty="0" smtClean="0"/>
          </a:p>
          <a:p>
            <a:r>
              <a:rPr lang="en-US" dirty="0" smtClean="0"/>
              <a:t>Electrons</a:t>
            </a:r>
          </a:p>
          <a:p>
            <a:pPr lvl="1"/>
            <a:r>
              <a:rPr lang="en-US" dirty="0" smtClean="0"/>
              <a:t>Have a </a:t>
            </a:r>
            <a:r>
              <a:rPr lang="en-US" b="1" u="sng" dirty="0" smtClean="0"/>
              <a:t>negative</a:t>
            </a:r>
            <a:r>
              <a:rPr lang="en-US" dirty="0" smtClean="0"/>
              <a:t> (-) charge</a:t>
            </a:r>
          </a:p>
          <a:p>
            <a:pPr lvl="1"/>
            <a:r>
              <a:rPr lang="en-US" dirty="0" smtClean="0"/>
              <a:t>Are located </a:t>
            </a:r>
            <a:r>
              <a:rPr lang="en-US" b="1" u="sng" dirty="0" smtClean="0"/>
              <a:t>outside</a:t>
            </a:r>
            <a:r>
              <a:rPr lang="en-US" dirty="0" smtClean="0"/>
              <a:t> the nucleus</a:t>
            </a:r>
          </a:p>
          <a:p>
            <a:pPr lvl="1"/>
            <a:r>
              <a:rPr lang="en-US" dirty="0" smtClean="0"/>
              <a:t>Are always moving very fast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677" t="14999" r="61389" b="31667"/>
          <a:stretch>
            <a:fillRect/>
          </a:stretch>
        </p:blipFill>
        <p:spPr bwMode="auto">
          <a:xfrm>
            <a:off x="5181600" y="1752600"/>
            <a:ext cx="3600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Model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Nucleus (Shaded Area)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Protons are located in the nucleus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Neutrons are located in the nucleus</a:t>
            </a:r>
          </a:p>
          <a:p>
            <a:endParaRPr lang="en-US" dirty="0" smtClean="0"/>
          </a:p>
          <a:p>
            <a:r>
              <a:rPr lang="en-US" dirty="0" smtClean="0"/>
              <a:t>Electron Energy Shells (Numbered Rings)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Electrons are located outside the nucleus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Electrons follow these special rules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Maximum of two electrons in the first ring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Maximum of eight electrons in the second ring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Maximum of eight electrons in the </a:t>
            </a:r>
            <a:r>
              <a:rPr lang="en-US" dirty="0" smtClean="0"/>
              <a:t>third </a:t>
            </a:r>
            <a:r>
              <a:rPr lang="en-US" dirty="0" smtClean="0"/>
              <a:t>ring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You must fill up the lower rings before moving to higher rings</a:t>
            </a:r>
          </a:p>
          <a:p>
            <a:pPr marL="1314450" lvl="2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/>
            <a:r>
              <a:rPr lang="en-US" dirty="0" smtClean="0"/>
              <a:t>Valence Electrons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number of electrons in the outer most ring (energy shell)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Element Name: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Atomic Number: _____</a:t>
            </a:r>
          </a:p>
          <a:p>
            <a:r>
              <a:rPr lang="en-US" sz="2400" dirty="0" smtClean="0"/>
              <a:t>Atomic Mass: _____</a:t>
            </a:r>
          </a:p>
          <a:p>
            <a:endParaRPr lang="en-US" sz="2400" dirty="0" smtClean="0"/>
          </a:p>
          <a:p>
            <a:r>
              <a:rPr lang="en-US" sz="2400" dirty="0" smtClean="0"/>
              <a:t># of Protons: _____</a:t>
            </a:r>
          </a:p>
          <a:p>
            <a:r>
              <a:rPr lang="en-US" sz="2400" dirty="0" smtClean="0"/>
              <a:t># of Neutrons: _____</a:t>
            </a:r>
          </a:p>
          <a:p>
            <a:r>
              <a:rPr lang="en-US" sz="2400" dirty="0" smtClean="0"/>
              <a:t># of Electrons: _____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 of Valence Electrons: _____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2400" y="1066800"/>
            <a:ext cx="4648200" cy="4648200"/>
            <a:chOff x="3276600" y="304800"/>
            <a:chExt cx="5334000" cy="5410200"/>
          </a:xfrm>
        </p:grpSpPr>
        <p:sp>
          <p:nvSpPr>
            <p:cNvPr id="5" name="Oval 4"/>
            <p:cNvSpPr/>
            <p:nvPr/>
          </p:nvSpPr>
          <p:spPr>
            <a:xfrm>
              <a:off x="3733800" y="685800"/>
              <a:ext cx="4419600" cy="45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1600200"/>
              <a:ext cx="2743200" cy="274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1143000"/>
              <a:ext cx="35814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2209800"/>
              <a:ext cx="1676400" cy="1600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304800"/>
              <a:ext cx="5334000" cy="541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0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3124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Element Name: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Atomic Number: _____</a:t>
            </a:r>
          </a:p>
          <a:p>
            <a:r>
              <a:rPr lang="en-US" sz="2400" dirty="0" smtClean="0"/>
              <a:t>Atomic Mass: _____</a:t>
            </a:r>
          </a:p>
          <a:p>
            <a:endParaRPr lang="en-US" sz="2400" dirty="0" smtClean="0"/>
          </a:p>
          <a:p>
            <a:r>
              <a:rPr lang="en-US" sz="2400" dirty="0" smtClean="0"/>
              <a:t># of Protons: _____</a:t>
            </a:r>
          </a:p>
          <a:p>
            <a:r>
              <a:rPr lang="en-US" sz="2400" dirty="0" smtClean="0"/>
              <a:t># of Neutrons: _____</a:t>
            </a:r>
          </a:p>
          <a:p>
            <a:r>
              <a:rPr lang="en-US" sz="2400" dirty="0" smtClean="0"/>
              <a:t># of Electrons: _____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 of Valence Electrons: _____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2400" y="1066800"/>
            <a:ext cx="4648200" cy="4648200"/>
            <a:chOff x="3276600" y="304800"/>
            <a:chExt cx="5334000" cy="5410200"/>
          </a:xfrm>
        </p:grpSpPr>
        <p:sp>
          <p:nvSpPr>
            <p:cNvPr id="5" name="Oval 4"/>
            <p:cNvSpPr/>
            <p:nvPr/>
          </p:nvSpPr>
          <p:spPr>
            <a:xfrm>
              <a:off x="3733800" y="685800"/>
              <a:ext cx="4419600" cy="45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1600200"/>
              <a:ext cx="2743200" cy="274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1143000"/>
              <a:ext cx="35814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2209800"/>
              <a:ext cx="1676400" cy="1600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304800"/>
              <a:ext cx="5334000" cy="541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0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3124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 – Individual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Each student is assigned two different elements</a:t>
            </a:r>
          </a:p>
          <a:p>
            <a:pPr lvl="1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 the glitter stones to complete an electron shell diagram for your assigned elements</a:t>
            </a:r>
          </a:p>
          <a:p>
            <a:pPr lvl="1"/>
            <a:r>
              <a:rPr lang="en-CA" dirty="0" smtClean="0"/>
              <a:t>Follow the “Atomic Model Rules” handout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 startAt="3"/>
            </a:pPr>
            <a:r>
              <a:rPr lang="en-CA" dirty="0" smtClean="0"/>
              <a:t>Glitter Stones key:</a:t>
            </a:r>
          </a:p>
          <a:p>
            <a:pPr lvl="1"/>
            <a:r>
              <a:rPr lang="en-CA" dirty="0" smtClean="0"/>
              <a:t>Red – Protons</a:t>
            </a:r>
          </a:p>
          <a:p>
            <a:pPr lvl="1"/>
            <a:r>
              <a:rPr lang="en-CA" dirty="0" smtClean="0"/>
              <a:t>White – Neutrons</a:t>
            </a:r>
          </a:p>
          <a:p>
            <a:pPr lvl="1"/>
            <a:r>
              <a:rPr lang="en-CA" dirty="0" smtClean="0"/>
              <a:t>Diamond - Electrons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 – Grouping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Work in teams</a:t>
            </a:r>
          </a:p>
          <a:p>
            <a:pPr marL="914400" lvl="1" indent="-514350"/>
            <a:r>
              <a:rPr lang="en-CA" dirty="0" smtClean="0"/>
              <a:t>Each team is assigned a “Valence” Number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Collect all the Elements with the valence number as your team number</a:t>
            </a:r>
            <a:endParaRPr lang="en-CA" dirty="0"/>
          </a:p>
          <a:p>
            <a:pPr lvl="1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Organize your elements in order from smallest to biggest (make a </a:t>
            </a:r>
            <a:r>
              <a:rPr lang="en-CA" smtClean="0"/>
              <a:t>column)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Tape your elements on the classroom poster according to instructions from your teacher</a:t>
            </a:r>
          </a:p>
        </p:txBody>
      </p:sp>
    </p:spTree>
    <p:extLst>
      <p:ext uri="{BB962C8B-B14F-4D97-AF65-F5344CB8AC3E}">
        <p14:creationId xmlns:p14="http://schemas.microsoft.com/office/powerpoint/2010/main" val="2003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315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Electron Shell Activity</vt:lpstr>
      <vt:lpstr>Atomic Structure Recap</vt:lpstr>
      <vt:lpstr>Atomic Model Rules</vt:lpstr>
      <vt:lpstr>Element Name:</vt:lpstr>
      <vt:lpstr>Element Name:</vt:lpstr>
      <vt:lpstr>Instructions – Individual Elements</vt:lpstr>
      <vt:lpstr>Instructions – Grouping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Shell Activity</dc:title>
  <dc:creator>Greg</dc:creator>
  <cp:lastModifiedBy>Mr. Nestor - Louise Arbour SS</cp:lastModifiedBy>
  <cp:revision>17</cp:revision>
  <dcterms:created xsi:type="dcterms:W3CDTF">2006-08-16T00:00:00Z</dcterms:created>
  <dcterms:modified xsi:type="dcterms:W3CDTF">2015-10-16T15:20:37Z</dcterms:modified>
</cp:coreProperties>
</file>