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tags/tag140.xml" ContentType="application/vnd.openxmlformats-officedocument.presentationml.tags+xml"/>
  <Override PartName="/ppt/tags/tag151.xml" ContentType="application/vnd.openxmlformats-officedocument.presentationml.tag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Override PartName="/ppt/tags/tag96.xml" ContentType="application/vnd.openxmlformats-officedocument.presentationml.tags+xml"/>
  <Override PartName="/ppt/tags/tag100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09.xml" ContentType="application/vnd.openxmlformats-officedocument.presentationml.tags+xml"/>
  <Override PartName="/ppt/tags/tag138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45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tags/tag105.xml" ContentType="application/vnd.openxmlformats-officedocument.presentationml.tags+xml"/>
  <Override PartName="/ppt/tags/tag134.xml" ContentType="application/vnd.openxmlformats-officedocument.presentationml.tags+xml"/>
  <Override PartName="/ppt/tags/tag152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tags/tag141.xml" ContentType="application/vnd.openxmlformats-officedocument.presentationml.tags+xml"/>
  <Override PartName="/ppt/presProps.xml" ContentType="application/vnd.openxmlformats-officedocument.presentationml.presProps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tags/tag130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53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20.xml" ContentType="application/vnd.openxmlformats-officedocument.presentationml.tags+xml"/>
  <Override PartName="/ppt/tags/tag106.xml" ContentType="application/vnd.openxmlformats-officedocument.presentationml.tags+xml"/>
  <Override PartName="/ppt/tags/tag124.xml" ContentType="application/vnd.openxmlformats-officedocument.presentationml.tags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31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tags/tag120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47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36.xml" ContentType="application/vnd.openxmlformats-officedocument.presentationml.tags+xml"/>
  <Override PartName="/ppt/tags/tag154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43.xml" ContentType="application/vnd.openxmlformats-officedocument.presentationml.tags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tags/tag132.xml" ContentType="application/vnd.openxmlformats-officedocument.presentationml.tags+xml"/>
  <Override PartName="/ppt/tags/tag150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Default Extension="jpeg" ContentType="image/jpeg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tags/tag155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22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02EA-A64E-4250-B6FB-B3003F679D95}" type="datetimeFigureOut">
              <a:rPr lang="en-US" smtClean="0"/>
              <a:t>2/7/2014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2A49-F3D1-43C5-980A-85B1B8A0218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02EA-A64E-4250-B6FB-B3003F679D95}" type="datetimeFigureOut">
              <a:rPr lang="en-US" smtClean="0"/>
              <a:t>2/7/2014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2A49-F3D1-43C5-980A-85B1B8A0218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02EA-A64E-4250-B6FB-B3003F679D95}" type="datetimeFigureOut">
              <a:rPr lang="en-US" smtClean="0"/>
              <a:t>2/7/2014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2A49-F3D1-43C5-980A-85B1B8A0218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02EA-A64E-4250-B6FB-B3003F679D95}" type="datetimeFigureOut">
              <a:rPr lang="en-US" smtClean="0"/>
              <a:t>2/7/2014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2A49-F3D1-43C5-980A-85B1B8A0218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02EA-A64E-4250-B6FB-B3003F679D95}" type="datetimeFigureOut">
              <a:rPr lang="en-US" smtClean="0"/>
              <a:t>2/7/2014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2A49-F3D1-43C5-980A-85B1B8A0218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02EA-A64E-4250-B6FB-B3003F679D95}" type="datetimeFigureOut">
              <a:rPr lang="en-US" smtClean="0"/>
              <a:t>2/7/2014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2A49-F3D1-43C5-980A-85B1B8A0218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02EA-A64E-4250-B6FB-B3003F679D95}" type="datetimeFigureOut">
              <a:rPr lang="en-US" smtClean="0"/>
              <a:t>2/7/2014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2A49-F3D1-43C5-980A-85B1B8A0218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02EA-A64E-4250-B6FB-B3003F679D95}" type="datetimeFigureOut">
              <a:rPr lang="en-US" smtClean="0"/>
              <a:t>2/7/2014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2A49-F3D1-43C5-980A-85B1B8A0218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02EA-A64E-4250-B6FB-B3003F679D95}" type="datetimeFigureOut">
              <a:rPr lang="en-US" smtClean="0"/>
              <a:t>2/7/2014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2A49-F3D1-43C5-980A-85B1B8A0218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02EA-A64E-4250-B6FB-B3003F679D95}" type="datetimeFigureOut">
              <a:rPr lang="en-US" smtClean="0"/>
              <a:t>2/7/2014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2A49-F3D1-43C5-980A-85B1B8A0218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02EA-A64E-4250-B6FB-B3003F679D95}" type="datetimeFigureOut">
              <a:rPr lang="en-US" smtClean="0"/>
              <a:t>2/7/2014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2A49-F3D1-43C5-980A-85B1B8A0218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02EA-A64E-4250-B6FB-B3003F679D95}" type="datetimeFigureOut">
              <a:rPr lang="en-US" smtClean="0"/>
              <a:t>2/7/2014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2A49-F3D1-43C5-980A-85B1B8A0218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602EA-A64E-4250-B6FB-B3003F679D95}" type="datetimeFigureOut">
              <a:rPr lang="en-US" smtClean="0"/>
              <a:t>2/7/2014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92A49-F3D1-43C5-980A-85B1B8A02184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image" Target="../media/image1.png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slideLayout" Target="../slideLayouts/slideLayout12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tags" Target="../tags/tag87.xml"/><Relationship Id="rId5" Type="http://schemas.openxmlformats.org/officeDocument/2006/relationships/tags" Target="../tags/tag81.xml"/><Relationship Id="rId10" Type="http://schemas.openxmlformats.org/officeDocument/2006/relationships/tags" Target="../tags/tag86.xml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image" Target="../media/image1.png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12" Type="http://schemas.openxmlformats.org/officeDocument/2006/relationships/slideLayout" Target="../slideLayouts/slideLayout12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tags" Target="../tags/tag98.xml"/><Relationship Id="rId5" Type="http://schemas.openxmlformats.org/officeDocument/2006/relationships/tags" Target="../tags/tag92.xml"/><Relationship Id="rId10" Type="http://schemas.openxmlformats.org/officeDocument/2006/relationships/tags" Target="../tags/tag97.xml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image" Target="../media/image1.png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slideLayout" Target="../slideLayouts/slideLayout12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image" Target="../media/image2.png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12" Type="http://schemas.openxmlformats.org/officeDocument/2006/relationships/image" Target="../media/image1.png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114.xml"/><Relationship Id="rId10" Type="http://schemas.openxmlformats.org/officeDocument/2006/relationships/tags" Target="../tags/tag119.xml"/><Relationship Id="rId4" Type="http://schemas.openxmlformats.org/officeDocument/2006/relationships/tags" Target="../tags/tag113.xml"/><Relationship Id="rId9" Type="http://schemas.openxmlformats.org/officeDocument/2006/relationships/tags" Target="../tags/tag11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13" Type="http://schemas.openxmlformats.org/officeDocument/2006/relationships/image" Target="../media/image2.png"/><Relationship Id="rId3" Type="http://schemas.openxmlformats.org/officeDocument/2006/relationships/tags" Target="../tags/tag122.xml"/><Relationship Id="rId7" Type="http://schemas.openxmlformats.org/officeDocument/2006/relationships/tags" Target="../tags/tag126.xml"/><Relationship Id="rId12" Type="http://schemas.openxmlformats.org/officeDocument/2006/relationships/image" Target="../media/image1.png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124.xml"/><Relationship Id="rId10" Type="http://schemas.openxmlformats.org/officeDocument/2006/relationships/tags" Target="../tags/tag129.xml"/><Relationship Id="rId4" Type="http://schemas.openxmlformats.org/officeDocument/2006/relationships/tags" Target="../tags/tag123.xml"/><Relationship Id="rId9" Type="http://schemas.openxmlformats.org/officeDocument/2006/relationships/tags" Target="../tags/tag12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13" Type="http://schemas.openxmlformats.org/officeDocument/2006/relationships/image" Target="../media/image2.png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12" Type="http://schemas.openxmlformats.org/officeDocument/2006/relationships/image" Target="../media/image1.png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134.xml"/><Relationship Id="rId10" Type="http://schemas.openxmlformats.org/officeDocument/2006/relationships/tags" Target="../tags/tag139.xml"/><Relationship Id="rId4" Type="http://schemas.openxmlformats.org/officeDocument/2006/relationships/tags" Target="../tags/tag133.xml"/><Relationship Id="rId9" Type="http://schemas.openxmlformats.org/officeDocument/2006/relationships/tags" Target="../tags/tag13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42.xml"/><Relationship Id="rId7" Type="http://schemas.openxmlformats.org/officeDocument/2006/relationships/image" Target="../media/image1.png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44.xml"/><Relationship Id="rId4" Type="http://schemas.openxmlformats.org/officeDocument/2006/relationships/tags" Target="../tags/tag14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52.xml"/><Relationship Id="rId13" Type="http://schemas.openxmlformats.org/officeDocument/2006/relationships/image" Target="../media/image1.png"/><Relationship Id="rId3" Type="http://schemas.openxmlformats.org/officeDocument/2006/relationships/tags" Target="../tags/tag147.xml"/><Relationship Id="rId7" Type="http://schemas.openxmlformats.org/officeDocument/2006/relationships/tags" Target="../tags/tag151.xml"/><Relationship Id="rId12" Type="http://schemas.openxmlformats.org/officeDocument/2006/relationships/slideLayout" Target="../slideLayouts/slideLayout12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tags" Target="../tags/tag155.xml"/><Relationship Id="rId5" Type="http://schemas.openxmlformats.org/officeDocument/2006/relationships/tags" Target="../tags/tag149.xml"/><Relationship Id="rId10" Type="http://schemas.openxmlformats.org/officeDocument/2006/relationships/tags" Target="../tags/tag154.xml"/><Relationship Id="rId4" Type="http://schemas.openxmlformats.org/officeDocument/2006/relationships/tags" Target="../tags/tag148.xml"/><Relationship Id="rId9" Type="http://schemas.openxmlformats.org/officeDocument/2006/relationships/tags" Target="../tags/tag153.xml"/><Relationship Id="rId1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1.png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slideLayout" Target="../slideLayouts/slideLayout1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1.pn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slideLayout" Target="../slideLayouts/slideLayout1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../media/image1.png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slideLayout" Target="../slideLayouts/slideLayout1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47.xml"/><Relationship Id="rId7" Type="http://schemas.openxmlformats.org/officeDocument/2006/relationships/image" Target="../media/image1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49.xml"/><Relationship Id="rId4" Type="http://schemas.openxmlformats.org/officeDocument/2006/relationships/tags" Target="../tags/tag4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image" Target="../media/image1.png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slideLayout" Target="../slideLayouts/slideLayout1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0" Type="http://schemas.openxmlformats.org/officeDocument/2006/relationships/tags" Target="../tags/tag59.xml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63.xml"/><Relationship Id="rId7" Type="http://schemas.openxmlformats.org/officeDocument/2006/relationships/image" Target="../media/image2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image" Target="../media/image1.png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How Much Do </a:t>
            </a:r>
            <a:r>
              <a:rPr lang="en-CA" dirty="0"/>
              <a:t>Y</a:t>
            </a:r>
            <a:r>
              <a:rPr lang="en-CA" dirty="0" smtClean="0"/>
              <a:t>ou Know </a:t>
            </a:r>
            <a:r>
              <a:rPr lang="en-CA" smtClean="0"/>
              <a:t>So Far?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74638"/>
            <a:ext cx="8229600" cy="868346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Which one of the following show the atomic number?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0"/>
            <a:ext cx="8229600" cy="4521200"/>
          </a:xfrm>
        </p:spPr>
        <p:txBody>
          <a:bodyPr/>
          <a:lstStyle/>
          <a:p>
            <a:pPr marL="514350" indent="-514350">
              <a:buAutoNum type="alphaUcPeriod"/>
            </a:pPr>
            <a:r>
              <a:rPr lang="en-CA" dirty="0" smtClean="0"/>
              <a:t>A</a:t>
            </a:r>
          </a:p>
          <a:p>
            <a:pPr marL="514350" indent="-514350">
              <a:buAutoNum type="alphaUcPeriod"/>
            </a:pPr>
            <a:r>
              <a:rPr lang="en-CA" dirty="0" smtClean="0"/>
              <a:t>B</a:t>
            </a:r>
          </a:p>
          <a:p>
            <a:pPr marL="514350" indent="-514350">
              <a:buAutoNum type="alphaUcPeriod"/>
            </a:pPr>
            <a:r>
              <a:rPr lang="en-CA" dirty="0" smtClean="0"/>
              <a:t>C</a:t>
            </a:r>
          </a:p>
          <a:p>
            <a:pPr marL="514350" indent="-514350">
              <a:buAutoNum type="alphaUcPeriod"/>
            </a:pPr>
            <a:r>
              <a:rPr lang="en-CA" dirty="0" smtClean="0"/>
              <a:t>D</a:t>
            </a:r>
            <a:endParaRPr lang="en-CA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57200" y="4318000"/>
            <a:ext cx="7620000" cy="92333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[Default]</a:t>
            </a:r>
          </a:p>
          <a:p>
            <a:r>
              <a:rPr lang="en-US" smtClean="0"/>
              <a:t>[MC Any]</a:t>
            </a:r>
          </a:p>
          <a:p>
            <a:r>
              <a:rPr lang="en-US" smtClean="0"/>
              <a:t>[MC All]</a:t>
            </a:r>
            <a:endParaRPr lang="en-CA"/>
          </a:p>
        </p:txBody>
      </p:sp>
      <p:graphicFrame>
        <p:nvGraphicFramePr>
          <p:cNvPr id="906" name="Table 905"/>
          <p:cNvGraphicFramePr>
            <a:graphicFrameLocks noGrp="1"/>
          </p:cNvGraphicFramePr>
          <p:nvPr/>
        </p:nvGraphicFramePr>
        <p:xfrm>
          <a:off x="5572132" y="2643182"/>
          <a:ext cx="1858514" cy="2651760"/>
        </p:xfrm>
        <a:graphic>
          <a:graphicData uri="http://schemas.openxmlformats.org/drawingml/2006/table">
            <a:tbl>
              <a:tblPr/>
              <a:tblGrid>
                <a:gridCol w="1858514"/>
              </a:tblGrid>
              <a:tr h="1106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kumimoji="0" lang="en-CA" sz="4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AU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6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en-AU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3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Carbon</a:t>
                      </a:r>
                      <a:endParaRPr kumimoji="0" lang="en-AU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12.011</a:t>
                      </a:r>
                      <a:endParaRPr kumimoji="0" lang="en-AU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3571869" y="2643182"/>
            <a:ext cx="2500329" cy="857256"/>
            <a:chOff x="80902" y="3392487"/>
            <a:chExt cx="3651043" cy="1058877"/>
          </a:xfrm>
        </p:grpSpPr>
        <p:sp>
          <p:nvSpPr>
            <p:cNvPr id="908" name="Rounded Rectangle 907"/>
            <p:cNvSpPr/>
            <p:nvPr/>
          </p:nvSpPr>
          <p:spPr>
            <a:xfrm>
              <a:off x="3085077" y="3480727"/>
              <a:ext cx="646868" cy="715188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909" name="Rounded Rectangle 908"/>
            <p:cNvSpPr/>
            <p:nvPr/>
          </p:nvSpPr>
          <p:spPr>
            <a:xfrm>
              <a:off x="80902" y="3392487"/>
              <a:ext cx="2086311" cy="1058877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 smtClean="0">
                  <a:solidFill>
                    <a:schemeClr val="tx1"/>
                  </a:solidFill>
                </a:rPr>
                <a:t>C</a:t>
              </a:r>
              <a:endParaRPr lang="en-AU" sz="2000" b="1" dirty="0">
                <a:solidFill>
                  <a:schemeClr val="tx1"/>
                </a:solidFill>
              </a:endParaRPr>
            </a:p>
            <a:p>
              <a:pPr algn="ctr" eaLnBrk="1" hangingPunct="1">
                <a:defRPr/>
              </a:pPr>
              <a:endParaRPr lang="en-AU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0" name="Straight Arrow Connector 909"/>
            <p:cNvCxnSpPr>
              <a:stCxn id="909" idx="3"/>
              <a:endCxn id="908" idx="1"/>
            </p:cNvCxnSpPr>
            <p:nvPr/>
          </p:nvCxnSpPr>
          <p:spPr>
            <a:xfrm flipV="1">
              <a:off x="2167213" y="3838321"/>
              <a:ext cx="917864" cy="8360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3143240" y="4643446"/>
            <a:ext cx="3857653" cy="857256"/>
            <a:chOff x="920700" y="5619780"/>
            <a:chExt cx="4245701" cy="766773"/>
          </a:xfrm>
        </p:grpSpPr>
        <p:sp>
          <p:nvSpPr>
            <p:cNvPr id="912" name="Rounded Rectangle 911"/>
            <p:cNvSpPr/>
            <p:nvPr/>
          </p:nvSpPr>
          <p:spPr>
            <a:xfrm>
              <a:off x="3987040" y="5838858"/>
              <a:ext cx="1179361" cy="365130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913" name="Rounded Rectangle 912"/>
            <p:cNvSpPr/>
            <p:nvPr/>
          </p:nvSpPr>
          <p:spPr>
            <a:xfrm>
              <a:off x="920700" y="5619780"/>
              <a:ext cx="1679862" cy="766773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 smtClean="0">
                  <a:solidFill>
                    <a:schemeClr val="tx1"/>
                  </a:solidFill>
                </a:rPr>
                <a:t>D</a:t>
              </a:r>
              <a:endParaRPr lang="en-AU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4" name="Straight Arrow Connector 913"/>
            <p:cNvCxnSpPr>
              <a:stCxn id="913" idx="3"/>
            </p:cNvCxnSpPr>
            <p:nvPr/>
          </p:nvCxnSpPr>
          <p:spPr>
            <a:xfrm>
              <a:off x="2600562" y="6003167"/>
              <a:ext cx="1386477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6143636" y="3357562"/>
            <a:ext cx="2497546" cy="928693"/>
            <a:chOff x="4026266" y="3538539"/>
            <a:chExt cx="4306573" cy="2469089"/>
          </a:xfrm>
        </p:grpSpPr>
        <p:sp>
          <p:nvSpPr>
            <p:cNvPr id="916" name="Oval 915"/>
            <p:cNvSpPr/>
            <p:nvPr/>
          </p:nvSpPr>
          <p:spPr>
            <a:xfrm>
              <a:off x="4026266" y="3728469"/>
              <a:ext cx="1355003" cy="2279159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917" name="Rounded Rectangle 916"/>
            <p:cNvSpPr/>
            <p:nvPr/>
          </p:nvSpPr>
          <p:spPr>
            <a:xfrm>
              <a:off x="6653519" y="3538539"/>
              <a:ext cx="1679320" cy="766770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 smtClean="0">
                  <a:solidFill>
                    <a:schemeClr val="tx1"/>
                  </a:solidFill>
                </a:rPr>
                <a:t>A</a:t>
              </a:r>
              <a:endParaRPr lang="en-AU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8" name="Straight Arrow Connector 917"/>
            <p:cNvCxnSpPr>
              <a:stCxn id="917" idx="1"/>
              <a:endCxn id="916" idx="6"/>
            </p:cNvCxnSpPr>
            <p:nvPr/>
          </p:nvCxnSpPr>
          <p:spPr>
            <a:xfrm flipH="1">
              <a:off x="5381269" y="3921925"/>
              <a:ext cx="1272249" cy="94612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5643570" y="4429131"/>
            <a:ext cx="3241547" cy="428627"/>
            <a:chOff x="2743273" y="4991693"/>
            <a:chExt cx="5589566" cy="1139581"/>
          </a:xfrm>
        </p:grpSpPr>
        <p:sp>
          <p:nvSpPr>
            <p:cNvPr id="920" name="Rounded Rectangle 919"/>
            <p:cNvSpPr/>
            <p:nvPr/>
          </p:nvSpPr>
          <p:spPr>
            <a:xfrm>
              <a:off x="2743273" y="4991693"/>
              <a:ext cx="2956421" cy="1139581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921" name="Rounded Rectangle 920"/>
            <p:cNvSpPr/>
            <p:nvPr/>
          </p:nvSpPr>
          <p:spPr>
            <a:xfrm>
              <a:off x="6653490" y="5181624"/>
              <a:ext cx="1679349" cy="766773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 smtClean="0">
                  <a:solidFill>
                    <a:schemeClr val="tx1"/>
                  </a:solidFill>
                </a:rPr>
                <a:t>B</a:t>
              </a:r>
              <a:endParaRPr lang="en-AU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22" name="Straight Arrow Connector 921"/>
            <p:cNvCxnSpPr>
              <a:stCxn id="921" idx="1"/>
              <a:endCxn id="920" idx="3"/>
            </p:cNvCxnSpPr>
            <p:nvPr/>
          </p:nvCxnSpPr>
          <p:spPr>
            <a:xfrm flipH="1" flipV="1">
              <a:off x="5699694" y="5561487"/>
              <a:ext cx="953796" cy="352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7" name="Picture 126" descr="correct.png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177800" y="4368800"/>
            <a:ext cx="279400" cy="279400"/>
          </a:xfrm>
          <a:prstGeom prst="rect">
            <a:avLst/>
          </a:prstGeom>
        </p:spPr>
      </p:pic>
      <p:pic>
        <p:nvPicPr>
          <p:cNvPr id="128" name="Picture 127" descr="wrong.png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77800" y="4635500"/>
            <a:ext cx="279400" cy="279400"/>
          </a:xfrm>
          <a:prstGeom prst="rect">
            <a:avLst/>
          </a:prstGeom>
        </p:spPr>
      </p:pic>
      <p:pic>
        <p:nvPicPr>
          <p:cNvPr id="129" name="Picture 128" descr="wrong.png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77800" y="4914900"/>
            <a:ext cx="279400" cy="279400"/>
          </a:xfrm>
          <a:prstGeom prst="rect">
            <a:avLst/>
          </a:prstGeom>
        </p:spPr>
      </p:pic>
      <p:pic>
        <p:nvPicPr>
          <p:cNvPr id="130" name="Picture 129" descr="wrong.png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27000" y="1651000"/>
            <a:ext cx="330200" cy="330200"/>
          </a:xfrm>
          <a:prstGeom prst="rect">
            <a:avLst/>
          </a:prstGeom>
        </p:spPr>
      </p:pic>
      <p:pic>
        <p:nvPicPr>
          <p:cNvPr id="131" name="Picture 130" descr="wrong.png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27000" y="2133600"/>
            <a:ext cx="330200" cy="330200"/>
          </a:xfrm>
          <a:prstGeom prst="rect">
            <a:avLst/>
          </a:prstGeom>
        </p:spPr>
      </p:pic>
      <p:pic>
        <p:nvPicPr>
          <p:cNvPr id="132" name="Picture 131" descr="correct.png"/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127000" y="2717800"/>
            <a:ext cx="330200" cy="330200"/>
          </a:xfrm>
          <a:prstGeom prst="rect">
            <a:avLst/>
          </a:prstGeom>
        </p:spPr>
      </p:pic>
      <p:pic>
        <p:nvPicPr>
          <p:cNvPr id="133" name="Picture 132" descr="wrong.png"/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27000" y="3302000"/>
            <a:ext cx="330200" cy="3302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74638"/>
            <a:ext cx="8229600" cy="868346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Which one of the following show the element symbol?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0"/>
            <a:ext cx="8229600" cy="4521200"/>
          </a:xfrm>
        </p:spPr>
        <p:txBody>
          <a:bodyPr/>
          <a:lstStyle/>
          <a:p>
            <a:pPr marL="514350" indent="-514350">
              <a:buAutoNum type="alphaUcPeriod"/>
            </a:pPr>
            <a:r>
              <a:rPr lang="en-CA" dirty="0" smtClean="0"/>
              <a:t>A</a:t>
            </a:r>
          </a:p>
          <a:p>
            <a:pPr marL="514350" indent="-514350">
              <a:buAutoNum type="alphaUcPeriod"/>
            </a:pPr>
            <a:r>
              <a:rPr lang="en-CA" dirty="0" smtClean="0"/>
              <a:t>B</a:t>
            </a:r>
          </a:p>
          <a:p>
            <a:pPr marL="514350" indent="-514350">
              <a:buAutoNum type="alphaUcPeriod"/>
            </a:pPr>
            <a:r>
              <a:rPr lang="en-CA" dirty="0" smtClean="0"/>
              <a:t>C</a:t>
            </a:r>
          </a:p>
          <a:p>
            <a:pPr marL="514350" indent="-514350">
              <a:buAutoNum type="alphaUcPeriod"/>
            </a:pPr>
            <a:r>
              <a:rPr lang="en-CA" dirty="0" smtClean="0"/>
              <a:t>D</a:t>
            </a:r>
            <a:endParaRPr lang="en-CA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57200" y="4318000"/>
            <a:ext cx="7620000" cy="92333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[Default]</a:t>
            </a:r>
          </a:p>
          <a:p>
            <a:r>
              <a:rPr lang="en-US" smtClean="0"/>
              <a:t>[MC Any]</a:t>
            </a:r>
          </a:p>
          <a:p>
            <a:r>
              <a:rPr lang="en-US" smtClean="0"/>
              <a:t>[MC All]</a:t>
            </a:r>
            <a:endParaRPr lang="en-CA"/>
          </a:p>
        </p:txBody>
      </p:sp>
      <p:graphicFrame>
        <p:nvGraphicFramePr>
          <p:cNvPr id="906" name="Table 905"/>
          <p:cNvGraphicFramePr>
            <a:graphicFrameLocks noGrp="1"/>
          </p:cNvGraphicFramePr>
          <p:nvPr/>
        </p:nvGraphicFramePr>
        <p:xfrm>
          <a:off x="5572132" y="2643182"/>
          <a:ext cx="1858514" cy="2651760"/>
        </p:xfrm>
        <a:graphic>
          <a:graphicData uri="http://schemas.openxmlformats.org/drawingml/2006/table">
            <a:tbl>
              <a:tblPr/>
              <a:tblGrid>
                <a:gridCol w="1858514"/>
              </a:tblGrid>
              <a:tr h="1106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kumimoji="0" lang="en-CA" sz="4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AU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6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en-AU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3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Carbon</a:t>
                      </a:r>
                      <a:endParaRPr kumimoji="0" lang="en-AU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12.011</a:t>
                      </a:r>
                      <a:endParaRPr kumimoji="0" lang="en-AU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3571869" y="2643182"/>
            <a:ext cx="2500329" cy="857256"/>
            <a:chOff x="80902" y="3392487"/>
            <a:chExt cx="3651043" cy="1058877"/>
          </a:xfrm>
        </p:grpSpPr>
        <p:sp>
          <p:nvSpPr>
            <p:cNvPr id="908" name="Rounded Rectangle 907"/>
            <p:cNvSpPr/>
            <p:nvPr/>
          </p:nvSpPr>
          <p:spPr>
            <a:xfrm>
              <a:off x="3085077" y="3480727"/>
              <a:ext cx="646868" cy="715188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909" name="Rounded Rectangle 908"/>
            <p:cNvSpPr/>
            <p:nvPr/>
          </p:nvSpPr>
          <p:spPr>
            <a:xfrm>
              <a:off x="80902" y="3392487"/>
              <a:ext cx="2086311" cy="1058877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 smtClean="0">
                  <a:solidFill>
                    <a:schemeClr val="tx1"/>
                  </a:solidFill>
                </a:rPr>
                <a:t>C</a:t>
              </a:r>
              <a:endParaRPr lang="en-AU" sz="2000" b="1" dirty="0">
                <a:solidFill>
                  <a:schemeClr val="tx1"/>
                </a:solidFill>
              </a:endParaRPr>
            </a:p>
            <a:p>
              <a:pPr algn="ctr" eaLnBrk="1" hangingPunct="1">
                <a:defRPr/>
              </a:pPr>
              <a:endParaRPr lang="en-AU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0" name="Straight Arrow Connector 909"/>
            <p:cNvCxnSpPr>
              <a:stCxn id="909" idx="3"/>
              <a:endCxn id="908" idx="1"/>
            </p:cNvCxnSpPr>
            <p:nvPr/>
          </p:nvCxnSpPr>
          <p:spPr>
            <a:xfrm flipV="1">
              <a:off x="2167213" y="3838321"/>
              <a:ext cx="917864" cy="8360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3143240" y="4643446"/>
            <a:ext cx="3857653" cy="857256"/>
            <a:chOff x="920700" y="5619780"/>
            <a:chExt cx="4245701" cy="766773"/>
          </a:xfrm>
        </p:grpSpPr>
        <p:sp>
          <p:nvSpPr>
            <p:cNvPr id="912" name="Rounded Rectangle 911"/>
            <p:cNvSpPr/>
            <p:nvPr/>
          </p:nvSpPr>
          <p:spPr>
            <a:xfrm>
              <a:off x="3987040" y="5838858"/>
              <a:ext cx="1179361" cy="365130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913" name="Rounded Rectangle 912"/>
            <p:cNvSpPr/>
            <p:nvPr/>
          </p:nvSpPr>
          <p:spPr>
            <a:xfrm>
              <a:off x="920700" y="5619780"/>
              <a:ext cx="1679862" cy="766773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 smtClean="0">
                  <a:solidFill>
                    <a:schemeClr val="tx1"/>
                  </a:solidFill>
                </a:rPr>
                <a:t>D</a:t>
              </a:r>
              <a:endParaRPr lang="en-AU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4" name="Straight Arrow Connector 913"/>
            <p:cNvCxnSpPr>
              <a:stCxn id="913" idx="3"/>
            </p:cNvCxnSpPr>
            <p:nvPr/>
          </p:nvCxnSpPr>
          <p:spPr>
            <a:xfrm>
              <a:off x="2600562" y="6003167"/>
              <a:ext cx="1386477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6143636" y="3357562"/>
            <a:ext cx="2497546" cy="928693"/>
            <a:chOff x="4026266" y="3538539"/>
            <a:chExt cx="4306573" cy="2469089"/>
          </a:xfrm>
        </p:grpSpPr>
        <p:sp>
          <p:nvSpPr>
            <p:cNvPr id="916" name="Oval 915"/>
            <p:cNvSpPr/>
            <p:nvPr/>
          </p:nvSpPr>
          <p:spPr>
            <a:xfrm>
              <a:off x="4026266" y="3728469"/>
              <a:ext cx="1355003" cy="2279159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917" name="Rounded Rectangle 916"/>
            <p:cNvSpPr/>
            <p:nvPr/>
          </p:nvSpPr>
          <p:spPr>
            <a:xfrm>
              <a:off x="6653519" y="3538539"/>
              <a:ext cx="1679320" cy="766770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 smtClean="0">
                  <a:solidFill>
                    <a:schemeClr val="tx1"/>
                  </a:solidFill>
                </a:rPr>
                <a:t>A</a:t>
              </a:r>
              <a:endParaRPr lang="en-AU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8" name="Straight Arrow Connector 917"/>
            <p:cNvCxnSpPr>
              <a:stCxn id="917" idx="1"/>
              <a:endCxn id="916" idx="6"/>
            </p:cNvCxnSpPr>
            <p:nvPr/>
          </p:nvCxnSpPr>
          <p:spPr>
            <a:xfrm flipH="1">
              <a:off x="5381269" y="3921925"/>
              <a:ext cx="1272249" cy="94612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5643570" y="4429131"/>
            <a:ext cx="3241547" cy="428627"/>
            <a:chOff x="2743273" y="4991693"/>
            <a:chExt cx="5589566" cy="1139581"/>
          </a:xfrm>
        </p:grpSpPr>
        <p:sp>
          <p:nvSpPr>
            <p:cNvPr id="920" name="Rounded Rectangle 919"/>
            <p:cNvSpPr/>
            <p:nvPr/>
          </p:nvSpPr>
          <p:spPr>
            <a:xfrm>
              <a:off x="2743273" y="4991693"/>
              <a:ext cx="2956421" cy="1139581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921" name="Rounded Rectangle 920"/>
            <p:cNvSpPr/>
            <p:nvPr/>
          </p:nvSpPr>
          <p:spPr>
            <a:xfrm>
              <a:off x="6653490" y="5181624"/>
              <a:ext cx="1679349" cy="766773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 smtClean="0">
                  <a:solidFill>
                    <a:schemeClr val="tx1"/>
                  </a:solidFill>
                </a:rPr>
                <a:t>B</a:t>
              </a:r>
              <a:endParaRPr lang="en-AU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22" name="Straight Arrow Connector 921"/>
            <p:cNvCxnSpPr>
              <a:stCxn id="921" idx="1"/>
              <a:endCxn id="920" idx="3"/>
            </p:cNvCxnSpPr>
            <p:nvPr/>
          </p:nvCxnSpPr>
          <p:spPr>
            <a:xfrm flipH="1" flipV="1">
              <a:off x="5699694" y="5561487"/>
              <a:ext cx="953796" cy="352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6" name="Picture 175" descr="correct.png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177800" y="4368800"/>
            <a:ext cx="279400" cy="279400"/>
          </a:xfrm>
          <a:prstGeom prst="rect">
            <a:avLst/>
          </a:prstGeom>
        </p:spPr>
      </p:pic>
      <p:pic>
        <p:nvPicPr>
          <p:cNvPr id="177" name="Picture 176" descr="wrong.png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77800" y="4635500"/>
            <a:ext cx="279400" cy="279400"/>
          </a:xfrm>
          <a:prstGeom prst="rect">
            <a:avLst/>
          </a:prstGeom>
        </p:spPr>
      </p:pic>
      <p:pic>
        <p:nvPicPr>
          <p:cNvPr id="178" name="Picture 177" descr="wrong.png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77800" y="4914900"/>
            <a:ext cx="279400" cy="279400"/>
          </a:xfrm>
          <a:prstGeom prst="rect">
            <a:avLst/>
          </a:prstGeom>
        </p:spPr>
      </p:pic>
      <p:pic>
        <p:nvPicPr>
          <p:cNvPr id="179" name="Picture 178" descr="correct.png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127000" y="1651000"/>
            <a:ext cx="330200" cy="330200"/>
          </a:xfrm>
          <a:prstGeom prst="rect">
            <a:avLst/>
          </a:prstGeom>
        </p:spPr>
      </p:pic>
      <p:pic>
        <p:nvPicPr>
          <p:cNvPr id="180" name="Picture 179" descr="wrong.png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27000" y="2133600"/>
            <a:ext cx="330200" cy="330200"/>
          </a:xfrm>
          <a:prstGeom prst="rect">
            <a:avLst/>
          </a:prstGeom>
        </p:spPr>
      </p:pic>
      <p:pic>
        <p:nvPicPr>
          <p:cNvPr id="181" name="Picture 180" descr="wrong.png"/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27000" y="2717800"/>
            <a:ext cx="330200" cy="330200"/>
          </a:xfrm>
          <a:prstGeom prst="rect">
            <a:avLst/>
          </a:prstGeom>
        </p:spPr>
      </p:pic>
      <p:pic>
        <p:nvPicPr>
          <p:cNvPr id="182" name="Picture 181" descr="wrong.png"/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27000" y="3302000"/>
            <a:ext cx="330200" cy="3302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Using your periodic table; what is the symbol for Sodium?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0"/>
            <a:ext cx="8229600" cy="4521200"/>
          </a:xfrm>
        </p:spPr>
        <p:txBody>
          <a:bodyPr/>
          <a:lstStyle/>
          <a:p>
            <a:pPr marL="514350" indent="-514350">
              <a:buAutoNum type="alphaUcPeriod"/>
            </a:pPr>
            <a:r>
              <a:rPr lang="en-CA" dirty="0" smtClean="0"/>
              <a:t>Na</a:t>
            </a:r>
          </a:p>
          <a:p>
            <a:pPr marL="514350" indent="-514350">
              <a:buAutoNum type="alphaUcPeriod"/>
            </a:pPr>
            <a:r>
              <a:rPr lang="en-CA" dirty="0" smtClean="0"/>
              <a:t>S</a:t>
            </a:r>
          </a:p>
          <a:p>
            <a:pPr marL="514350" indent="-514350">
              <a:buAutoNum type="alphaUcPeriod"/>
            </a:pPr>
            <a:r>
              <a:rPr lang="en-CA" dirty="0" smtClean="0"/>
              <a:t>K</a:t>
            </a:r>
          </a:p>
          <a:p>
            <a:pPr marL="514350" indent="-514350">
              <a:buAutoNum type="alphaUcPeriod"/>
            </a:pPr>
            <a:r>
              <a:rPr lang="en-CA" dirty="0" smtClean="0"/>
              <a:t>O</a:t>
            </a:r>
            <a:endParaRPr lang="en-CA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57200" y="4318000"/>
            <a:ext cx="7620000" cy="92333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[Default]</a:t>
            </a:r>
          </a:p>
          <a:p>
            <a:r>
              <a:rPr lang="en-US" smtClean="0"/>
              <a:t>[MC Any]</a:t>
            </a:r>
          </a:p>
          <a:p>
            <a:r>
              <a:rPr lang="en-US" smtClean="0"/>
              <a:t>[MC All]</a:t>
            </a:r>
            <a:endParaRPr lang="en-CA"/>
          </a:p>
        </p:txBody>
      </p:sp>
      <p:pic>
        <p:nvPicPr>
          <p:cNvPr id="803" name="Picture 802" descr="correct.png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177800" y="4368800"/>
            <a:ext cx="279400" cy="279400"/>
          </a:xfrm>
          <a:prstGeom prst="rect">
            <a:avLst/>
          </a:prstGeom>
        </p:spPr>
      </p:pic>
      <p:pic>
        <p:nvPicPr>
          <p:cNvPr id="804" name="Picture 803" descr="wrong.png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77800" y="4635500"/>
            <a:ext cx="279400" cy="279400"/>
          </a:xfrm>
          <a:prstGeom prst="rect">
            <a:avLst/>
          </a:prstGeom>
        </p:spPr>
      </p:pic>
      <p:pic>
        <p:nvPicPr>
          <p:cNvPr id="805" name="Picture 804" descr="wrong.png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77800" y="4914900"/>
            <a:ext cx="279400" cy="279400"/>
          </a:xfrm>
          <a:prstGeom prst="rect">
            <a:avLst/>
          </a:prstGeom>
        </p:spPr>
      </p:pic>
      <p:pic>
        <p:nvPicPr>
          <p:cNvPr id="806" name="Picture 805" descr="correct.png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127000" y="1651000"/>
            <a:ext cx="330200" cy="330200"/>
          </a:xfrm>
          <a:prstGeom prst="rect">
            <a:avLst/>
          </a:prstGeom>
        </p:spPr>
      </p:pic>
      <p:pic>
        <p:nvPicPr>
          <p:cNvPr id="807" name="Picture 806" descr="wrong.png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27000" y="2133600"/>
            <a:ext cx="330200" cy="330200"/>
          </a:xfrm>
          <a:prstGeom prst="rect">
            <a:avLst/>
          </a:prstGeom>
        </p:spPr>
      </p:pic>
      <p:pic>
        <p:nvPicPr>
          <p:cNvPr id="808" name="Picture 807" descr="wrong.png"/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27000" y="2717800"/>
            <a:ext cx="330200" cy="330200"/>
          </a:xfrm>
          <a:prstGeom prst="rect">
            <a:avLst/>
          </a:prstGeom>
        </p:spPr>
      </p:pic>
      <p:pic>
        <p:nvPicPr>
          <p:cNvPr id="809" name="Picture 808" descr="wrong.png"/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27000" y="3302000"/>
            <a:ext cx="330200" cy="3302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 smtClean="0"/>
              <a:t>What charge do protons have?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0"/>
            <a:ext cx="8229600" cy="4521200"/>
          </a:xfrm>
        </p:spPr>
        <p:txBody>
          <a:bodyPr/>
          <a:lstStyle/>
          <a:p>
            <a:pPr marL="514350" indent="-514350">
              <a:buAutoNum type="alphaUcPeriod"/>
            </a:pPr>
            <a:r>
              <a:rPr lang="en-CA" dirty="0" smtClean="0"/>
              <a:t>Neutral</a:t>
            </a:r>
          </a:p>
          <a:p>
            <a:pPr marL="514350" indent="-514350">
              <a:buAutoNum type="alphaUcPeriod"/>
            </a:pPr>
            <a:r>
              <a:rPr lang="en-CA" dirty="0" smtClean="0"/>
              <a:t>Positive</a:t>
            </a:r>
          </a:p>
          <a:p>
            <a:pPr marL="514350" indent="-514350">
              <a:buAutoNum type="alphaUcPeriod"/>
            </a:pPr>
            <a:r>
              <a:rPr lang="en-CA" dirty="0" smtClean="0"/>
              <a:t>Negative </a:t>
            </a:r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57200" y="4318000"/>
            <a:ext cx="7620000" cy="92333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[Default]</a:t>
            </a:r>
          </a:p>
          <a:p>
            <a:r>
              <a:rPr lang="en-US" smtClean="0"/>
              <a:t>[MC Any]</a:t>
            </a:r>
          </a:p>
          <a:p>
            <a:r>
              <a:rPr lang="en-US" smtClean="0"/>
              <a:t>[MC All]</a:t>
            </a:r>
            <a:endParaRPr lang="en-CA"/>
          </a:p>
        </p:txBody>
      </p:sp>
      <p:pic>
        <p:nvPicPr>
          <p:cNvPr id="597" name="Picture 596" descr="correct.png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177800" y="4368800"/>
            <a:ext cx="279400" cy="279400"/>
          </a:xfrm>
          <a:prstGeom prst="rect">
            <a:avLst/>
          </a:prstGeom>
        </p:spPr>
      </p:pic>
      <p:pic>
        <p:nvPicPr>
          <p:cNvPr id="598" name="Picture 597" descr="wrong.png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177800" y="4635500"/>
            <a:ext cx="279400" cy="279400"/>
          </a:xfrm>
          <a:prstGeom prst="rect">
            <a:avLst/>
          </a:prstGeom>
        </p:spPr>
      </p:pic>
      <p:pic>
        <p:nvPicPr>
          <p:cNvPr id="599" name="Picture 598" descr="wrong.png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177800" y="4914900"/>
            <a:ext cx="279400" cy="279400"/>
          </a:xfrm>
          <a:prstGeom prst="rect">
            <a:avLst/>
          </a:prstGeom>
        </p:spPr>
      </p:pic>
      <p:pic>
        <p:nvPicPr>
          <p:cNvPr id="600" name="Picture 599" descr="wrong.png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127000" y="1651000"/>
            <a:ext cx="330200" cy="330200"/>
          </a:xfrm>
          <a:prstGeom prst="rect">
            <a:avLst/>
          </a:prstGeom>
        </p:spPr>
      </p:pic>
      <p:pic>
        <p:nvPicPr>
          <p:cNvPr id="601" name="Picture 600" descr="correct.png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127000" y="2133600"/>
            <a:ext cx="330200" cy="330200"/>
          </a:xfrm>
          <a:prstGeom prst="rect">
            <a:avLst/>
          </a:prstGeom>
        </p:spPr>
      </p:pic>
      <p:pic>
        <p:nvPicPr>
          <p:cNvPr id="602" name="Picture 601" descr="wrong.png"/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127000" y="2717800"/>
            <a:ext cx="330200" cy="3302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 smtClean="0"/>
              <a:t>What charge do Neutrons have?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0"/>
            <a:ext cx="8229600" cy="4521200"/>
          </a:xfrm>
        </p:spPr>
        <p:txBody>
          <a:bodyPr/>
          <a:lstStyle/>
          <a:p>
            <a:pPr marL="514350" indent="-514350">
              <a:buAutoNum type="alphaUcPeriod"/>
            </a:pPr>
            <a:r>
              <a:rPr lang="en-CA" dirty="0" smtClean="0"/>
              <a:t>Neutral</a:t>
            </a:r>
          </a:p>
          <a:p>
            <a:pPr marL="514350" indent="-514350">
              <a:buAutoNum type="alphaUcPeriod"/>
            </a:pPr>
            <a:r>
              <a:rPr lang="en-CA" dirty="0" smtClean="0"/>
              <a:t>Positive</a:t>
            </a:r>
          </a:p>
          <a:p>
            <a:pPr marL="514350" indent="-514350">
              <a:buAutoNum type="alphaUcPeriod"/>
            </a:pPr>
            <a:r>
              <a:rPr lang="en-CA" dirty="0" smtClean="0"/>
              <a:t>Negative </a:t>
            </a:r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57200" y="4318000"/>
            <a:ext cx="7620000" cy="92333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[Default]</a:t>
            </a:r>
          </a:p>
          <a:p>
            <a:r>
              <a:rPr lang="en-US" smtClean="0"/>
              <a:t>[MC Any]</a:t>
            </a:r>
          </a:p>
          <a:p>
            <a:r>
              <a:rPr lang="en-US" smtClean="0"/>
              <a:t>[MC All]</a:t>
            </a:r>
            <a:endParaRPr lang="en-CA"/>
          </a:p>
        </p:txBody>
      </p:sp>
      <p:pic>
        <p:nvPicPr>
          <p:cNvPr id="113" name="Picture 112" descr="correct.png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177800" y="4368800"/>
            <a:ext cx="279400" cy="279400"/>
          </a:xfrm>
          <a:prstGeom prst="rect">
            <a:avLst/>
          </a:prstGeom>
        </p:spPr>
      </p:pic>
      <p:pic>
        <p:nvPicPr>
          <p:cNvPr id="114" name="Picture 113" descr="wrong.png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177800" y="4635500"/>
            <a:ext cx="279400" cy="279400"/>
          </a:xfrm>
          <a:prstGeom prst="rect">
            <a:avLst/>
          </a:prstGeom>
        </p:spPr>
      </p:pic>
      <p:pic>
        <p:nvPicPr>
          <p:cNvPr id="115" name="Picture 114" descr="wrong.png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177800" y="4914900"/>
            <a:ext cx="279400" cy="279400"/>
          </a:xfrm>
          <a:prstGeom prst="rect">
            <a:avLst/>
          </a:prstGeom>
        </p:spPr>
      </p:pic>
      <p:pic>
        <p:nvPicPr>
          <p:cNvPr id="116" name="Picture 115" descr="correct.png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127000" y="1651000"/>
            <a:ext cx="330200" cy="330200"/>
          </a:xfrm>
          <a:prstGeom prst="rect">
            <a:avLst/>
          </a:prstGeom>
        </p:spPr>
      </p:pic>
      <p:pic>
        <p:nvPicPr>
          <p:cNvPr id="117" name="Picture 116" descr="wrong.png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127000" y="2133600"/>
            <a:ext cx="330200" cy="330200"/>
          </a:xfrm>
          <a:prstGeom prst="rect">
            <a:avLst/>
          </a:prstGeom>
        </p:spPr>
      </p:pic>
      <p:pic>
        <p:nvPicPr>
          <p:cNvPr id="118" name="Picture 117" descr="wrong.png"/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127000" y="2717800"/>
            <a:ext cx="330200" cy="3302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 smtClean="0"/>
              <a:t>What charge do electrons have?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0"/>
            <a:ext cx="8229600" cy="4521200"/>
          </a:xfrm>
        </p:spPr>
        <p:txBody>
          <a:bodyPr/>
          <a:lstStyle/>
          <a:p>
            <a:pPr marL="514350" indent="-514350">
              <a:buAutoNum type="alphaUcPeriod"/>
            </a:pPr>
            <a:r>
              <a:rPr lang="en-CA" dirty="0" smtClean="0"/>
              <a:t>Neutral</a:t>
            </a:r>
          </a:p>
          <a:p>
            <a:pPr marL="514350" indent="-514350">
              <a:buAutoNum type="alphaUcPeriod"/>
            </a:pPr>
            <a:r>
              <a:rPr lang="en-CA" dirty="0" smtClean="0"/>
              <a:t>Positive</a:t>
            </a:r>
          </a:p>
          <a:p>
            <a:pPr marL="514350" indent="-514350">
              <a:buAutoNum type="alphaUcPeriod"/>
            </a:pPr>
            <a:r>
              <a:rPr lang="en-CA" dirty="0" smtClean="0"/>
              <a:t>Negative </a:t>
            </a:r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57200" y="4318000"/>
            <a:ext cx="7620000" cy="92333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[Default]</a:t>
            </a:r>
          </a:p>
          <a:p>
            <a:r>
              <a:rPr lang="en-US" smtClean="0"/>
              <a:t>[MC Any]</a:t>
            </a:r>
          </a:p>
          <a:p>
            <a:r>
              <a:rPr lang="en-US" smtClean="0"/>
              <a:t>[MC All]</a:t>
            </a:r>
            <a:endParaRPr lang="en-CA"/>
          </a:p>
        </p:txBody>
      </p:sp>
      <p:pic>
        <p:nvPicPr>
          <p:cNvPr id="137" name="Picture 136" descr="correct.png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177800" y="4368800"/>
            <a:ext cx="279400" cy="279400"/>
          </a:xfrm>
          <a:prstGeom prst="rect">
            <a:avLst/>
          </a:prstGeom>
        </p:spPr>
      </p:pic>
      <p:pic>
        <p:nvPicPr>
          <p:cNvPr id="138" name="Picture 137" descr="wrong.png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177800" y="4635500"/>
            <a:ext cx="279400" cy="279400"/>
          </a:xfrm>
          <a:prstGeom prst="rect">
            <a:avLst/>
          </a:prstGeom>
        </p:spPr>
      </p:pic>
      <p:pic>
        <p:nvPicPr>
          <p:cNvPr id="139" name="Picture 138" descr="wrong.png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177800" y="4914900"/>
            <a:ext cx="279400" cy="279400"/>
          </a:xfrm>
          <a:prstGeom prst="rect">
            <a:avLst/>
          </a:prstGeom>
        </p:spPr>
      </p:pic>
      <p:pic>
        <p:nvPicPr>
          <p:cNvPr id="140" name="Picture 139" descr="wrong.png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127000" y="1651000"/>
            <a:ext cx="330200" cy="330200"/>
          </a:xfrm>
          <a:prstGeom prst="rect">
            <a:avLst/>
          </a:prstGeom>
        </p:spPr>
      </p:pic>
      <p:pic>
        <p:nvPicPr>
          <p:cNvPr id="141" name="Picture 140" descr="wrong.png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127000" y="2133600"/>
            <a:ext cx="330200" cy="330200"/>
          </a:xfrm>
          <a:prstGeom prst="rect">
            <a:avLst/>
          </a:prstGeom>
        </p:spPr>
      </p:pic>
      <p:pic>
        <p:nvPicPr>
          <p:cNvPr id="142" name="Picture 141" descr="correct.png"/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127000" y="2717800"/>
            <a:ext cx="330200" cy="3302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The number of protons and electrons is the same as the atomic number?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0"/>
            <a:ext cx="8229600" cy="4521200"/>
          </a:xfrm>
        </p:spPr>
        <p:txBody>
          <a:bodyPr/>
          <a:lstStyle/>
          <a:p>
            <a:pPr marL="514350" indent="-514350">
              <a:buAutoNum type="alphaUcPeriod"/>
            </a:pPr>
            <a:r>
              <a:rPr lang="en-CA" smtClean="0"/>
              <a:t>True</a:t>
            </a:r>
          </a:p>
          <a:p>
            <a:pPr marL="514350" indent="-514350">
              <a:buAutoNum type="alphaUcPeriod"/>
            </a:pPr>
            <a:r>
              <a:rPr lang="en-CA" smtClean="0"/>
              <a:t>False</a:t>
            </a:r>
            <a:endParaRPr lang="en-CA"/>
          </a:p>
        </p:txBody>
      </p:sp>
      <p:pic>
        <p:nvPicPr>
          <p:cNvPr id="176" name="Picture 175" descr="correct.png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27000" y="1651000"/>
            <a:ext cx="330200" cy="330200"/>
          </a:xfrm>
          <a:prstGeom prst="rect">
            <a:avLst/>
          </a:prstGeom>
        </p:spPr>
      </p:pic>
      <p:pic>
        <p:nvPicPr>
          <p:cNvPr id="177" name="Picture 176" descr="wrong.png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127000" y="2133600"/>
            <a:ext cx="330200" cy="3302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How do you determine the number of neutrons an element has?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0"/>
            <a:ext cx="8229600" cy="4521200"/>
          </a:xfrm>
        </p:spPr>
        <p:txBody>
          <a:bodyPr/>
          <a:lstStyle/>
          <a:p>
            <a:pPr marL="514350" indent="-514350">
              <a:buAutoNum type="alphaUcPeriod"/>
            </a:pPr>
            <a:r>
              <a:rPr lang="en-CA" dirty="0" smtClean="0"/>
              <a:t>Atomic number - Electrons</a:t>
            </a:r>
          </a:p>
          <a:p>
            <a:pPr marL="514350" indent="-514350">
              <a:buAutoNum type="alphaUcPeriod"/>
            </a:pPr>
            <a:r>
              <a:rPr lang="en-CA" dirty="0" smtClean="0"/>
              <a:t>Atomic number - Protons</a:t>
            </a:r>
          </a:p>
          <a:p>
            <a:pPr marL="514350" indent="-514350">
              <a:buAutoNum type="alphaUcPeriod"/>
            </a:pPr>
            <a:r>
              <a:rPr lang="en-CA" dirty="0" smtClean="0"/>
              <a:t>Protons - Electrons</a:t>
            </a:r>
          </a:p>
          <a:p>
            <a:pPr marL="514350" indent="-514350">
              <a:buAutoNum type="alphaUcPeriod"/>
            </a:pPr>
            <a:r>
              <a:rPr lang="en-CA" dirty="0" smtClean="0"/>
              <a:t>Atomic mass – Atomic number</a:t>
            </a:r>
            <a:endParaRPr lang="en-CA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57200" y="4318000"/>
            <a:ext cx="7620000" cy="92333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[Default]</a:t>
            </a:r>
          </a:p>
          <a:p>
            <a:r>
              <a:rPr lang="en-US" smtClean="0"/>
              <a:t>[MC Any]</a:t>
            </a:r>
          </a:p>
          <a:p>
            <a:r>
              <a:rPr lang="en-US" smtClean="0"/>
              <a:t>[MC All]</a:t>
            </a:r>
            <a:endParaRPr lang="en-CA"/>
          </a:p>
        </p:txBody>
      </p:sp>
      <p:pic>
        <p:nvPicPr>
          <p:cNvPr id="1614" name="Picture 1613" descr="correct.png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177800" y="4368800"/>
            <a:ext cx="279400" cy="279400"/>
          </a:xfrm>
          <a:prstGeom prst="rect">
            <a:avLst/>
          </a:prstGeom>
        </p:spPr>
      </p:pic>
      <p:pic>
        <p:nvPicPr>
          <p:cNvPr id="1615" name="Picture 1614" descr="wrong.png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77800" y="4635500"/>
            <a:ext cx="279400" cy="279400"/>
          </a:xfrm>
          <a:prstGeom prst="rect">
            <a:avLst/>
          </a:prstGeom>
        </p:spPr>
      </p:pic>
      <p:pic>
        <p:nvPicPr>
          <p:cNvPr id="1616" name="Picture 1615" descr="wrong.png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77800" y="4914900"/>
            <a:ext cx="279400" cy="279400"/>
          </a:xfrm>
          <a:prstGeom prst="rect">
            <a:avLst/>
          </a:prstGeom>
        </p:spPr>
      </p:pic>
      <p:pic>
        <p:nvPicPr>
          <p:cNvPr id="1617" name="Picture 1616" descr="wrong.png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27000" y="1651000"/>
            <a:ext cx="330200" cy="330200"/>
          </a:xfrm>
          <a:prstGeom prst="rect">
            <a:avLst/>
          </a:prstGeom>
        </p:spPr>
      </p:pic>
      <p:pic>
        <p:nvPicPr>
          <p:cNvPr id="1618" name="Picture 1617" descr="wrong.png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27000" y="2133600"/>
            <a:ext cx="330200" cy="330200"/>
          </a:xfrm>
          <a:prstGeom prst="rect">
            <a:avLst/>
          </a:prstGeom>
        </p:spPr>
      </p:pic>
      <p:pic>
        <p:nvPicPr>
          <p:cNvPr id="1619" name="Picture 1618" descr="wrong.png"/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27000" y="2717800"/>
            <a:ext cx="330200" cy="330200"/>
          </a:xfrm>
          <a:prstGeom prst="rect">
            <a:avLst/>
          </a:prstGeom>
        </p:spPr>
      </p:pic>
      <p:pic>
        <p:nvPicPr>
          <p:cNvPr id="1620" name="Picture 1619" descr="correct.png"/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127000" y="3302000"/>
            <a:ext cx="330200" cy="3302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 smtClean="0"/>
              <a:t>What is matter made up of?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0"/>
            <a:ext cx="8229600" cy="4521200"/>
          </a:xfrm>
        </p:spPr>
        <p:txBody>
          <a:bodyPr/>
          <a:lstStyle/>
          <a:p>
            <a:pPr marL="514350" indent="-514350">
              <a:buAutoNum type="alphaUcPeriod"/>
            </a:pPr>
            <a:r>
              <a:rPr lang="en-CA" dirty="0" smtClean="0"/>
              <a:t>Dust</a:t>
            </a:r>
          </a:p>
          <a:p>
            <a:pPr marL="514350" indent="-514350">
              <a:buAutoNum type="alphaUcPeriod"/>
            </a:pPr>
            <a:r>
              <a:rPr lang="en-CA" dirty="0" smtClean="0"/>
              <a:t>M &amp; Ms</a:t>
            </a:r>
          </a:p>
          <a:p>
            <a:pPr marL="514350" indent="-514350">
              <a:buAutoNum type="alphaUcPeriod"/>
            </a:pPr>
            <a:r>
              <a:rPr lang="en-CA" dirty="0" smtClean="0"/>
              <a:t>Particles</a:t>
            </a:r>
          </a:p>
          <a:p>
            <a:pPr marL="514350" indent="-514350">
              <a:buAutoNum type="alphaUcPeriod"/>
            </a:pPr>
            <a:r>
              <a:rPr lang="en-CA" dirty="0" err="1" smtClean="0"/>
              <a:t>Nanobites</a:t>
            </a:r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57200" y="4318000"/>
            <a:ext cx="7620000" cy="92333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[Default]</a:t>
            </a:r>
          </a:p>
          <a:p>
            <a:r>
              <a:rPr lang="en-US" smtClean="0"/>
              <a:t>[MC Any]</a:t>
            </a:r>
          </a:p>
          <a:p>
            <a:r>
              <a:rPr lang="en-US" smtClean="0"/>
              <a:t>[MC All]</a:t>
            </a:r>
            <a:endParaRPr lang="en-CA"/>
          </a:p>
        </p:txBody>
      </p:sp>
      <p:pic>
        <p:nvPicPr>
          <p:cNvPr id="606" name="Picture 605" descr="correct.png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177800" y="4368800"/>
            <a:ext cx="279400" cy="279400"/>
          </a:xfrm>
          <a:prstGeom prst="rect">
            <a:avLst/>
          </a:prstGeom>
        </p:spPr>
      </p:pic>
      <p:pic>
        <p:nvPicPr>
          <p:cNvPr id="607" name="Picture 606" descr="wrong.png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77800" y="4635500"/>
            <a:ext cx="279400" cy="279400"/>
          </a:xfrm>
          <a:prstGeom prst="rect">
            <a:avLst/>
          </a:prstGeom>
        </p:spPr>
      </p:pic>
      <p:pic>
        <p:nvPicPr>
          <p:cNvPr id="608" name="Picture 607" descr="wrong.png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77800" y="4914900"/>
            <a:ext cx="279400" cy="279400"/>
          </a:xfrm>
          <a:prstGeom prst="rect">
            <a:avLst/>
          </a:prstGeom>
        </p:spPr>
      </p:pic>
      <p:pic>
        <p:nvPicPr>
          <p:cNvPr id="609" name="Picture 608" descr="wrong.png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27000" y="1651000"/>
            <a:ext cx="330200" cy="330200"/>
          </a:xfrm>
          <a:prstGeom prst="rect">
            <a:avLst/>
          </a:prstGeom>
        </p:spPr>
      </p:pic>
      <p:pic>
        <p:nvPicPr>
          <p:cNvPr id="610" name="Picture 609" descr="wrong.png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27000" y="2133600"/>
            <a:ext cx="330200" cy="330200"/>
          </a:xfrm>
          <a:prstGeom prst="rect">
            <a:avLst/>
          </a:prstGeom>
        </p:spPr>
      </p:pic>
      <p:pic>
        <p:nvPicPr>
          <p:cNvPr id="611" name="Picture 610" descr="correct.png"/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127000" y="2717800"/>
            <a:ext cx="330200" cy="330200"/>
          </a:xfrm>
          <a:prstGeom prst="rect">
            <a:avLst/>
          </a:prstGeom>
        </p:spPr>
      </p:pic>
      <p:pic>
        <p:nvPicPr>
          <p:cNvPr id="612" name="Picture 611" descr="wrong.png"/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27000" y="3302000"/>
            <a:ext cx="330200" cy="3302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 smtClean="0"/>
              <a:t>Particles in a solid move: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0"/>
            <a:ext cx="8229600" cy="4521200"/>
          </a:xfrm>
        </p:spPr>
        <p:txBody>
          <a:bodyPr/>
          <a:lstStyle/>
          <a:p>
            <a:pPr marL="514350" indent="-514350">
              <a:buAutoNum type="alphaUcPeriod"/>
            </a:pPr>
            <a:r>
              <a:rPr lang="en-CA" dirty="0" smtClean="0"/>
              <a:t>Slow</a:t>
            </a:r>
          </a:p>
          <a:p>
            <a:pPr marL="514350" indent="-514350">
              <a:buAutoNum type="alphaUcPeriod"/>
            </a:pPr>
            <a:r>
              <a:rPr lang="en-CA" dirty="0" smtClean="0"/>
              <a:t>Fast</a:t>
            </a:r>
          </a:p>
          <a:p>
            <a:pPr marL="514350" indent="-514350">
              <a:buAutoNum type="alphaUcPeriod"/>
            </a:pPr>
            <a:r>
              <a:rPr lang="en-CA" dirty="0" smtClean="0"/>
              <a:t>Very Fast</a:t>
            </a:r>
          </a:p>
          <a:p>
            <a:pPr marL="514350" indent="-514350">
              <a:buAutoNum type="alphaUcPeriod"/>
            </a:pPr>
            <a:r>
              <a:rPr lang="en-CA" dirty="0" smtClean="0"/>
              <a:t>They don’t move</a:t>
            </a:r>
            <a:endParaRPr lang="en-CA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57200" y="4318000"/>
            <a:ext cx="7620000" cy="92333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[Default]</a:t>
            </a:r>
          </a:p>
          <a:p>
            <a:r>
              <a:rPr lang="en-US" smtClean="0"/>
              <a:t>[MC Any]</a:t>
            </a:r>
          </a:p>
          <a:p>
            <a:r>
              <a:rPr lang="en-US" smtClean="0"/>
              <a:t>[MC All]</a:t>
            </a:r>
            <a:endParaRPr lang="en-CA"/>
          </a:p>
        </p:txBody>
      </p:sp>
      <p:pic>
        <p:nvPicPr>
          <p:cNvPr id="593" name="Picture 592" descr="correct.png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177800" y="4368800"/>
            <a:ext cx="279400" cy="279400"/>
          </a:xfrm>
          <a:prstGeom prst="rect">
            <a:avLst/>
          </a:prstGeom>
        </p:spPr>
      </p:pic>
      <p:pic>
        <p:nvPicPr>
          <p:cNvPr id="594" name="Picture 593" descr="wrong.png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77800" y="4635500"/>
            <a:ext cx="279400" cy="279400"/>
          </a:xfrm>
          <a:prstGeom prst="rect">
            <a:avLst/>
          </a:prstGeom>
        </p:spPr>
      </p:pic>
      <p:pic>
        <p:nvPicPr>
          <p:cNvPr id="595" name="Picture 594" descr="wrong.png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77800" y="4914900"/>
            <a:ext cx="279400" cy="279400"/>
          </a:xfrm>
          <a:prstGeom prst="rect">
            <a:avLst/>
          </a:prstGeom>
        </p:spPr>
      </p:pic>
      <p:pic>
        <p:nvPicPr>
          <p:cNvPr id="596" name="Picture 595" descr="correct.png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127000" y="1651000"/>
            <a:ext cx="330200" cy="330200"/>
          </a:xfrm>
          <a:prstGeom prst="rect">
            <a:avLst/>
          </a:prstGeom>
        </p:spPr>
      </p:pic>
      <p:pic>
        <p:nvPicPr>
          <p:cNvPr id="597" name="Picture 596" descr="wrong.png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27000" y="2133600"/>
            <a:ext cx="330200" cy="330200"/>
          </a:xfrm>
          <a:prstGeom prst="rect">
            <a:avLst/>
          </a:prstGeom>
        </p:spPr>
      </p:pic>
      <p:pic>
        <p:nvPicPr>
          <p:cNvPr id="598" name="Picture 597" descr="wrong.png"/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27000" y="2717800"/>
            <a:ext cx="330200" cy="330200"/>
          </a:xfrm>
          <a:prstGeom prst="rect">
            <a:avLst/>
          </a:prstGeom>
        </p:spPr>
      </p:pic>
      <p:pic>
        <p:nvPicPr>
          <p:cNvPr id="599" name="Picture 598" descr="wrong.png"/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27000" y="3302000"/>
            <a:ext cx="330200" cy="3302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 smtClean="0"/>
              <a:t>Particles in a gas move: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0"/>
            <a:ext cx="8229600" cy="4521200"/>
          </a:xfrm>
        </p:spPr>
        <p:txBody>
          <a:bodyPr/>
          <a:lstStyle/>
          <a:p>
            <a:pPr marL="514350" indent="-514350">
              <a:buAutoNum type="alphaUcPeriod"/>
            </a:pPr>
            <a:r>
              <a:rPr lang="en-CA" dirty="0" smtClean="0"/>
              <a:t>Slow</a:t>
            </a:r>
          </a:p>
          <a:p>
            <a:pPr marL="514350" indent="-514350">
              <a:buAutoNum type="alphaUcPeriod"/>
            </a:pPr>
            <a:r>
              <a:rPr lang="en-CA" dirty="0" smtClean="0"/>
              <a:t>Fast</a:t>
            </a:r>
          </a:p>
          <a:p>
            <a:pPr marL="514350" indent="-514350">
              <a:buAutoNum type="alphaUcPeriod"/>
            </a:pPr>
            <a:r>
              <a:rPr lang="en-CA" dirty="0" smtClean="0"/>
              <a:t>Very Fast</a:t>
            </a:r>
          </a:p>
          <a:p>
            <a:pPr marL="514350" indent="-514350">
              <a:buAutoNum type="alphaUcPeriod"/>
            </a:pPr>
            <a:r>
              <a:rPr lang="en-CA" dirty="0" smtClean="0"/>
              <a:t>They don’t move</a:t>
            </a:r>
            <a:endParaRPr lang="en-CA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57200" y="4318000"/>
            <a:ext cx="7620000" cy="92333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[Default]</a:t>
            </a:r>
          </a:p>
          <a:p>
            <a:r>
              <a:rPr lang="en-US" smtClean="0"/>
              <a:t>[MC Any]</a:t>
            </a:r>
          </a:p>
          <a:p>
            <a:r>
              <a:rPr lang="en-US" smtClean="0"/>
              <a:t>[MC All]</a:t>
            </a:r>
            <a:endParaRPr lang="en-CA"/>
          </a:p>
        </p:txBody>
      </p:sp>
      <p:pic>
        <p:nvPicPr>
          <p:cNvPr id="726" name="Picture 725" descr="correct.png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177800" y="4368800"/>
            <a:ext cx="279400" cy="279400"/>
          </a:xfrm>
          <a:prstGeom prst="rect">
            <a:avLst/>
          </a:prstGeom>
        </p:spPr>
      </p:pic>
      <p:pic>
        <p:nvPicPr>
          <p:cNvPr id="727" name="Picture 726" descr="wrong.png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77800" y="4635500"/>
            <a:ext cx="279400" cy="279400"/>
          </a:xfrm>
          <a:prstGeom prst="rect">
            <a:avLst/>
          </a:prstGeom>
        </p:spPr>
      </p:pic>
      <p:pic>
        <p:nvPicPr>
          <p:cNvPr id="728" name="Picture 727" descr="wrong.png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77800" y="4914900"/>
            <a:ext cx="279400" cy="279400"/>
          </a:xfrm>
          <a:prstGeom prst="rect">
            <a:avLst/>
          </a:prstGeom>
        </p:spPr>
      </p:pic>
      <p:pic>
        <p:nvPicPr>
          <p:cNvPr id="729" name="Picture 728" descr="wrong.png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27000" y="1651000"/>
            <a:ext cx="330200" cy="330200"/>
          </a:xfrm>
          <a:prstGeom prst="rect">
            <a:avLst/>
          </a:prstGeom>
        </p:spPr>
      </p:pic>
      <p:pic>
        <p:nvPicPr>
          <p:cNvPr id="730" name="Picture 729" descr="wrong.png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27000" y="2133600"/>
            <a:ext cx="330200" cy="330200"/>
          </a:xfrm>
          <a:prstGeom prst="rect">
            <a:avLst/>
          </a:prstGeom>
        </p:spPr>
      </p:pic>
      <p:pic>
        <p:nvPicPr>
          <p:cNvPr id="731" name="Picture 730" descr="correct.png"/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127000" y="2717800"/>
            <a:ext cx="330200" cy="330200"/>
          </a:xfrm>
          <a:prstGeom prst="rect">
            <a:avLst/>
          </a:prstGeom>
        </p:spPr>
      </p:pic>
      <p:pic>
        <p:nvPicPr>
          <p:cNvPr id="732" name="Picture 731" descr="wrong.png"/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27000" y="3302000"/>
            <a:ext cx="330200" cy="3302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Particles at colder temperatures move: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0"/>
            <a:ext cx="8229600" cy="4521200"/>
          </a:xfrm>
        </p:spPr>
        <p:txBody>
          <a:bodyPr/>
          <a:lstStyle/>
          <a:p>
            <a:pPr marL="514350" indent="-514350">
              <a:buAutoNum type="alphaUcPeriod"/>
            </a:pPr>
            <a:r>
              <a:rPr lang="en-CA" dirty="0" smtClean="0"/>
              <a:t>Faster than particles at higher temperatures</a:t>
            </a:r>
          </a:p>
          <a:p>
            <a:pPr marL="514350" indent="-514350">
              <a:buAutoNum type="alphaUcPeriod"/>
            </a:pPr>
            <a:r>
              <a:rPr lang="en-CA" dirty="0" smtClean="0"/>
              <a:t>Slower than particles at higher temperatures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en-CA" dirty="0" smtClean="0"/>
              <a:t>The same </a:t>
            </a:r>
            <a:r>
              <a:rPr lang="en-CA" dirty="0" smtClean="0"/>
              <a:t>as </a:t>
            </a:r>
            <a:r>
              <a:rPr lang="en-CA" dirty="0" smtClean="0"/>
              <a:t>particles at higher temperatures</a:t>
            </a:r>
            <a:endParaRPr lang="en-CA" dirty="0" smtClean="0"/>
          </a:p>
          <a:p>
            <a:pPr marL="514350" indent="-514350">
              <a:buAutoNum type="alphaUcPeriod"/>
            </a:pPr>
            <a:r>
              <a:rPr lang="en-CA" dirty="0" smtClean="0"/>
              <a:t>Don’t move</a:t>
            </a:r>
            <a:endParaRPr lang="en-CA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57200" y="4318000"/>
            <a:ext cx="7620000" cy="92333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[Default]</a:t>
            </a:r>
          </a:p>
          <a:p>
            <a:r>
              <a:rPr lang="en-US" smtClean="0"/>
              <a:t>[MC Any]</a:t>
            </a:r>
          </a:p>
          <a:p>
            <a:r>
              <a:rPr lang="en-US" smtClean="0"/>
              <a:t>[MC All]</a:t>
            </a:r>
            <a:endParaRPr lang="en-CA"/>
          </a:p>
        </p:txBody>
      </p:sp>
      <p:pic>
        <p:nvPicPr>
          <p:cNvPr id="1397" name="Picture 1396" descr="correct.png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177800" y="4368800"/>
            <a:ext cx="279400" cy="279400"/>
          </a:xfrm>
          <a:prstGeom prst="rect">
            <a:avLst/>
          </a:prstGeom>
        </p:spPr>
      </p:pic>
      <p:pic>
        <p:nvPicPr>
          <p:cNvPr id="1398" name="Picture 1397" descr="wrong.png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77800" y="4635500"/>
            <a:ext cx="279400" cy="279400"/>
          </a:xfrm>
          <a:prstGeom prst="rect">
            <a:avLst/>
          </a:prstGeom>
        </p:spPr>
      </p:pic>
      <p:pic>
        <p:nvPicPr>
          <p:cNvPr id="1399" name="Picture 1398" descr="wrong.png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77800" y="4914900"/>
            <a:ext cx="279400" cy="279400"/>
          </a:xfrm>
          <a:prstGeom prst="rect">
            <a:avLst/>
          </a:prstGeom>
        </p:spPr>
      </p:pic>
      <p:pic>
        <p:nvPicPr>
          <p:cNvPr id="1400" name="Picture 1399" descr="wrong.png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27000" y="1651000"/>
            <a:ext cx="330200" cy="330200"/>
          </a:xfrm>
          <a:prstGeom prst="rect">
            <a:avLst/>
          </a:prstGeom>
        </p:spPr>
      </p:pic>
      <p:pic>
        <p:nvPicPr>
          <p:cNvPr id="1401" name="Picture 1400" descr="correct.png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127000" y="2133600"/>
            <a:ext cx="330200" cy="330200"/>
          </a:xfrm>
          <a:prstGeom prst="rect">
            <a:avLst/>
          </a:prstGeom>
        </p:spPr>
      </p:pic>
      <p:pic>
        <p:nvPicPr>
          <p:cNvPr id="1402" name="Picture 1401" descr="wrong.png"/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27000" y="2717800"/>
            <a:ext cx="330200" cy="330200"/>
          </a:xfrm>
          <a:prstGeom prst="rect">
            <a:avLst/>
          </a:prstGeom>
        </p:spPr>
      </p:pic>
      <p:pic>
        <p:nvPicPr>
          <p:cNvPr id="1403" name="Picture 1402" descr="wrong.png"/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27000" y="3302000"/>
            <a:ext cx="330200" cy="3302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Particles are attracted to each other?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0"/>
            <a:ext cx="8229600" cy="4521200"/>
          </a:xfrm>
        </p:spPr>
        <p:txBody>
          <a:bodyPr/>
          <a:lstStyle/>
          <a:p>
            <a:pPr marL="514350" indent="-514350">
              <a:buAutoNum type="alphaUcPeriod"/>
            </a:pPr>
            <a:r>
              <a:rPr lang="en-CA" smtClean="0"/>
              <a:t>True</a:t>
            </a:r>
          </a:p>
          <a:p>
            <a:pPr marL="514350" indent="-514350">
              <a:buAutoNum type="alphaUcPeriod"/>
            </a:pPr>
            <a:r>
              <a:rPr lang="en-CA" smtClean="0"/>
              <a:t>False</a:t>
            </a:r>
            <a:endParaRPr lang="en-CA"/>
          </a:p>
        </p:txBody>
      </p:sp>
      <p:pic>
        <p:nvPicPr>
          <p:cNvPr id="100" name="Picture 99" descr="correct.png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27000" y="1651000"/>
            <a:ext cx="330200" cy="330200"/>
          </a:xfrm>
          <a:prstGeom prst="rect">
            <a:avLst/>
          </a:prstGeom>
        </p:spPr>
      </p:pic>
      <p:pic>
        <p:nvPicPr>
          <p:cNvPr id="101" name="Picture 100" descr="wrong.png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127000" y="2133600"/>
            <a:ext cx="330200" cy="3302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What are the 3 components that particles are made of? 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0"/>
            <a:ext cx="8229600" cy="4521200"/>
          </a:xfrm>
        </p:spPr>
        <p:txBody>
          <a:bodyPr/>
          <a:lstStyle/>
          <a:p>
            <a:pPr marL="514350" indent="-514350">
              <a:buAutoNum type="alphaUcPeriod"/>
            </a:pPr>
            <a:r>
              <a:rPr lang="en-CA" dirty="0" smtClean="0"/>
              <a:t>Protons, neutrons, and electrons</a:t>
            </a:r>
          </a:p>
          <a:p>
            <a:pPr marL="514350" indent="-514350">
              <a:buAutoNum type="alphaUcPeriod"/>
            </a:pPr>
            <a:r>
              <a:rPr lang="en-CA" dirty="0" smtClean="0"/>
              <a:t>Protons, dust and magnets</a:t>
            </a:r>
          </a:p>
          <a:p>
            <a:pPr marL="514350" indent="-514350">
              <a:buAutoNum type="alphaUcPeriod"/>
            </a:pPr>
            <a:r>
              <a:rPr lang="en-CA" dirty="0" smtClean="0"/>
              <a:t>Dust, electrons, and neutrons</a:t>
            </a:r>
          </a:p>
          <a:p>
            <a:pPr marL="514350" indent="-514350">
              <a:buAutoNum type="alphaUcPeriod"/>
            </a:pPr>
            <a:r>
              <a:rPr lang="en-CA" dirty="0" err="1" smtClean="0"/>
              <a:t>Smarties</a:t>
            </a:r>
            <a:r>
              <a:rPr lang="en-CA" dirty="0" smtClean="0"/>
              <a:t>, mars bars and soup!!!</a:t>
            </a:r>
            <a:endParaRPr lang="en-CA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57200" y="4318000"/>
            <a:ext cx="7620000" cy="92333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[Default]</a:t>
            </a:r>
          </a:p>
          <a:p>
            <a:r>
              <a:rPr lang="en-US" smtClean="0"/>
              <a:t>[MC Any]</a:t>
            </a:r>
          </a:p>
          <a:p>
            <a:r>
              <a:rPr lang="en-US" smtClean="0"/>
              <a:t>[MC All]</a:t>
            </a:r>
            <a:endParaRPr lang="en-CA"/>
          </a:p>
        </p:txBody>
      </p:sp>
      <p:pic>
        <p:nvPicPr>
          <p:cNvPr id="1699" name="Picture 1698" descr="correct.png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177800" y="4368800"/>
            <a:ext cx="279400" cy="279400"/>
          </a:xfrm>
          <a:prstGeom prst="rect">
            <a:avLst/>
          </a:prstGeom>
        </p:spPr>
      </p:pic>
      <p:pic>
        <p:nvPicPr>
          <p:cNvPr id="1700" name="Picture 1699" descr="wrong.png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77800" y="4635500"/>
            <a:ext cx="279400" cy="279400"/>
          </a:xfrm>
          <a:prstGeom prst="rect">
            <a:avLst/>
          </a:prstGeom>
        </p:spPr>
      </p:pic>
      <p:pic>
        <p:nvPicPr>
          <p:cNvPr id="1701" name="Picture 1700" descr="wrong.png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77800" y="4914900"/>
            <a:ext cx="279400" cy="279400"/>
          </a:xfrm>
          <a:prstGeom prst="rect">
            <a:avLst/>
          </a:prstGeom>
        </p:spPr>
      </p:pic>
      <p:pic>
        <p:nvPicPr>
          <p:cNvPr id="1702" name="Picture 1701" descr="correct.png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127000" y="1651000"/>
            <a:ext cx="330200" cy="330200"/>
          </a:xfrm>
          <a:prstGeom prst="rect">
            <a:avLst/>
          </a:prstGeom>
        </p:spPr>
      </p:pic>
      <p:pic>
        <p:nvPicPr>
          <p:cNvPr id="1703" name="Picture 1702" descr="wrong.png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27000" y="2133600"/>
            <a:ext cx="330200" cy="330200"/>
          </a:xfrm>
          <a:prstGeom prst="rect">
            <a:avLst/>
          </a:prstGeom>
        </p:spPr>
      </p:pic>
      <p:pic>
        <p:nvPicPr>
          <p:cNvPr id="1704" name="Picture 1703" descr="wrong.png"/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27000" y="2717800"/>
            <a:ext cx="330200" cy="330200"/>
          </a:xfrm>
          <a:prstGeom prst="rect">
            <a:avLst/>
          </a:prstGeom>
        </p:spPr>
      </p:pic>
      <p:pic>
        <p:nvPicPr>
          <p:cNvPr id="1705" name="Picture 1704" descr="wrong.png"/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27000" y="3302000"/>
            <a:ext cx="330200" cy="3302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The Symbol for an element is usually the whole name.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0"/>
            <a:ext cx="8229600" cy="4521200"/>
          </a:xfrm>
        </p:spPr>
        <p:txBody>
          <a:bodyPr/>
          <a:lstStyle/>
          <a:p>
            <a:pPr marL="514350" indent="-514350">
              <a:buAutoNum type="alphaUcPeriod"/>
            </a:pPr>
            <a:r>
              <a:rPr lang="en-CA" smtClean="0"/>
              <a:t>True</a:t>
            </a:r>
          </a:p>
          <a:p>
            <a:pPr marL="514350" indent="-514350">
              <a:buAutoNum type="alphaUcPeriod"/>
            </a:pPr>
            <a:r>
              <a:rPr lang="en-CA" smtClean="0"/>
              <a:t>False</a:t>
            </a:r>
            <a:endParaRPr lang="en-CA"/>
          </a:p>
        </p:txBody>
      </p:sp>
      <p:pic>
        <p:nvPicPr>
          <p:cNvPr id="158" name="Picture 157" descr="wrong.png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27000" y="1651000"/>
            <a:ext cx="330200" cy="330200"/>
          </a:xfrm>
          <a:prstGeom prst="rect">
            <a:avLst/>
          </a:prstGeom>
        </p:spPr>
      </p:pic>
      <p:pic>
        <p:nvPicPr>
          <p:cNvPr id="159" name="Picture 158" descr="correct.png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127000" y="2133600"/>
            <a:ext cx="330200" cy="3302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74638"/>
            <a:ext cx="8229600" cy="868346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Which one of the following show the atomic mass?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0"/>
            <a:ext cx="8229600" cy="4521200"/>
          </a:xfrm>
        </p:spPr>
        <p:txBody>
          <a:bodyPr/>
          <a:lstStyle/>
          <a:p>
            <a:pPr marL="514350" indent="-514350">
              <a:buAutoNum type="alphaUcPeriod"/>
            </a:pPr>
            <a:r>
              <a:rPr lang="en-CA" dirty="0" smtClean="0"/>
              <a:t>A</a:t>
            </a:r>
          </a:p>
          <a:p>
            <a:pPr marL="514350" indent="-514350">
              <a:buAutoNum type="alphaUcPeriod"/>
            </a:pPr>
            <a:r>
              <a:rPr lang="en-CA" dirty="0" smtClean="0"/>
              <a:t>B</a:t>
            </a:r>
          </a:p>
          <a:p>
            <a:pPr marL="514350" indent="-514350">
              <a:buAutoNum type="alphaUcPeriod"/>
            </a:pPr>
            <a:r>
              <a:rPr lang="en-CA" dirty="0" smtClean="0"/>
              <a:t>C</a:t>
            </a:r>
          </a:p>
          <a:p>
            <a:pPr marL="514350" indent="-514350">
              <a:buAutoNum type="alphaUcPeriod"/>
            </a:pPr>
            <a:r>
              <a:rPr lang="en-CA" dirty="0" smtClean="0"/>
              <a:t>D</a:t>
            </a:r>
            <a:endParaRPr lang="en-CA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57200" y="4318000"/>
            <a:ext cx="7620000" cy="92333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[Default]</a:t>
            </a:r>
          </a:p>
          <a:p>
            <a:r>
              <a:rPr lang="en-US" smtClean="0"/>
              <a:t>[MC Any]</a:t>
            </a:r>
          </a:p>
          <a:p>
            <a:r>
              <a:rPr lang="en-US" smtClean="0"/>
              <a:t>[MC All]</a:t>
            </a:r>
            <a:endParaRPr lang="en-CA"/>
          </a:p>
        </p:txBody>
      </p:sp>
      <p:graphicFrame>
        <p:nvGraphicFramePr>
          <p:cNvPr id="906" name="Table 905"/>
          <p:cNvGraphicFramePr>
            <a:graphicFrameLocks noGrp="1"/>
          </p:cNvGraphicFramePr>
          <p:nvPr/>
        </p:nvGraphicFramePr>
        <p:xfrm>
          <a:off x="5572132" y="2643182"/>
          <a:ext cx="1858514" cy="2651760"/>
        </p:xfrm>
        <a:graphic>
          <a:graphicData uri="http://schemas.openxmlformats.org/drawingml/2006/table">
            <a:tbl>
              <a:tblPr/>
              <a:tblGrid>
                <a:gridCol w="1858514"/>
              </a:tblGrid>
              <a:tr h="1106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kumimoji="0" lang="en-CA" sz="4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AU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6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en-AU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3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Carbon</a:t>
                      </a:r>
                      <a:endParaRPr kumimoji="0" lang="en-AU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12.011</a:t>
                      </a:r>
                      <a:endParaRPr kumimoji="0" lang="en-AU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907" name="Group 27"/>
          <p:cNvGrpSpPr>
            <a:grpSpLocks/>
          </p:cNvGrpSpPr>
          <p:nvPr/>
        </p:nvGrpSpPr>
        <p:grpSpPr bwMode="auto">
          <a:xfrm>
            <a:off x="3571869" y="2643182"/>
            <a:ext cx="2500329" cy="857256"/>
            <a:chOff x="80902" y="3392487"/>
            <a:chExt cx="3651043" cy="1058877"/>
          </a:xfrm>
        </p:grpSpPr>
        <p:sp>
          <p:nvSpPr>
            <p:cNvPr id="908" name="Rounded Rectangle 907"/>
            <p:cNvSpPr/>
            <p:nvPr/>
          </p:nvSpPr>
          <p:spPr>
            <a:xfrm>
              <a:off x="3085077" y="3480727"/>
              <a:ext cx="646868" cy="715188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909" name="Rounded Rectangle 908"/>
            <p:cNvSpPr/>
            <p:nvPr/>
          </p:nvSpPr>
          <p:spPr>
            <a:xfrm>
              <a:off x="80902" y="3392487"/>
              <a:ext cx="2086311" cy="1058877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 smtClean="0">
                  <a:solidFill>
                    <a:schemeClr val="tx1"/>
                  </a:solidFill>
                </a:rPr>
                <a:t>C</a:t>
              </a:r>
              <a:endParaRPr lang="en-AU" sz="2000" b="1" dirty="0">
                <a:solidFill>
                  <a:schemeClr val="tx1"/>
                </a:solidFill>
              </a:endParaRPr>
            </a:p>
            <a:p>
              <a:pPr algn="ctr" eaLnBrk="1" hangingPunct="1">
                <a:defRPr/>
              </a:pPr>
              <a:endParaRPr lang="en-AU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0" name="Straight Arrow Connector 909"/>
            <p:cNvCxnSpPr>
              <a:stCxn id="909" idx="3"/>
              <a:endCxn id="908" idx="1"/>
            </p:cNvCxnSpPr>
            <p:nvPr/>
          </p:nvCxnSpPr>
          <p:spPr>
            <a:xfrm flipV="1">
              <a:off x="2167213" y="3838321"/>
              <a:ext cx="917864" cy="8360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1" name="Group 26"/>
          <p:cNvGrpSpPr>
            <a:grpSpLocks/>
          </p:cNvGrpSpPr>
          <p:nvPr/>
        </p:nvGrpSpPr>
        <p:grpSpPr bwMode="auto">
          <a:xfrm>
            <a:off x="3143240" y="4643446"/>
            <a:ext cx="3857653" cy="857256"/>
            <a:chOff x="920700" y="5619780"/>
            <a:chExt cx="4245701" cy="766773"/>
          </a:xfrm>
        </p:grpSpPr>
        <p:sp>
          <p:nvSpPr>
            <p:cNvPr id="912" name="Rounded Rectangle 911"/>
            <p:cNvSpPr/>
            <p:nvPr/>
          </p:nvSpPr>
          <p:spPr>
            <a:xfrm>
              <a:off x="3987040" y="5838858"/>
              <a:ext cx="1179361" cy="365130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913" name="Rounded Rectangle 912"/>
            <p:cNvSpPr/>
            <p:nvPr/>
          </p:nvSpPr>
          <p:spPr>
            <a:xfrm>
              <a:off x="920700" y="5619780"/>
              <a:ext cx="1679862" cy="766773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 smtClean="0">
                  <a:solidFill>
                    <a:schemeClr val="tx1"/>
                  </a:solidFill>
                </a:rPr>
                <a:t>D</a:t>
              </a:r>
              <a:endParaRPr lang="en-AU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4" name="Straight Arrow Connector 913"/>
            <p:cNvCxnSpPr>
              <a:stCxn id="913" idx="3"/>
            </p:cNvCxnSpPr>
            <p:nvPr/>
          </p:nvCxnSpPr>
          <p:spPr>
            <a:xfrm>
              <a:off x="2600562" y="6003167"/>
              <a:ext cx="1386477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5" name="Group 24"/>
          <p:cNvGrpSpPr>
            <a:grpSpLocks/>
          </p:cNvGrpSpPr>
          <p:nvPr/>
        </p:nvGrpSpPr>
        <p:grpSpPr bwMode="auto">
          <a:xfrm>
            <a:off x="6143636" y="3357562"/>
            <a:ext cx="2497546" cy="928693"/>
            <a:chOff x="4026266" y="3538539"/>
            <a:chExt cx="4306573" cy="2469089"/>
          </a:xfrm>
        </p:grpSpPr>
        <p:sp>
          <p:nvSpPr>
            <p:cNvPr id="916" name="Oval 915"/>
            <p:cNvSpPr/>
            <p:nvPr/>
          </p:nvSpPr>
          <p:spPr>
            <a:xfrm>
              <a:off x="4026266" y="3728469"/>
              <a:ext cx="1355003" cy="2279159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917" name="Rounded Rectangle 916"/>
            <p:cNvSpPr/>
            <p:nvPr/>
          </p:nvSpPr>
          <p:spPr>
            <a:xfrm>
              <a:off x="6653519" y="3538539"/>
              <a:ext cx="1679320" cy="766770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 smtClean="0">
                  <a:solidFill>
                    <a:schemeClr val="tx1"/>
                  </a:solidFill>
                </a:rPr>
                <a:t>A</a:t>
              </a:r>
              <a:endParaRPr lang="en-AU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8" name="Straight Arrow Connector 917"/>
            <p:cNvCxnSpPr>
              <a:stCxn id="917" idx="1"/>
              <a:endCxn id="916" idx="6"/>
            </p:cNvCxnSpPr>
            <p:nvPr/>
          </p:nvCxnSpPr>
          <p:spPr>
            <a:xfrm flipH="1">
              <a:off x="5381269" y="3921925"/>
              <a:ext cx="1272249" cy="94612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9" name="Group 25"/>
          <p:cNvGrpSpPr>
            <a:grpSpLocks/>
          </p:cNvGrpSpPr>
          <p:nvPr/>
        </p:nvGrpSpPr>
        <p:grpSpPr bwMode="auto">
          <a:xfrm>
            <a:off x="5643570" y="4429131"/>
            <a:ext cx="3241547" cy="428627"/>
            <a:chOff x="2743273" y="4991693"/>
            <a:chExt cx="5589566" cy="1139581"/>
          </a:xfrm>
        </p:grpSpPr>
        <p:sp>
          <p:nvSpPr>
            <p:cNvPr id="920" name="Rounded Rectangle 919"/>
            <p:cNvSpPr/>
            <p:nvPr/>
          </p:nvSpPr>
          <p:spPr>
            <a:xfrm>
              <a:off x="2743273" y="4991693"/>
              <a:ext cx="2956421" cy="1139581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921" name="Rounded Rectangle 920"/>
            <p:cNvSpPr/>
            <p:nvPr/>
          </p:nvSpPr>
          <p:spPr>
            <a:xfrm>
              <a:off x="6653490" y="5181624"/>
              <a:ext cx="1679349" cy="766773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 smtClean="0">
                  <a:solidFill>
                    <a:schemeClr val="tx1"/>
                  </a:solidFill>
                </a:rPr>
                <a:t>B</a:t>
              </a:r>
              <a:endParaRPr lang="en-AU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22" name="Straight Arrow Connector 921"/>
            <p:cNvCxnSpPr>
              <a:stCxn id="921" idx="1"/>
              <a:endCxn id="920" idx="3"/>
            </p:cNvCxnSpPr>
            <p:nvPr/>
          </p:nvCxnSpPr>
          <p:spPr>
            <a:xfrm flipH="1" flipV="1">
              <a:off x="5699694" y="5561487"/>
              <a:ext cx="953796" cy="352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25" name="Picture 1624" descr="correct.png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177800" y="4368800"/>
            <a:ext cx="279400" cy="279400"/>
          </a:xfrm>
          <a:prstGeom prst="rect">
            <a:avLst/>
          </a:prstGeom>
        </p:spPr>
      </p:pic>
      <p:pic>
        <p:nvPicPr>
          <p:cNvPr id="1626" name="Picture 1625" descr="wrong.png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77800" y="4635500"/>
            <a:ext cx="279400" cy="279400"/>
          </a:xfrm>
          <a:prstGeom prst="rect">
            <a:avLst/>
          </a:prstGeom>
        </p:spPr>
      </p:pic>
      <p:pic>
        <p:nvPicPr>
          <p:cNvPr id="1627" name="Picture 1626" descr="wrong.png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77800" y="4914900"/>
            <a:ext cx="279400" cy="279400"/>
          </a:xfrm>
          <a:prstGeom prst="rect">
            <a:avLst/>
          </a:prstGeom>
        </p:spPr>
      </p:pic>
      <p:pic>
        <p:nvPicPr>
          <p:cNvPr id="1628" name="Picture 1627" descr="wrong.png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27000" y="1651000"/>
            <a:ext cx="330200" cy="330200"/>
          </a:xfrm>
          <a:prstGeom prst="rect">
            <a:avLst/>
          </a:prstGeom>
        </p:spPr>
      </p:pic>
      <p:pic>
        <p:nvPicPr>
          <p:cNvPr id="1629" name="Picture 1628" descr="wrong.png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27000" y="2133600"/>
            <a:ext cx="330200" cy="330200"/>
          </a:xfrm>
          <a:prstGeom prst="rect">
            <a:avLst/>
          </a:prstGeom>
        </p:spPr>
      </p:pic>
      <p:pic>
        <p:nvPicPr>
          <p:cNvPr id="1630" name="Picture 1629" descr="wrong.png"/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27000" y="2717800"/>
            <a:ext cx="330200" cy="330200"/>
          </a:xfrm>
          <a:prstGeom prst="rect">
            <a:avLst/>
          </a:prstGeom>
        </p:spPr>
      </p:pic>
      <p:pic>
        <p:nvPicPr>
          <p:cNvPr id="1631" name="Picture 1630" descr="correct.png"/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127000" y="3302000"/>
            <a:ext cx="330200" cy="3302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LIDEREVISION" val="1.0.0"/>
  <p:tag name="CPSSLIDETEMPLATE" val="MC4 - No Graphic"/>
  <p:tag name="CORRECTANSWERSTEM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Correct"/>
  <p:tag name="ANSWERSTEMINDEX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QuestionStem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AnswerStems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MCTypes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McNone"/>
  <p:tag name="MCTYPEINDEX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McNone"/>
  <p:tag name="MCTYPEINDEX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McNone"/>
  <p:tag name="MCTYPEINDEX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Correct"/>
  <p:tag name="ANSWERSTEMINDEX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Incorrect"/>
  <p:tag name="ANSWERSTEMINDEX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Incorrect"/>
  <p:tag name="ANSWERSTEMINDEX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Incorrect"/>
  <p:tag name="ANSWERSTEMINDEX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Incorrect"/>
  <p:tag name="ANSWERSTEMINDEX" val="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LIDEREVISION" val="1.0.0"/>
  <p:tag name="CPSSLIDETEMPLATE" val="MC4 - No Graphic"/>
  <p:tag name="CORRECTANSWERSTEM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QuestionStem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AnswerStems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MCTypes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McNone"/>
  <p:tag name="MCTYPEINDEX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McNone"/>
  <p:tag name="MCTYPEINDEX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McNone"/>
  <p:tag name="MCTYPEINDEX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Incorrect"/>
  <p:tag name="ANSWERSTEMINDEX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Correct"/>
  <p:tag name="ANSWERSTEMINDEX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Incorrect"/>
  <p:tag name="ANSWERSTEMINDEX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LIDEREVISION" val="1.0.0"/>
  <p:tag name="CPSSLIDETEMPLATE" val="MC4 - No Graphic"/>
  <p:tag name="CORRECTANSWERSTEM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LIDEREVISION" val="1.0.0"/>
  <p:tag name="CPSSLIDETEMPLATE" val="MC4 - No Graphic"/>
  <p:tag name="CORRECTANSWERSTEM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QuestionStem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AnswerStems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MCTypes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McNone"/>
  <p:tag name="MCTYPEINDEX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McNone"/>
  <p:tag name="MCTYPEINDEX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McNone"/>
  <p:tag name="MCTYPEINDEX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Correct"/>
  <p:tag name="ANSWERSTEMINDEX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Incorrect"/>
  <p:tag name="ANSWERSTEMINDEX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Incorrect"/>
  <p:tag name="ANSWERSTEMINDEX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QuestionStem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LIDEREVISION" val="1.0.0"/>
  <p:tag name="CPSSLIDETEMPLATE" val="MC4 - No Graphic"/>
  <p:tag name="CORRECTANSWERSTEM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QuestionStem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AnswerStems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MCTypes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McNone"/>
  <p:tag name="MCTYPEINDEX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McNone"/>
  <p:tag name="MCTYPEINDEX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McNone"/>
  <p:tag name="MCTYPEINDEX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Incorrect"/>
  <p:tag name="ANSWERSTEMINDEX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Incorrect"/>
  <p:tag name="ANSWERSTEMINDEX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Correct"/>
  <p:tag name="ANSWERSTEMINDEX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AnswerStems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LIDEREVISION" val="1.0.0"/>
  <p:tag name="CPSSLIDETEMPLATE" val="True/False - No Graphic"/>
  <p:tag name="CORRECTANSWERSTEM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QuestionStem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AnswerStems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Correct"/>
  <p:tag name="ANSWERSTEMINDEX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Incorrect"/>
  <p:tag name="ANSWERSTEMINDEX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LIDEREVISION" val="1.0.0"/>
  <p:tag name="CPSSLIDETEMPLATE" val="MC4 - No Graphic"/>
  <p:tag name="CORRECTANSWERSTEM" val="3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QuestionStem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AnswerStems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MCTypes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McNone"/>
  <p:tag name="MCTYPEINDEX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MCTypes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McNone"/>
  <p:tag name="MCTYPEINDEX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McNone"/>
  <p:tag name="MCTYPEINDEX" val="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Incorrect"/>
  <p:tag name="ANSWERSTEMINDEX" val="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Incorrect"/>
  <p:tag name="ANSWERSTEMINDEX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Incorrect"/>
  <p:tag name="ANSWERSTEMINDEX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Correct"/>
  <p:tag name="ANSWERSTEMINDEX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McNone"/>
  <p:tag name="MCTYPEINDEX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McNone"/>
  <p:tag name="MCTYPEINDEX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McNone"/>
  <p:tag name="MCTYPEINDEX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Correct"/>
  <p:tag name="ANSWERSTEMINDEX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QuestionStem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Incorrect"/>
  <p:tag name="ANSWERSTEMINDEX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Incorrect"/>
  <p:tag name="ANSWERSTEMINDEX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Incorrect"/>
  <p:tag name="ANSWERSTEMINDEX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LIDEREVISION" val="1.0.0"/>
  <p:tag name="CPSSLIDETEMPLATE" val="MC4 - No Graphic"/>
  <p:tag name="CORRECTANSWERSTEM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QuestionSte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AnswerStems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MCType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McNone"/>
  <p:tag name="MCTYPEINDEX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McNone"/>
  <p:tag name="MCTYPEINDEX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McNone"/>
  <p:tag name="MCTYPEINDEX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AnswerStems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Incorrect"/>
  <p:tag name="ANSWERSTEMINDEX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Incorrect"/>
  <p:tag name="ANSWERSTEMINDEX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Correct"/>
  <p:tag name="ANSWERSTEMINDEX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Incorrect"/>
  <p:tag name="ANSWERSTEMINDEX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LIDEREVISION" val="1.0.0"/>
  <p:tag name="CPSSLIDETEMPLATE" val="MC4 - No Graphic"/>
  <p:tag name="CORRECTANSWERSTEM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QuestionSte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AnswerStems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MCTypes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McNone"/>
  <p:tag name="MCTYPEINDEX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McNone"/>
  <p:tag name="MCTYPE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MCTypes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McNone"/>
  <p:tag name="MCTYPEINDEX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Incorrect"/>
  <p:tag name="ANSWERSTEMINDEX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Correct"/>
  <p:tag name="ANSWERSTEMINDEX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Incorrect"/>
  <p:tag name="ANSWERSTEMINDEX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Incorrect"/>
  <p:tag name="ANSWERSTEMINDEX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LIDEREVISION" val="1.0.0"/>
  <p:tag name="CPSSLIDETEMPLATE" val="True/False - No Graphic"/>
  <p:tag name="CORRECTANSWERSTEM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QuestionSte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AnswerStems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Correct"/>
  <p:tag name="ANSWERSTEMINDEX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Incorrect"/>
  <p:tag name="ANSWERSTEMINDEX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McNone"/>
  <p:tag name="MCTYPEINDEX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LIDEREVISION" val="1.0.0"/>
  <p:tag name="CPSSLIDETEMPLATE" val="MC4 - No Graphic"/>
  <p:tag name="CORRECTANSWERSTEM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QuestionSte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AnswerStems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MCTypes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McNone"/>
  <p:tag name="MCTYPEINDEX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McNone"/>
  <p:tag name="MCTYPEINDEX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McNone"/>
  <p:tag name="MCTYPEINDEX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Correct"/>
  <p:tag name="ANSWERSTEMINDEX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Incorrect"/>
  <p:tag name="ANSWERSTEMINDEX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Incorrect"/>
  <p:tag name="ANSWERSTEMINDEX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McNone"/>
  <p:tag name="MCTYPEINDEX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Incorrect"/>
  <p:tag name="ANSWERSTEMINDEX" val="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LIDEREVISION" val="1.0.0"/>
  <p:tag name="CPSSLIDETEMPLATE" val="True/False - No Graphic"/>
  <p:tag name="CORRECTANSWERSTEM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QuestionStem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AnswerStems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Incorrect"/>
  <p:tag name="ANSWERSTEMINDEX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Correct"/>
  <p:tag name="ANSWERSTEMINDEX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LIDEREVISION" val="1.0.0"/>
  <p:tag name="CPSSLIDETEMPLATE" val="MC4 - Answer Graphics"/>
  <p:tag name="CORRECTANSWERSTEM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QuestionStem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AnswerStems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MCTyp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McNone"/>
  <p:tag name="MCTYPEINDEX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McNone"/>
  <p:tag name="MCTYPEINDEX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McNone"/>
  <p:tag name="MCTYPEINDEX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McNone"/>
  <p:tag name="MCTYPEINDEX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Incorrect"/>
  <p:tag name="ANSWERSTEMINDEX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Incorrect"/>
  <p:tag name="ANSWERSTEMINDEX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Incorrect"/>
  <p:tag name="ANSWERSTEMINDEX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Correct"/>
  <p:tag name="ANSWERSTEMINDEX" val="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LIDEREVISION" val="1.0.0"/>
  <p:tag name="CPSSLIDETEMPLATE" val="MC4 - Answer Graphics"/>
  <p:tag name="CORRECTANSWERSTEM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QuestionStem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AnswerStem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Incorrect"/>
  <p:tag name="ANSWERSTEMINDEX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MCTypes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McNone"/>
  <p:tag name="MCTYPEINDEX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McNone"/>
  <p:tag name="MCTYPEINDEX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McNone"/>
  <p:tag name="MCTYPEINDEX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Incorrect"/>
  <p:tag name="ANSWERSTEMINDEX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Incorrect"/>
  <p:tag name="ANSWERSTEMINDEX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Correct"/>
  <p:tag name="ANSWERSTEMINDEX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Incorrect"/>
  <p:tag name="ANSWERSTEMINDEX" val="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LIDEREVISION" val="1.0.0"/>
  <p:tag name="CPSSLIDETEMPLATE" val="MC4 - Answer Graphics"/>
  <p:tag name="CORRECTANSWERSTEM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QuestionSte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Incorrect"/>
  <p:tag name="ANSWERSTEMINDEX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AnswerStems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MCTypes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McNone"/>
  <p:tag name="MCTYPEINDEX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McNone"/>
  <p:tag name="MCTYPEINDEX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McNone"/>
  <p:tag name="MCTYPEINDEX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Correct"/>
  <p:tag name="ANSWERSTEMINDEX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Incorrect"/>
  <p:tag name="ANSWERSTEMINDEX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Incorrect"/>
  <p:tag name="ANSWERSTEMINDEX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Incorrect"/>
  <p:tag name="ANSWERSTEMINDEX" val="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LIDEREVISION" val="1.0.0"/>
  <p:tag name="CPSSLIDETEMPLATE" val="MC4 - No Graphic"/>
  <p:tag name="CORRECTANSWERSTEM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415</Words>
  <Application>Microsoft Office PowerPoint</Application>
  <PresentationFormat>On-screen Show (4:3)</PresentationFormat>
  <Paragraphs>135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How Much Do You Know So Far?</vt:lpstr>
      <vt:lpstr>What is matter made up of?</vt:lpstr>
      <vt:lpstr>Particles in a solid move:</vt:lpstr>
      <vt:lpstr>Particles in a gas move:</vt:lpstr>
      <vt:lpstr>Particles at colder temperatures move:</vt:lpstr>
      <vt:lpstr>Particles are attracted to each other?</vt:lpstr>
      <vt:lpstr>What are the 3 components that particles are made of? </vt:lpstr>
      <vt:lpstr>The Symbol for an element is usually the whole name.</vt:lpstr>
      <vt:lpstr>Which one of the following show the atomic mass?</vt:lpstr>
      <vt:lpstr>Which one of the following show the atomic number?</vt:lpstr>
      <vt:lpstr>Which one of the following show the element symbol?</vt:lpstr>
      <vt:lpstr>Using your periodic table; what is the symbol for Sodium?</vt:lpstr>
      <vt:lpstr>What charge do protons have?</vt:lpstr>
      <vt:lpstr>What charge do Neutrons have?</vt:lpstr>
      <vt:lpstr>What charge do electrons have?</vt:lpstr>
      <vt:lpstr>The number of protons and electrons is the same as the atomic number?</vt:lpstr>
      <vt:lpstr>How do you determine the number of neutrons an element has?</vt:lpstr>
    </vt:vector>
  </TitlesOfParts>
  <Company>Peel District School Board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Much Do You Know?</dc:title>
  <dc:creator>Peel District School Board</dc:creator>
  <cp:lastModifiedBy>Peel District School Board</cp:lastModifiedBy>
  <cp:revision>3</cp:revision>
  <dcterms:created xsi:type="dcterms:W3CDTF">2014-02-07T15:06:20Z</dcterms:created>
  <dcterms:modified xsi:type="dcterms:W3CDTF">2014-02-07T15:36:24Z</dcterms:modified>
</cp:coreProperties>
</file>