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6"/>
  </p:handoutMasterIdLst>
  <p:sldIdLst>
    <p:sldId id="256" r:id="rId2"/>
    <p:sldId id="257" r:id="rId3"/>
    <p:sldId id="263" r:id="rId4"/>
    <p:sldId id="270" r:id="rId5"/>
    <p:sldId id="264" r:id="rId6"/>
    <p:sldId id="269" r:id="rId7"/>
    <p:sldId id="265" r:id="rId8"/>
    <p:sldId id="259" r:id="rId9"/>
    <p:sldId id="267" r:id="rId10"/>
    <p:sldId id="260" r:id="rId11"/>
    <p:sldId id="261" r:id="rId12"/>
    <p:sldId id="266" r:id="rId13"/>
    <p:sldId id="268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EACEE-5C58-4B1B-A324-64D4762C8AFC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19415-176E-49FA-A774-218049BC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08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392F30-50DD-415B-9770-97302B734FE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B447BB7-7E9C-4AF0-BE79-137E672C4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2F30-50DD-415B-9770-97302B734FE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7BB7-7E9C-4AF0-BE79-137E672C4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2F30-50DD-415B-9770-97302B734FE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7BB7-7E9C-4AF0-BE79-137E672C4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2F30-50DD-415B-9770-97302B734FE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7BB7-7E9C-4AF0-BE79-137E672C44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2F30-50DD-415B-9770-97302B734FE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7BB7-7E9C-4AF0-BE79-137E672C44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2F30-50DD-415B-9770-97302B734FE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7BB7-7E9C-4AF0-BE79-137E672C44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2F30-50DD-415B-9770-97302B734FE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7BB7-7E9C-4AF0-BE79-137E672C4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2F30-50DD-415B-9770-97302B734FE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7BB7-7E9C-4AF0-BE79-137E672C44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2F30-50DD-415B-9770-97302B734FE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7BB7-7E9C-4AF0-BE79-137E672C4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5392F30-50DD-415B-9770-97302B734FE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7BB7-7E9C-4AF0-BE79-137E672C4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392F30-50DD-415B-9770-97302B734FE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B447BB7-7E9C-4AF0-BE79-137E672C44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5392F30-50DD-415B-9770-97302B734FE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B447BB7-7E9C-4AF0-BE79-137E672C4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Newton’s Law of Universal Gravitation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544838" y="1321786"/>
            <a:ext cx="2401139" cy="2928544"/>
            <a:chOff x="544838" y="1321786"/>
            <a:chExt cx="2401139" cy="2928544"/>
          </a:xfrm>
        </p:grpSpPr>
        <p:pic>
          <p:nvPicPr>
            <p:cNvPr id="1638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44838" y="1964314"/>
              <a:ext cx="2401139" cy="2286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38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42976" y="1321786"/>
              <a:ext cx="714380" cy="684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31" name="Straight Arrow Connector 30"/>
            <p:cNvCxnSpPr/>
            <p:nvPr/>
          </p:nvCxnSpPr>
          <p:spPr>
            <a:xfrm rot="5400000" flipH="1" flipV="1">
              <a:off x="1108051" y="2535231"/>
              <a:ext cx="928694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643042" y="2428868"/>
              <a:ext cx="11430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>
                  <a:solidFill>
                    <a:schemeClr val="bg1"/>
                  </a:solidFill>
                </a:rPr>
                <a:t>r</a:t>
              </a:r>
              <a:r>
                <a:rPr lang="en-US" sz="2800" baseline="-25000" dirty="0" err="1" smtClean="0">
                  <a:solidFill>
                    <a:schemeClr val="bg1"/>
                  </a:solidFill>
                </a:rPr>
                <a:t>Earth</a:t>
              </a:r>
              <a:endParaRPr lang="en-US" sz="2800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2910" y="285728"/>
            <a:ext cx="8229600" cy="1071570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We can use both expressions for gravitational force to find the force of gravity on an object (a cat for example) on the surface of the Earth: 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5001422" y="4143380"/>
            <a:ext cx="1570842" cy="79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00298" y="1785926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 mass= 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28860" y="2143116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Earth mass =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Earth</a:t>
            </a:r>
            <a:endParaRPr lang="en-US" baseline="-25000" dirty="0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752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3571876"/>
            <a:ext cx="1797472" cy="714380"/>
          </a:xfrm>
          <a:prstGeom prst="rect">
            <a:avLst/>
          </a:prstGeom>
          <a:noFill/>
        </p:spPr>
      </p:pic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752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786050" y="3357562"/>
            <a:ext cx="5857916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72066" y="2143116"/>
            <a:ext cx="292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Radius between cat and Earth=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Earth</a:t>
            </a:r>
            <a:endParaRPr lang="en-US" baseline="-25000" dirty="0"/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399" name="Picture 1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72198" y="3429000"/>
            <a:ext cx="2306427" cy="1143008"/>
          </a:xfrm>
          <a:prstGeom prst="rect">
            <a:avLst/>
          </a:prstGeom>
          <a:noFill/>
        </p:spPr>
      </p:pic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0" y="990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71604" y="4929198"/>
            <a:ext cx="71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But both of these expressions must be the SAME!!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500562" y="5572140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F</a:t>
            </a:r>
            <a:r>
              <a:rPr lang="en-US" sz="3600" baseline="-25000" dirty="0" err="1" smtClean="0"/>
              <a:t>g</a:t>
            </a:r>
            <a:r>
              <a:rPr lang="en-US" sz="3600" dirty="0" smtClean="0"/>
              <a:t> = F</a:t>
            </a:r>
            <a:r>
              <a:rPr lang="en-US" sz="3600" baseline="-25000" dirty="0" smtClean="0"/>
              <a:t>G</a:t>
            </a:r>
            <a:endParaRPr lang="en-US" sz="36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  <p:bldP spid="13" grpId="1"/>
      <p:bldP spid="29" grpId="0"/>
      <p:bldP spid="29" grpId="1"/>
      <p:bldP spid="38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714356"/>
            <a:ext cx="2957023" cy="1357322"/>
          </a:xfrm>
          <a:prstGeom prst="rect">
            <a:avLst/>
          </a:prstGeom>
          <a:noFill/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990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2786050" y="1142984"/>
            <a:ext cx="785818" cy="35719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5250661" y="892951"/>
            <a:ext cx="642942" cy="28575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2910" y="2428868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 this gives us an expression for calculating the gravitational field strength of the Earth !!!!</a:t>
            </a:r>
            <a:endParaRPr lang="en-US" sz="2400" dirty="0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3214686"/>
            <a:ext cx="2214578" cy="1192465"/>
          </a:xfrm>
          <a:prstGeom prst="rect">
            <a:avLst/>
          </a:prstGeom>
          <a:noFill/>
        </p:spPr>
      </p:pic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990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034" y="4857761"/>
            <a:ext cx="828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M</a:t>
            </a:r>
            <a:r>
              <a:rPr lang="en-US" sz="2400" baseline="-25000" dirty="0" smtClean="0"/>
              <a:t>E</a:t>
            </a:r>
            <a:r>
              <a:rPr lang="en-US" sz="2400" dirty="0" smtClean="0"/>
              <a:t>= 5.97 x 10</a:t>
            </a:r>
            <a:r>
              <a:rPr lang="en-US" sz="2400" baseline="30000" dirty="0" smtClean="0"/>
              <a:t>24</a:t>
            </a:r>
            <a:r>
              <a:rPr lang="en-US" sz="2400" dirty="0" smtClean="0"/>
              <a:t> kg,   </a:t>
            </a:r>
            <a:r>
              <a:rPr lang="en-US" sz="2400" dirty="0" err="1" smtClean="0"/>
              <a:t>r</a:t>
            </a:r>
            <a:r>
              <a:rPr lang="en-US" sz="2400" baseline="-25000" dirty="0" err="1" smtClean="0"/>
              <a:t>E</a:t>
            </a:r>
            <a:r>
              <a:rPr lang="en-US" sz="2400" dirty="0" smtClean="0"/>
              <a:t> = 6.37 x 10</a:t>
            </a:r>
            <a:r>
              <a:rPr lang="en-US" sz="2400" baseline="30000" dirty="0" smtClean="0"/>
              <a:t>6</a:t>
            </a:r>
            <a:r>
              <a:rPr lang="en-US" sz="2400" dirty="0" smtClean="0"/>
              <a:t> m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Calculate the value of g for the Earth.  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929454" y="857232"/>
            <a:ext cx="1714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mass of the object  cancels!!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1691680" y="4797152"/>
            <a:ext cx="108010" cy="134644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2924944"/>
            <a:ext cx="814393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Example 3b: </a:t>
            </a:r>
          </a:p>
          <a:p>
            <a:r>
              <a:rPr lang="en-US" dirty="0" smtClean="0"/>
              <a:t>What is the gravitational force on a 520 kg rocket which is in orbit at a distance of 1.00 x 10 </a:t>
            </a:r>
            <a:r>
              <a:rPr lang="en-US" baseline="30000" dirty="0" smtClean="0"/>
              <a:t>6</a:t>
            </a:r>
            <a:r>
              <a:rPr lang="en-US" dirty="0" smtClean="0"/>
              <a:t> m </a:t>
            </a:r>
            <a:r>
              <a:rPr lang="en-US" b="1" i="1" dirty="0" smtClean="0"/>
              <a:t>above the surface  </a:t>
            </a:r>
            <a:r>
              <a:rPr lang="en-US" dirty="0" smtClean="0"/>
              <a:t>of the Earth? </a:t>
            </a:r>
          </a:p>
          <a:p>
            <a:r>
              <a:rPr lang="en-US" dirty="0"/>
              <a:t> </a:t>
            </a:r>
            <a:r>
              <a:rPr lang="en-US" dirty="0" smtClean="0"/>
              <a:t> Mass of Earth:  5.97 x 10</a:t>
            </a:r>
            <a:r>
              <a:rPr lang="en-US" baseline="30000" dirty="0" smtClean="0"/>
              <a:t>24</a:t>
            </a:r>
            <a:r>
              <a:rPr lang="en-US" dirty="0" smtClean="0"/>
              <a:t> kg        Radius of Earth= 6.37 x 10 </a:t>
            </a:r>
            <a:r>
              <a:rPr lang="en-US" baseline="30000" dirty="0" smtClean="0"/>
              <a:t>6</a:t>
            </a:r>
            <a:r>
              <a:rPr lang="en-US" dirty="0" smtClean="0"/>
              <a:t> m 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37844" y="5084044"/>
            <a:ext cx="857256" cy="85725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1195034" y="5155482"/>
            <a:ext cx="303086" cy="3030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7950" y="5500702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Ans</a:t>
            </a:r>
            <a:r>
              <a:rPr lang="en-US" smtClean="0"/>
              <a:t>:   3.81 </a:t>
            </a:r>
            <a:r>
              <a:rPr lang="en-US" dirty="0" smtClean="0"/>
              <a:t>x 10</a:t>
            </a:r>
            <a:r>
              <a:rPr lang="en-US" baseline="30000" dirty="0" smtClean="0"/>
              <a:t>3</a:t>
            </a:r>
            <a:r>
              <a:rPr lang="en-US" dirty="0" smtClean="0"/>
              <a:t> N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1474480" y="4947474"/>
            <a:ext cx="242744" cy="2301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95100" y="5012606"/>
            <a:ext cx="214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337910" y="5369796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</a:t>
            </a:r>
            <a:r>
              <a:rPr lang="en-US" sz="1400" baseline="-25000" dirty="0" err="1" smtClean="0"/>
              <a:t>Earth</a:t>
            </a:r>
            <a:endParaRPr lang="en-US" sz="14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539552" y="692696"/>
            <a:ext cx="814393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Example 3a: </a:t>
            </a:r>
          </a:p>
          <a:p>
            <a:r>
              <a:rPr lang="en-US" dirty="0" smtClean="0"/>
              <a:t>What is the gravitational force on a 520 kg rocket which is in orbit at a distance of 7.37 x 10 </a:t>
            </a:r>
            <a:r>
              <a:rPr lang="en-US" baseline="30000" dirty="0" smtClean="0"/>
              <a:t>6</a:t>
            </a:r>
            <a:r>
              <a:rPr lang="en-US" dirty="0" smtClean="0"/>
              <a:t> m from the </a:t>
            </a:r>
            <a:r>
              <a:rPr lang="en-US" b="1" i="1" dirty="0" smtClean="0"/>
              <a:t>centre</a:t>
            </a:r>
            <a:r>
              <a:rPr lang="en-US" dirty="0" smtClean="0"/>
              <a:t>  of the Earth? </a:t>
            </a:r>
          </a:p>
          <a:p>
            <a:r>
              <a:rPr lang="en-US" dirty="0"/>
              <a:t> </a:t>
            </a:r>
            <a:r>
              <a:rPr lang="en-US" dirty="0" smtClean="0"/>
              <a:t> Mass of Earth:  5.97 x 10</a:t>
            </a:r>
            <a:r>
              <a:rPr lang="en-US" baseline="30000" dirty="0" smtClean="0"/>
              <a:t>24</a:t>
            </a:r>
            <a:r>
              <a:rPr lang="en-US" dirty="0" smtClean="0"/>
              <a:t> kg        Radius of Earth= 6.37 x 10 </a:t>
            </a:r>
            <a:r>
              <a:rPr lang="en-US" baseline="30000" dirty="0" smtClean="0"/>
              <a:t>6</a:t>
            </a:r>
            <a:r>
              <a:rPr lang="en-US" dirty="0" smtClean="0"/>
              <a:t> m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48" y="428604"/>
            <a:ext cx="5357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Classwork</a:t>
            </a:r>
            <a:r>
              <a:rPr lang="en-US" sz="2400" b="1" dirty="0" smtClean="0"/>
              <a:t>: </a:t>
            </a:r>
          </a:p>
          <a:p>
            <a:r>
              <a:rPr lang="en-US" sz="2400" dirty="0" smtClean="0"/>
              <a:t>Read Section 4.2 pages109-113</a:t>
            </a:r>
          </a:p>
          <a:p>
            <a:pPr>
              <a:buFont typeface="Symbol" pitchFamily="18" charset="2"/>
              <a:buChar char="·"/>
            </a:pPr>
            <a:endParaRPr lang="en-US" sz="2400" dirty="0" smtClean="0"/>
          </a:p>
          <a:p>
            <a:r>
              <a:rPr lang="en-US" sz="2400" dirty="0" smtClean="0"/>
              <a:t>Read Section 4.3 pages115-118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7224" y="2571744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Complete Worksheet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Newton recognized that two objects with mass will attract each other: 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2643174" y="1928802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00628" y="185736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57488" y="2143116"/>
            <a:ext cx="2357454" cy="1588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71736" y="250030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4929190" y="235743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3857620" y="221455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714348" y="314324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 The force of attraction depends on the masses of the objects and the distance (radius) between them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5786" y="4071942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 If the masses increase then the force ____________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29256" y="400050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increases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57224" y="4643446"/>
            <a:ext cx="6058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/>
              </a:rPr>
              <a:t> If the radius increases then the force ____________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00694" y="450057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decreases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6929454" y="4143380"/>
            <a:ext cx="428628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429520" y="414338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F  m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m</a:t>
            </a:r>
            <a:r>
              <a:rPr lang="en-US" baseline="-25000" dirty="0" smtClean="0">
                <a:sym typeface="Symbol"/>
              </a:rPr>
              <a:t>2</a:t>
            </a:r>
            <a:endParaRPr lang="en-US" baseline="-250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72396" y="4643446"/>
            <a:ext cx="936937" cy="785818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000892" y="4786322"/>
            <a:ext cx="428628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 animBg="1"/>
      <p:bldP spid="18" grpId="0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that the force of gravity between two objects is 100N.</a:t>
            </a:r>
          </a:p>
          <a:p>
            <a:endParaRPr lang="en-US" dirty="0" smtClean="0"/>
          </a:p>
          <a:p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What is the new force if the mass of object #1 is doubled?</a:t>
            </a:r>
          </a:p>
          <a:p>
            <a:pPr marL="624078" indent="-514350">
              <a:buFont typeface="+mj-lt"/>
              <a:buAutoNum type="arabicPeriod"/>
            </a:pP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What is the new force if the mass of object #2 is reduced by half (divided by two)?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Gravity is Proportional to Mass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79912" y="2420888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rgbClr val="FF0000"/>
                </a:solidFill>
                <a:sym typeface="Symbol"/>
              </a:rPr>
              <a:t>F  m</a:t>
            </a:r>
            <a:r>
              <a:rPr lang="en-US" sz="3600" b="1" i="1" baseline="-25000" dirty="0" smtClean="0">
                <a:solidFill>
                  <a:srgbClr val="FF0000"/>
                </a:solidFill>
                <a:sym typeface="Symbol"/>
              </a:rPr>
              <a:t>1</a:t>
            </a:r>
            <a:r>
              <a:rPr lang="en-US" sz="3600" b="1" i="1" dirty="0" smtClean="0">
                <a:solidFill>
                  <a:srgbClr val="FF0000"/>
                </a:solidFill>
                <a:sym typeface="Symbol"/>
              </a:rPr>
              <a:t>m</a:t>
            </a:r>
            <a:r>
              <a:rPr lang="en-US" sz="3600" b="1" i="1" baseline="-25000" dirty="0" smtClean="0">
                <a:solidFill>
                  <a:srgbClr val="FF0000"/>
                </a:solidFill>
                <a:sym typeface="Symbol"/>
              </a:rPr>
              <a:t>2</a:t>
            </a:r>
            <a:endParaRPr lang="en-US" sz="3600" b="1" i="1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inverse square l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13" y="3781497"/>
            <a:ext cx="6367154" cy="265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071" y="1844824"/>
            <a:ext cx="3238500" cy="22098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effect of many relationships in Physics decrease in intensity according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to </a:t>
            </a:r>
            <a:r>
              <a:rPr lang="en-CA" dirty="0"/>
              <a:t>the </a:t>
            </a:r>
            <a:r>
              <a:rPr lang="en-CA" dirty="0" smtClean="0"/>
              <a:t>"</a:t>
            </a:r>
            <a:r>
              <a:rPr lang="en-CA" dirty="0"/>
              <a:t>Inverse Square Law"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Inverse Square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0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Assume that the force of gravity between two objects is 100N.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What is the new force if the distance between the objects is doubled?</a:t>
            </a:r>
          </a:p>
          <a:p>
            <a:pPr marL="624078" indent="-514350">
              <a:buFont typeface="+mj-lt"/>
              <a:buAutoNum type="arabicPeriod"/>
            </a:pP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What is the new force if the distance between the objects is reduced by half (divided by two)?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Gravity is Inversely Proportional to Distance</a:t>
            </a: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11960" y="2028329"/>
            <a:ext cx="1584176" cy="13286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Gravity follows the "Inverse Square Law"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Inverse Square Law</a:t>
            </a:r>
            <a:endParaRPr lang="en-US" dirty="0"/>
          </a:p>
        </p:txBody>
      </p:sp>
      <p:pic>
        <p:nvPicPr>
          <p:cNvPr id="1026" name="Picture 2" descr="Image result for inverse square l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7241327" cy="405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87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Newton’s Law of Universal Gravitation</a:t>
            </a:r>
            <a:endParaRPr lang="en-US" sz="3600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2976" y="3209384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Where:   m</a:t>
            </a:r>
            <a:r>
              <a:rPr lang="en-US" baseline="-25000" dirty="0" smtClean="0"/>
              <a:t>1</a:t>
            </a:r>
            <a:r>
              <a:rPr lang="en-US" dirty="0" smtClean="0"/>
              <a:t> and m</a:t>
            </a:r>
            <a:r>
              <a:rPr lang="en-US" baseline="-25000" dirty="0" smtClean="0"/>
              <a:t>2</a:t>
            </a:r>
            <a:r>
              <a:rPr lang="en-US" dirty="0" smtClean="0"/>
              <a:t> are mass in kg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07484" y="3659352"/>
            <a:ext cx="645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r is the distance between </a:t>
            </a:r>
            <a:r>
              <a:rPr lang="en-US" dirty="0" smtClean="0"/>
              <a:t>centers the </a:t>
            </a:r>
            <a:r>
              <a:rPr lang="en-US" dirty="0" smtClean="0"/>
              <a:t>objects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in meters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87624" y="4581128"/>
            <a:ext cx="76438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800" b="1" dirty="0" smtClean="0"/>
              <a:t>G is the Universal Gravitational Constant:</a:t>
            </a:r>
          </a:p>
          <a:p>
            <a:endParaRPr lang="en-US" sz="2800" b="1" dirty="0"/>
          </a:p>
          <a:p>
            <a:r>
              <a:rPr lang="en-US" sz="2800" b="1" dirty="0" smtClean="0"/>
              <a:t>		G = 6.67 x 10</a:t>
            </a:r>
            <a:r>
              <a:rPr lang="en-US" sz="2800" b="1" baseline="30000" dirty="0" smtClean="0"/>
              <a:t>-11</a:t>
            </a:r>
            <a:r>
              <a:rPr lang="en-US" sz="2800" b="1" dirty="0" smtClean="0"/>
              <a:t> Nm</a:t>
            </a:r>
            <a:r>
              <a:rPr lang="en-US" sz="2800" b="1" baseline="30000" dirty="0" smtClean="0"/>
              <a:t>2</a:t>
            </a:r>
            <a:r>
              <a:rPr lang="en-US" sz="2800" b="1" dirty="0" smtClean="0"/>
              <a:t>/kg</a:t>
            </a:r>
            <a:r>
              <a:rPr lang="en-US" sz="2800" b="1" baseline="30000" dirty="0" smtClean="0"/>
              <a:t>2</a:t>
            </a:r>
            <a:endParaRPr lang="en-US" sz="2800" b="1" baseline="30000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9000"/>
                    </a14:imgEffect>
                    <a14:imgEffect>
                      <a14:brightnessContrast bright="-29000" contrast="6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843808" y="1500174"/>
            <a:ext cx="3327164" cy="16407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Example  1: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142984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Two students, of mass 64 kg and 72 kg are sitting so that they are separated by a distance of 2.8 m.  Find the magnitude of the gravitational force between them.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84488" y="4166784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Ans</a:t>
            </a:r>
            <a:r>
              <a:rPr lang="en-US" dirty="0" smtClean="0"/>
              <a:t>:   3.9 x 10 </a:t>
            </a:r>
            <a:r>
              <a:rPr lang="en-US" baseline="30000" dirty="0" smtClean="0"/>
              <a:t>-8</a:t>
            </a:r>
            <a:r>
              <a:rPr lang="en-US" dirty="0" smtClean="0"/>
              <a:t> N</a:t>
            </a:r>
            <a:endParaRPr lang="en-US" dirty="0"/>
          </a:p>
        </p:txBody>
      </p:sp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006463" y="2983593"/>
            <a:ext cx="1851025" cy="1744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</a:t>
            </a:r>
            <a:r>
              <a:rPr kumimoji="0" lang="en-US" sz="1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=64 kg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</a:t>
            </a:r>
            <a:r>
              <a:rPr kumimoji="0" lang="en-US" sz="1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=72 kg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r=2.8 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G=6.67 x 10</a:t>
            </a:r>
            <a:r>
              <a:rPr kumimoji="0" lang="en-US" sz="1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-11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Nm</a:t>
            </a:r>
            <a:r>
              <a:rPr kumimoji="0" lang="en-US" sz="1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/kg</a:t>
            </a:r>
            <a:r>
              <a:rPr kumimoji="0" lang="en-US" sz="1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2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27034" y="3023776"/>
            <a:ext cx="1129906" cy="557214"/>
          </a:xfrm>
          <a:prstGeom prst="rect">
            <a:avLst/>
          </a:prstGeom>
          <a:noFill/>
        </p:spPr>
      </p:pic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98472" y="3666718"/>
            <a:ext cx="2107584" cy="533401"/>
          </a:xfrm>
          <a:prstGeom prst="rect">
            <a:avLst/>
          </a:prstGeom>
          <a:noFill/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69910" y="4238222"/>
            <a:ext cx="1428760" cy="288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1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92696"/>
            <a:ext cx="81439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Example 2a: </a:t>
            </a:r>
          </a:p>
          <a:p>
            <a:r>
              <a:rPr lang="en-US" dirty="0" smtClean="0"/>
              <a:t>A cat of mass 5Kg is sitting on the surface of the Earth. </a:t>
            </a:r>
            <a:br>
              <a:rPr lang="en-US" dirty="0" smtClean="0"/>
            </a:br>
            <a:r>
              <a:rPr lang="en-US" dirty="0" smtClean="0"/>
              <a:t>Use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g</a:t>
            </a:r>
            <a:r>
              <a:rPr lang="en-US" dirty="0" smtClean="0"/>
              <a:t> = mg to find the force of gravity on the cat.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2708920"/>
            <a:ext cx="814393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Example 2b: </a:t>
            </a:r>
          </a:p>
          <a:p>
            <a:r>
              <a:rPr lang="en-US" dirty="0" smtClean="0"/>
              <a:t>Use Newton’s Law of Universal Gravitation to find the force of gravity on the same cat. Assume the following values for the mass and radius of Earth. </a:t>
            </a:r>
          </a:p>
          <a:p>
            <a:r>
              <a:rPr lang="en-US" dirty="0"/>
              <a:t> </a:t>
            </a:r>
            <a:r>
              <a:rPr lang="en-US" dirty="0" smtClean="0"/>
              <a:t> Mass of Earth:  5.97 x 10</a:t>
            </a:r>
            <a:r>
              <a:rPr lang="en-US" baseline="30000" dirty="0" smtClean="0"/>
              <a:t>24</a:t>
            </a:r>
            <a:r>
              <a:rPr lang="en-US" dirty="0" smtClean="0"/>
              <a:t> kg        Radius of Earth= 6.37 x 10 </a:t>
            </a:r>
            <a:r>
              <a:rPr lang="en-US" baseline="30000" dirty="0" smtClean="0"/>
              <a:t>6</a:t>
            </a:r>
            <a:r>
              <a:rPr lang="en-US" dirty="0" smtClean="0"/>
              <a:t> m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228184" y="4293096"/>
            <a:ext cx="1969091" cy="2276872"/>
            <a:chOff x="544838" y="1321786"/>
            <a:chExt cx="2401139" cy="2928544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44838" y="1964314"/>
              <a:ext cx="2401139" cy="2286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42976" y="1321786"/>
              <a:ext cx="714380" cy="684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9" name="Straight Arrow Connector 8"/>
            <p:cNvCxnSpPr/>
            <p:nvPr/>
          </p:nvCxnSpPr>
          <p:spPr>
            <a:xfrm rot="5400000" flipH="1" flipV="1">
              <a:off x="1108051" y="2535231"/>
              <a:ext cx="928694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643042" y="2428868"/>
              <a:ext cx="11430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>
                  <a:solidFill>
                    <a:schemeClr val="bg1"/>
                  </a:solidFill>
                </a:rPr>
                <a:t>r</a:t>
              </a:r>
              <a:r>
                <a:rPr lang="en-US" sz="2800" baseline="-25000" dirty="0" err="1" smtClean="0">
                  <a:solidFill>
                    <a:schemeClr val="bg1"/>
                  </a:solidFill>
                </a:rPr>
                <a:t>Earth</a:t>
              </a:r>
              <a:endParaRPr lang="en-US" sz="2800" baseline="-250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457</TotalTime>
  <Words>570</Words>
  <Application>Microsoft Office PowerPoint</Application>
  <PresentationFormat>On-screen Show (4:3)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Lucida Sans Unicode</vt:lpstr>
      <vt:lpstr>Symbol</vt:lpstr>
      <vt:lpstr>Times New Roman</vt:lpstr>
      <vt:lpstr>Verdana</vt:lpstr>
      <vt:lpstr>Wingdings 2</vt:lpstr>
      <vt:lpstr>Wingdings 3</vt:lpstr>
      <vt:lpstr>Concourse</vt:lpstr>
      <vt:lpstr>Newton’s Law of Universal Gravitation</vt:lpstr>
      <vt:lpstr>Newton recognized that two objects with mass will attract each other: </vt:lpstr>
      <vt:lpstr>Gravity is Proportional to Mass</vt:lpstr>
      <vt:lpstr>Inverse Square Law</vt:lpstr>
      <vt:lpstr>Gravity is Inversely Proportional to Distance</vt:lpstr>
      <vt:lpstr>Inverse Square Law</vt:lpstr>
      <vt:lpstr>Newton’s Law of Universal Gravitation</vt:lpstr>
      <vt:lpstr>Example  1:</vt:lpstr>
      <vt:lpstr>PowerPoint Presentation</vt:lpstr>
      <vt:lpstr>We can use both expressions for gravitational force to find the force of gravity on an object (a cat for example) on the surface of the Earth: </vt:lpstr>
      <vt:lpstr>PowerPoint Presentation</vt:lpstr>
      <vt:lpstr>PowerPoint Presentation</vt:lpstr>
      <vt:lpstr>PowerPoint Presentation</vt:lpstr>
      <vt:lpstr>PowerPoint Presentation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Newton’s Law of Universal Gravitation</dc:title>
  <dc:creator>PeelUser</dc:creator>
  <cp:lastModifiedBy>Nestor, Gregory</cp:lastModifiedBy>
  <cp:revision>44</cp:revision>
  <dcterms:created xsi:type="dcterms:W3CDTF">2010-11-02T21:03:29Z</dcterms:created>
  <dcterms:modified xsi:type="dcterms:W3CDTF">2019-11-27T20:03:32Z</dcterms:modified>
</cp:coreProperties>
</file>