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76" r:id="rId3"/>
    <p:sldId id="272" r:id="rId4"/>
    <p:sldId id="277" r:id="rId5"/>
    <p:sldId id="274" r:id="rId6"/>
    <p:sldId id="278" r:id="rId7"/>
    <p:sldId id="279" r:id="rId8"/>
    <p:sldId id="273" r:id="rId9"/>
    <p:sldId id="280" r:id="rId10"/>
    <p:sldId id="281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5/12/2016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1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Friction</a:t>
            </a:r>
            <a:r>
              <a:rPr lang="en-US" dirty="0" smtClean="0"/>
              <a:t>: A force that resists the motion of an object across a surface.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That Affect Friction: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Normal Force applied by the surface on the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types of materials in contact.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None/>
            </a:pPr>
            <a:r>
              <a:rPr lang="en-US" sz="2800" i="1" dirty="0" smtClean="0"/>
              <a:t>Note: Factors such as surface area and shape do not affect the force of friction.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73705" y="2289849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n-CA" sz="2000" dirty="0"/>
              <a:t>F</a:t>
            </a:r>
            <a:r>
              <a:rPr lang="en-CA" sz="2000" baseline="-25000" dirty="0"/>
              <a:t>N</a:t>
            </a:r>
            <a:r>
              <a:rPr lang="en-CA" sz="2000" dirty="0" smtClean="0"/>
              <a:t> = mg	</a:t>
            </a:r>
            <a:r>
              <a:rPr lang="en-CA" sz="2000" dirty="0"/>
              <a:t> F</a:t>
            </a:r>
            <a:r>
              <a:rPr lang="en-CA" sz="2000" baseline="-25000" dirty="0"/>
              <a:t>N</a:t>
            </a:r>
            <a:r>
              <a:rPr lang="en-CA" sz="2000" dirty="0"/>
              <a:t> </a:t>
            </a:r>
            <a:r>
              <a:rPr lang="en-CA" sz="2000" dirty="0" smtClean="0"/>
              <a:t>= </a:t>
            </a:r>
            <a:r>
              <a:rPr lang="en-CA" sz="2000" dirty="0" smtClean="0"/>
              <a:t>545 N</a:t>
            </a:r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r>
              <a:rPr lang="en-CA" sz="2000" dirty="0" smtClean="0"/>
              <a:t>Static	(**** Note: “just starting to move”)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Calculate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/>
              <a:t>= </a:t>
            </a:r>
            <a:r>
              <a:rPr lang="en-CA" sz="2000" dirty="0" smtClean="0"/>
              <a:t>?</a:t>
            </a:r>
            <a:r>
              <a:rPr lang="en-CA" sz="2000" dirty="0"/>
              <a:t>	</a:t>
            </a:r>
            <a:r>
              <a:rPr lang="en-CA" sz="2000" dirty="0" smtClean="0"/>
              <a:t>(Asked to calculate Wood on Dry snow)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/>
              <a:t>= </a:t>
            </a:r>
            <a:r>
              <a:rPr lang="en-CA" sz="2000" dirty="0" err="1" smtClean="0"/>
              <a:t>F</a:t>
            </a:r>
            <a:r>
              <a:rPr lang="en-CA" sz="2000" baseline="-25000" dirty="0" err="1" smtClean="0"/>
              <a:t>f</a:t>
            </a:r>
            <a:r>
              <a:rPr lang="en-CA" sz="2000" dirty="0" smtClean="0"/>
              <a:t> / F</a:t>
            </a:r>
            <a:r>
              <a:rPr lang="en-CA" sz="2000" baseline="-25000" dirty="0" smtClean="0"/>
              <a:t>N</a:t>
            </a:r>
            <a:r>
              <a:rPr lang="en-CA" sz="2000" dirty="0" smtClean="0"/>
              <a:t> 	 </a:t>
            </a:r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 smtClean="0"/>
              <a:t>= 88 / </a:t>
            </a:r>
            <a:r>
              <a:rPr lang="en-CA" sz="2000" dirty="0" smtClean="0"/>
              <a:t>545 </a:t>
            </a:r>
            <a:r>
              <a:rPr lang="en-CA" sz="2000" smtClean="0"/>
              <a:t>= </a:t>
            </a:r>
            <a:r>
              <a:rPr lang="en-CA" sz="2000" smtClean="0"/>
              <a:t>0.16</a:t>
            </a:r>
            <a:endParaRPr lang="en-CA" sz="20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441460" cy="9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 smtClean="0"/>
              <a:t>Note that </a:t>
            </a:r>
            <a:r>
              <a:rPr lang="en-US" sz="4000" i="1" dirty="0" err="1" smtClean="0"/>
              <a:t>μ</a:t>
            </a:r>
            <a:r>
              <a:rPr lang="en-US" sz="4000" baseline="-25000" dirty="0" err="1" smtClean="0"/>
              <a:t>k</a:t>
            </a:r>
            <a:r>
              <a:rPr lang="en-US" sz="3600" dirty="0" smtClean="0"/>
              <a:t> is usually less than </a:t>
            </a:r>
            <a:r>
              <a:rPr lang="en-US" sz="4000" i="1" dirty="0" err="1" smtClean="0"/>
              <a:t>μ</a:t>
            </a:r>
            <a:r>
              <a:rPr lang="en-US" sz="4000" baseline="-25000" dirty="0" err="1" smtClean="0"/>
              <a:t>s</a:t>
            </a:r>
            <a:r>
              <a:rPr lang="en-US" sz="3600" dirty="0" smtClean="0"/>
              <a:t> 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k</a:t>
            </a:r>
            <a:r>
              <a:rPr lang="en-US" dirty="0" smtClean="0"/>
              <a:t> be </a:t>
            </a:r>
            <a:r>
              <a:rPr lang="en-US" i="1" u="sng" dirty="0" smtClean="0"/>
              <a:t>exactly equal </a:t>
            </a:r>
            <a:r>
              <a:rPr lang="en-US" dirty="0" smtClean="0"/>
              <a:t>to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s</a:t>
            </a:r>
            <a:r>
              <a:rPr lang="en-US" dirty="0" smtClean="0"/>
              <a:t>? </a:t>
            </a:r>
          </a:p>
          <a:p>
            <a:pPr marL="914400" lvl="1" indent="-514350"/>
            <a:r>
              <a:rPr lang="en-US" dirty="0" smtClean="0"/>
              <a:t>Describe the motion as you start pulling on an object initially at rest.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k</a:t>
            </a:r>
            <a:r>
              <a:rPr lang="en-US" dirty="0" smtClean="0"/>
              <a:t> be </a:t>
            </a:r>
            <a:r>
              <a:rPr lang="en-US" i="1" u="sng" dirty="0" smtClean="0"/>
              <a:t>greater</a:t>
            </a:r>
            <a:r>
              <a:rPr lang="en-US" dirty="0" smtClean="0"/>
              <a:t> than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s</a:t>
            </a:r>
            <a:r>
              <a:rPr lang="en-US" dirty="0" smtClean="0"/>
              <a:t>? </a:t>
            </a:r>
          </a:p>
          <a:p>
            <a:pPr marL="914400" lvl="1" indent="-514350"/>
            <a:r>
              <a:rPr lang="en-US" dirty="0" smtClean="0"/>
              <a:t>Describe the motion as you start pulling on an object initially at rest.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Friction</a:t>
            </a:r>
            <a:r>
              <a:rPr lang="en-US" dirty="0" smtClean="0"/>
              <a:t>: A force that resists the motion of an object across a surface.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That Affect Friction: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Normal Force </a:t>
            </a:r>
            <a:r>
              <a:rPr lang="en-US" dirty="0" smtClean="0"/>
              <a:t>applied by the surface on the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types of materials in contact.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None/>
            </a:pPr>
            <a:r>
              <a:rPr lang="en-US" sz="2800" i="1" dirty="0" smtClean="0"/>
              <a:t>Note: Factors such as surface area and shape do not affect the force of friction.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73705" y="2289849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N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f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2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3800" i="1" dirty="0" smtClean="0">
                <a:solidFill>
                  <a:srgbClr val="FF0000"/>
                </a:solidFill>
              </a:rPr>
              <a:t>μ</a:t>
            </a:r>
            <a:r>
              <a:rPr lang="en-US" dirty="0" smtClean="0"/>
              <a:t> is the Coefficient of Friction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700" dirty="0" smtClean="0"/>
              <a:t>F</a:t>
            </a:r>
            <a:r>
              <a:rPr lang="en-US" sz="4700" baseline="-25000" dirty="0" smtClean="0"/>
              <a:t>f</a:t>
            </a:r>
            <a:r>
              <a:rPr lang="en-US" sz="4700" dirty="0" smtClean="0"/>
              <a:t> = </a:t>
            </a:r>
            <a:r>
              <a:rPr lang="el-GR" sz="4700" i="1" dirty="0" smtClean="0">
                <a:solidFill>
                  <a:srgbClr val="FF0000"/>
                </a:solidFill>
              </a:rPr>
              <a:t>μ</a:t>
            </a:r>
            <a:r>
              <a:rPr lang="en-US" sz="4700" dirty="0" smtClean="0"/>
              <a:t>F</a:t>
            </a:r>
            <a:r>
              <a:rPr lang="en-US" sz="4700" baseline="-25000" dirty="0" smtClean="0"/>
              <a:t>N</a:t>
            </a:r>
            <a:endParaRPr lang="en-US" baseline="-25000" dirty="0" smtClean="0"/>
          </a:p>
          <a:p>
            <a:endParaRPr lang="en-US" dirty="0" smtClean="0"/>
          </a:p>
          <a:p>
            <a:pPr marL="571500" indent="-514350"/>
            <a:r>
              <a:rPr lang="en-US" sz="2400" dirty="0" smtClean="0"/>
              <a:t>The Coefficient of Friction is a physical property of the two materials in contact</a:t>
            </a:r>
          </a:p>
          <a:p>
            <a:pPr lvl="1"/>
            <a:r>
              <a:rPr lang="en-US" sz="2000" dirty="0" smtClean="0"/>
              <a:t>Each combination of materials has a different value of </a:t>
            </a:r>
            <a:r>
              <a:rPr lang="el-GR" sz="2000" i="1" dirty="0" smtClean="0"/>
              <a:t>μ</a:t>
            </a:r>
            <a:endParaRPr lang="en-US" sz="2000" i="1" dirty="0" smtClean="0"/>
          </a:p>
          <a:p>
            <a:pPr lvl="1"/>
            <a:r>
              <a:rPr lang="en-US" sz="2000" dirty="0" smtClean="0"/>
              <a:t>The value of </a:t>
            </a:r>
            <a:r>
              <a:rPr lang="el-GR" sz="2000" i="1" dirty="0" smtClean="0"/>
              <a:t>μ</a:t>
            </a:r>
            <a:r>
              <a:rPr lang="en-US" sz="2000" dirty="0" smtClean="0"/>
              <a:t> is determined by experiment 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85580" y="2515480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Friction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" y="1619249"/>
            <a:ext cx="8170246" cy="44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952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 smtClean="0"/>
              <a:t>Kinetic Friction</a:t>
            </a:r>
            <a:r>
              <a:rPr lang="en-US" dirty="0" smtClean="0"/>
              <a:t>: A force of friction that resists the motion of an object while the object is moving.</a:t>
            </a:r>
          </a:p>
          <a:p>
            <a:endParaRPr lang="en-US" dirty="0" smtClean="0"/>
          </a:p>
          <a:p>
            <a:r>
              <a:rPr lang="en-US" sz="4100" i="1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is the Coefficient of Kinetic Friction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500" dirty="0" smtClean="0"/>
              <a:t>F</a:t>
            </a:r>
            <a:r>
              <a:rPr lang="en-US" sz="4500" baseline="-25000" dirty="0" smtClean="0"/>
              <a:t>K</a:t>
            </a:r>
            <a:r>
              <a:rPr lang="en-US" sz="4500" dirty="0" smtClean="0"/>
              <a:t> = </a:t>
            </a:r>
            <a:r>
              <a:rPr lang="en-US" sz="4500" i="1" dirty="0" err="1" smtClean="0"/>
              <a:t>μ</a:t>
            </a:r>
            <a:r>
              <a:rPr lang="en-US" sz="4500" baseline="-25000" dirty="0" err="1" smtClean="0"/>
              <a:t>K</a:t>
            </a:r>
            <a:r>
              <a:rPr lang="en-US" sz="4500" dirty="0" err="1" smtClean="0"/>
              <a:t>F</a:t>
            </a:r>
            <a:r>
              <a:rPr lang="en-US" sz="4500" baseline="-25000" dirty="0" err="1" smtClean="0"/>
              <a:t>N</a:t>
            </a:r>
            <a:endParaRPr lang="en-US" sz="3800" dirty="0" smtClean="0"/>
          </a:p>
          <a:p>
            <a:pPr>
              <a:buNone/>
            </a:pPr>
            <a:endParaRPr lang="en-US" dirty="0" smtClean="0"/>
          </a:p>
          <a:p>
            <a:pPr marL="571500" indent="-514350"/>
            <a:r>
              <a:rPr lang="en-US" dirty="0" smtClean="0"/>
              <a:t>If force of friction (F</a:t>
            </a:r>
            <a:r>
              <a:rPr lang="en-US" baseline="-25000" dirty="0" smtClean="0"/>
              <a:t>f</a:t>
            </a:r>
            <a:r>
              <a:rPr lang="en-US" dirty="0" smtClean="0"/>
              <a:t>) equals F</a:t>
            </a:r>
            <a:r>
              <a:rPr lang="en-US" baseline="-25000" dirty="0" smtClean="0"/>
              <a:t>K</a:t>
            </a:r>
            <a:r>
              <a:rPr lang="en-US" dirty="0" smtClean="0"/>
              <a:t> as long as the object is moving.</a:t>
            </a:r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F</a:t>
            </a:r>
            <a:r>
              <a:rPr lang="en-US" baseline="-25000" dirty="0" smtClean="0"/>
              <a:t>K</a:t>
            </a:r>
            <a:r>
              <a:rPr lang="en-US" dirty="0" smtClean="0"/>
              <a:t> does not depend on the applied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) </a:t>
            </a:r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F</a:t>
            </a:r>
            <a:r>
              <a:rPr lang="en-US" baseline="-25000" dirty="0" smtClean="0"/>
              <a:t>K</a:t>
            </a:r>
            <a:r>
              <a:rPr lang="en-US" dirty="0" smtClean="0"/>
              <a:t> and F</a:t>
            </a:r>
            <a:r>
              <a:rPr lang="en-US" baseline="-25000" dirty="0" smtClean="0"/>
              <a:t>S</a:t>
            </a:r>
            <a:r>
              <a:rPr lang="en-US" dirty="0" smtClean="0"/>
              <a:t> cannot be acting at the same time</a:t>
            </a:r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sz="3800" i="1" dirty="0" err="1" smtClean="0"/>
              <a:t>μ</a:t>
            </a:r>
            <a:r>
              <a:rPr lang="en-US" sz="3800" baseline="-25000" dirty="0" err="1" smtClean="0"/>
              <a:t>k</a:t>
            </a:r>
            <a:r>
              <a:rPr lang="en-US" dirty="0" smtClean="0"/>
              <a:t> and </a:t>
            </a:r>
            <a:r>
              <a:rPr lang="en-US" sz="3800" i="1" dirty="0" err="1" smtClean="0"/>
              <a:t>μ</a:t>
            </a:r>
            <a:r>
              <a:rPr lang="en-US" sz="3800" baseline="-25000" dirty="0" err="1" smtClean="0"/>
              <a:t>s</a:t>
            </a:r>
            <a:r>
              <a:rPr lang="en-US" dirty="0" smtClean="0"/>
              <a:t> are usually different for the same combination of materials</a:t>
            </a:r>
          </a:p>
          <a:p>
            <a:pPr marL="571500" indent="-514350"/>
            <a:endParaRPr lang="en-US" dirty="0" smtClean="0"/>
          </a:p>
          <a:p>
            <a:pPr marL="971550" lvl="1" indent="-514350"/>
            <a:endParaRPr lang="en-US" dirty="0" smtClean="0"/>
          </a:p>
          <a:p>
            <a:pPr marL="571500" indent="-514350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51627" y="2194314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</a:t>
            </a:r>
            <a:r>
              <a:rPr lang="en-US" dirty="0" smtClean="0"/>
              <a:t>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Look up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endParaRPr lang="en-CA" sz="20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0038"/>
            <a:ext cx="8195896" cy="8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</a:t>
            </a:r>
            <a:r>
              <a:rPr lang="en-US" dirty="0" smtClean="0"/>
              <a:t>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n-CA" sz="2000" dirty="0" smtClean="0"/>
              <a:t>F</a:t>
            </a:r>
            <a:r>
              <a:rPr lang="en-CA" sz="2000" baseline="-25000" dirty="0" smtClean="0"/>
              <a:t>N</a:t>
            </a:r>
            <a:r>
              <a:rPr lang="en-CA" sz="2000" dirty="0" smtClean="0"/>
              <a:t> = mg	</a:t>
            </a:r>
            <a:r>
              <a:rPr lang="en-CA" sz="2000" dirty="0"/>
              <a:t> F</a:t>
            </a:r>
            <a:r>
              <a:rPr lang="en-CA" sz="2000" baseline="-25000" dirty="0"/>
              <a:t>N</a:t>
            </a:r>
            <a:r>
              <a:rPr lang="en-CA" sz="2000" dirty="0"/>
              <a:t> </a:t>
            </a:r>
            <a:r>
              <a:rPr lang="en-CA" sz="2000" dirty="0" smtClean="0"/>
              <a:t>= (230)(9.81) = 2260 N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r>
              <a:rPr lang="en-CA" sz="2000" dirty="0" smtClean="0"/>
              <a:t>Kinetic	(*** Note: </a:t>
            </a:r>
            <a:r>
              <a:rPr lang="en-CA" sz="2000" i="1" u="sng" dirty="0" smtClean="0"/>
              <a:t>Skidding</a:t>
            </a:r>
            <a:r>
              <a:rPr lang="en-CA" sz="2000" dirty="0" smtClean="0"/>
              <a:t> tires are </a:t>
            </a:r>
            <a:r>
              <a:rPr lang="en-CA" sz="2000" i="1" u="sng" dirty="0" smtClean="0"/>
              <a:t>kinetic</a:t>
            </a:r>
            <a:r>
              <a:rPr lang="en-CA" sz="200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Look up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 smtClean="0"/>
              <a:t> </a:t>
            </a:r>
            <a:r>
              <a:rPr lang="en-CA" sz="2000" dirty="0" smtClean="0"/>
              <a:t>= 0.70	(Rubber on Dry Concrete)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r>
              <a:rPr lang="en-US" sz="2000" dirty="0" err="1"/>
              <a:t>F</a:t>
            </a:r>
            <a:r>
              <a:rPr lang="en-US" sz="2000" baseline="-25000" dirty="0" err="1"/>
              <a:t>f</a:t>
            </a:r>
            <a:r>
              <a:rPr lang="en-US" sz="2000" dirty="0"/>
              <a:t> </a:t>
            </a:r>
            <a:r>
              <a:rPr lang="en-US" sz="2000" dirty="0" smtClean="0"/>
              <a:t>= (0.70)(2260) = 1580 N</a:t>
            </a:r>
            <a:endParaRPr lang="en-CA" sz="20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0038"/>
            <a:ext cx="8195896" cy="8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952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 smtClean="0"/>
              <a:t>Static Friction</a:t>
            </a:r>
            <a:r>
              <a:rPr lang="en-US" dirty="0" smtClean="0"/>
              <a:t>: A force of friction that prevents an object at rest from starting to move.</a:t>
            </a:r>
          </a:p>
          <a:p>
            <a:endParaRPr lang="en-US" dirty="0" smtClean="0"/>
          </a:p>
          <a:p>
            <a:r>
              <a:rPr lang="en-US" sz="4100" i="1" dirty="0" err="1" smtClean="0"/>
              <a:t>μ</a:t>
            </a:r>
            <a:r>
              <a:rPr lang="en-US" baseline="-25000" dirty="0" err="1" smtClean="0"/>
              <a:t>s</a:t>
            </a:r>
            <a:r>
              <a:rPr lang="en-US" dirty="0" smtClean="0"/>
              <a:t> is the Coefficient of Static Friction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500" dirty="0" smtClean="0"/>
              <a:t>F</a:t>
            </a:r>
            <a:r>
              <a:rPr lang="en-US" sz="4500" baseline="-25000" dirty="0" smtClean="0"/>
              <a:t>S</a:t>
            </a:r>
            <a:r>
              <a:rPr lang="en-US" sz="4500" dirty="0" smtClean="0"/>
              <a:t>(max) = </a:t>
            </a:r>
            <a:r>
              <a:rPr lang="en-US" sz="4500" i="1" dirty="0" err="1" smtClean="0"/>
              <a:t>μ</a:t>
            </a:r>
            <a:r>
              <a:rPr lang="en-US" sz="4500" baseline="-25000" dirty="0" err="1" smtClean="0"/>
              <a:t>s</a:t>
            </a:r>
            <a:r>
              <a:rPr lang="en-US" sz="4500" dirty="0" err="1" smtClean="0"/>
              <a:t>F</a:t>
            </a:r>
            <a:r>
              <a:rPr lang="en-US" sz="4500" baseline="-25000" dirty="0" err="1" smtClean="0"/>
              <a:t>N</a:t>
            </a:r>
            <a:endParaRPr lang="en-US" sz="3800" dirty="0" smtClean="0"/>
          </a:p>
          <a:p>
            <a:pPr>
              <a:buNone/>
            </a:pPr>
            <a:endParaRPr lang="en-US" dirty="0" smtClean="0"/>
          </a:p>
          <a:p>
            <a:pPr marL="571500" indent="-514350"/>
            <a:r>
              <a:rPr lang="en-US" dirty="0" smtClean="0"/>
              <a:t>If the applied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) is </a:t>
            </a:r>
            <a:r>
              <a:rPr lang="en-US" i="1" dirty="0" smtClean="0"/>
              <a:t>equal or less</a:t>
            </a:r>
            <a:r>
              <a:rPr lang="en-US" dirty="0" smtClean="0"/>
              <a:t> than F</a:t>
            </a:r>
            <a:r>
              <a:rPr lang="en-US" baseline="-25000" dirty="0" smtClean="0"/>
              <a:t>s</a:t>
            </a:r>
            <a:endParaRPr lang="en-US" dirty="0" smtClean="0"/>
          </a:p>
          <a:p>
            <a:pPr marL="971550" lvl="1" indent="-514350"/>
            <a:r>
              <a:rPr lang="en-US" dirty="0" smtClean="0"/>
              <a:t>Then F</a:t>
            </a:r>
            <a:r>
              <a:rPr lang="en-US" baseline="-25000" dirty="0" smtClean="0"/>
              <a:t>f</a:t>
            </a:r>
            <a:r>
              <a:rPr lang="en-US" dirty="0" smtClean="0"/>
              <a:t> is equal but opposite to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pPr marL="971550" lvl="1" indent="-514350"/>
            <a:r>
              <a:rPr lang="en-US" dirty="0" smtClean="0"/>
              <a:t> And </a:t>
            </a:r>
            <a:r>
              <a:rPr lang="en-US" i="1" dirty="0" smtClean="0"/>
              <a:t>the object does not move</a:t>
            </a:r>
            <a:r>
              <a:rPr lang="en-US" dirty="0" smtClean="0"/>
              <a:t>.</a:t>
            </a:r>
          </a:p>
          <a:p>
            <a:pPr marL="971550" lvl="1" indent="-514350"/>
            <a:endParaRPr lang="en-US" dirty="0" smtClean="0"/>
          </a:p>
          <a:p>
            <a:pPr marL="571500" indent="-514350"/>
            <a:r>
              <a:rPr lang="en-US" dirty="0" smtClean="0"/>
              <a:t>If the applied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) is </a:t>
            </a:r>
            <a:r>
              <a:rPr lang="en-US" i="1" dirty="0" smtClean="0"/>
              <a:t>greater</a:t>
            </a:r>
            <a:r>
              <a:rPr lang="en-US" dirty="0" smtClean="0"/>
              <a:t> than F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</a:p>
          <a:p>
            <a:pPr marL="971550" lvl="1" indent="-514350"/>
            <a:r>
              <a:rPr lang="en-US" dirty="0" smtClean="0"/>
              <a:t>Then the object begins to move</a:t>
            </a:r>
          </a:p>
          <a:p>
            <a:pPr marL="971550" lvl="1" indent="-514350"/>
            <a:r>
              <a:rPr lang="en-US" dirty="0" smtClean="0"/>
              <a:t>Static Friction no longer applies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1627" y="2262553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Calculate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/>
              <a:t>= ?	(Asked to calculate Wood on Dry snow</a:t>
            </a:r>
            <a:r>
              <a:rPr lang="en-CA" sz="200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endParaRPr lang="en-CA" sz="20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441460" cy="9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350</Words>
  <Application>Microsoft Office PowerPoint</Application>
  <PresentationFormat>On-screen Show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Friction</vt:lpstr>
      <vt:lpstr>Friction</vt:lpstr>
      <vt:lpstr>Coefficient of Friction</vt:lpstr>
      <vt:lpstr>Coefficient of Friction</vt:lpstr>
      <vt:lpstr>Kinetic Friction</vt:lpstr>
      <vt:lpstr>Kinetic Friction – Sample Problem</vt:lpstr>
      <vt:lpstr>Kinetic Friction – Sample Problem</vt:lpstr>
      <vt:lpstr>Static Friction</vt:lpstr>
      <vt:lpstr>Static Friction – Sample Problem</vt:lpstr>
      <vt:lpstr>Static Friction – Sample Problem</vt:lpstr>
      <vt:lpstr>Some Final Thoughts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Nestor, Gregory</cp:lastModifiedBy>
  <cp:revision>215</cp:revision>
  <dcterms:created xsi:type="dcterms:W3CDTF">2006-08-16T00:00:00Z</dcterms:created>
  <dcterms:modified xsi:type="dcterms:W3CDTF">2016-05-12T17:23:02Z</dcterms:modified>
</cp:coreProperties>
</file>