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70" r:id="rId4"/>
    <p:sldId id="259" r:id="rId5"/>
    <p:sldId id="264" r:id="rId6"/>
    <p:sldId id="261" r:id="rId7"/>
    <p:sldId id="263" r:id="rId8"/>
    <p:sldId id="262" r:id="rId9"/>
    <p:sldId id="260" r:id="rId10"/>
    <p:sldId id="265" r:id="rId11"/>
    <p:sldId id="272" r:id="rId12"/>
    <p:sldId id="274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8760E489-C4D6-493B-9975-5912B7CB1493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33586B7A-673A-48E7-A404-52EE74F5B7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23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9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6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7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1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2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9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8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8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1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3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Practice Quiz- Measurement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4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9. Which of the following is the correct conversion factor for completing the following conversion? 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77143" y="1066800"/>
            <a:ext cx="63613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       </a:t>
            </a:r>
            <a:r>
              <a:rPr lang="en-US" sz="3700" dirty="0" smtClean="0"/>
              <a:t>180 000 mm</a:t>
            </a:r>
            <a:r>
              <a:rPr lang="en-US" sz="3700" baseline="30000" dirty="0" smtClean="0"/>
              <a:t>3</a:t>
            </a:r>
            <a:r>
              <a:rPr lang="en-US" sz="3700" dirty="0" smtClean="0"/>
              <a:t> =   ?  </a:t>
            </a:r>
            <a:r>
              <a:rPr lang="en-US" sz="3700" dirty="0"/>
              <a:t>d</a:t>
            </a:r>
            <a:r>
              <a:rPr lang="en-US" sz="3700" dirty="0" smtClean="0"/>
              <a:t>m</a:t>
            </a:r>
            <a:r>
              <a:rPr lang="en-US" sz="3700" baseline="30000" dirty="0" smtClean="0"/>
              <a:t>3</a:t>
            </a:r>
            <a:r>
              <a:rPr lang="en-US" sz="3700" dirty="0" smtClean="0"/>
              <a:t> </a:t>
            </a:r>
            <a:endParaRPr lang="en-US" sz="3700" dirty="0"/>
          </a:p>
        </p:txBody>
      </p:sp>
      <p:sp>
        <p:nvSpPr>
          <p:cNvPr id="7" name="TextBox 6"/>
          <p:cNvSpPr txBox="1"/>
          <p:nvPr/>
        </p:nvSpPr>
        <p:spPr>
          <a:xfrm>
            <a:off x="1156582" y="2354939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A.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1121229" y="36576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</a:t>
            </a:r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1121229" y="46482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C.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1121229" y="5735009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D.</a:t>
            </a:r>
            <a:endParaRPr lang="en-US" sz="4800" dirty="0"/>
          </a:p>
        </p:txBody>
      </p:sp>
      <p:pic>
        <p:nvPicPr>
          <p:cNvPr id="14" name="Picture 26" descr="correct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5" y="2403578"/>
            <a:ext cx="804497" cy="73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81200" y="2428832"/>
                <a:ext cx="3898631" cy="708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1 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𝑑𝑚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𝑚𝑚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428832"/>
                <a:ext cx="3898631" cy="70846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75757" y="3780133"/>
                <a:ext cx="4143891" cy="708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</a:rPr>
                        <m:t>1 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𝑑𝑚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600" i="1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𝑚𝑚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57" y="3780133"/>
                <a:ext cx="4143891" cy="708464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128156" y="4768080"/>
                <a:ext cx="4022062" cy="732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</a:rPr>
                        <m:t>1 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𝑑𝑚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𝑚𝑚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156" y="4768080"/>
                <a:ext cx="4022062" cy="732316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036671" y="5833690"/>
                <a:ext cx="4153508" cy="708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</a:rPr>
                        <m:t>1 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𝑑𝑚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−5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𝑚𝑚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671" y="5833690"/>
                <a:ext cx="4153508" cy="708464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00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10"/>
            </a:pPr>
            <a:r>
              <a:rPr lang="en-CA" dirty="0" smtClean="0"/>
              <a:t>Record your measurement of the black line shown below using the given ruler.</a:t>
            </a:r>
          </a:p>
          <a:p>
            <a:r>
              <a:rPr lang="en-CA" dirty="0" smtClean="0"/>
              <a:t>        Include your estimated uncertainty.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23690"/>
            <a:ext cx="6522245" cy="21654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071" y="3059906"/>
            <a:ext cx="7358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Measurement:</a:t>
            </a:r>
            <a:endParaRPr lang="en-CA" sz="2800" dirty="0"/>
          </a:p>
          <a:p>
            <a:endParaRPr lang="en-CA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8600" y="4367114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Explain your reasoning</a:t>
            </a:r>
            <a:r>
              <a:rPr lang="en-US" sz="3200" dirty="0"/>
              <a:t>: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90953" y="3385731"/>
            <a:ext cx="7872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Possible answers:</a:t>
            </a:r>
          </a:p>
          <a:p>
            <a:r>
              <a:rPr lang="en-CA" sz="3200" dirty="0" smtClean="0">
                <a:solidFill>
                  <a:srgbClr val="FF0000"/>
                </a:solidFill>
              </a:rPr>
              <a:t>9.5 ± 0.1 cm,   9.4 </a:t>
            </a:r>
            <a:r>
              <a:rPr lang="en-CA" sz="3200" dirty="0">
                <a:solidFill>
                  <a:srgbClr val="FF0000"/>
                </a:solidFill>
              </a:rPr>
              <a:t>± 0.1 </a:t>
            </a:r>
            <a:r>
              <a:rPr lang="en-CA" sz="3200" dirty="0" smtClean="0">
                <a:solidFill>
                  <a:srgbClr val="FF0000"/>
                </a:solidFill>
              </a:rPr>
              <a:t>cm,    9.45 </a:t>
            </a:r>
            <a:r>
              <a:rPr lang="en-CA" sz="3200" dirty="0">
                <a:solidFill>
                  <a:srgbClr val="FF0000"/>
                </a:solidFill>
              </a:rPr>
              <a:t>± </a:t>
            </a:r>
            <a:r>
              <a:rPr lang="en-CA" sz="3200" dirty="0" smtClean="0">
                <a:solidFill>
                  <a:srgbClr val="FF0000"/>
                </a:solidFill>
              </a:rPr>
              <a:t>0.05 </a:t>
            </a:r>
            <a:r>
              <a:rPr lang="en-CA" sz="3200" dirty="0">
                <a:solidFill>
                  <a:srgbClr val="FF0000"/>
                </a:solidFill>
              </a:rPr>
              <a:t>cm</a:t>
            </a:r>
            <a:r>
              <a:rPr lang="en-CA" sz="3200" dirty="0" smtClean="0">
                <a:solidFill>
                  <a:srgbClr val="FF0000"/>
                </a:solidFill>
              </a:rPr>
              <a:t>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665" y="4763804"/>
            <a:ext cx="84660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If I can estimate to the nearest millimeter I record the measurement as 9.5 </a:t>
            </a:r>
            <a:r>
              <a:rPr lang="en-CA" sz="3200" dirty="0">
                <a:solidFill>
                  <a:srgbClr val="FF0000"/>
                </a:solidFill>
              </a:rPr>
              <a:t>± 0.1 </a:t>
            </a:r>
            <a:r>
              <a:rPr lang="en-CA" sz="3200" dirty="0" smtClean="0">
                <a:solidFill>
                  <a:srgbClr val="FF0000"/>
                </a:solidFill>
              </a:rPr>
              <a:t>cm. </a:t>
            </a:r>
          </a:p>
          <a:p>
            <a:r>
              <a:rPr lang="en-CA" sz="3200" dirty="0" smtClean="0">
                <a:solidFill>
                  <a:srgbClr val="FF0000"/>
                </a:solidFill>
              </a:rPr>
              <a:t>If can estimate between the smallest division then I record </a:t>
            </a:r>
            <a:r>
              <a:rPr lang="en-CA" sz="3200" dirty="0">
                <a:solidFill>
                  <a:srgbClr val="FF0000"/>
                </a:solidFill>
              </a:rPr>
              <a:t>9.45 ± 0.05 cm</a:t>
            </a:r>
            <a:r>
              <a:rPr lang="en-CA" sz="3200" dirty="0" smtClean="0">
                <a:solidFill>
                  <a:srgbClr val="FF0000"/>
                </a:solidFill>
              </a:rPr>
              <a:t> 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35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CA" sz="3100" dirty="0" smtClean="0"/>
              <a:t>12. Complete the following conversions. Show your work!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a)  154,000 kg = ?  </a:t>
            </a:r>
            <a:r>
              <a:rPr lang="en-CA" dirty="0" err="1" smtClean="0"/>
              <a:t>Gg</a:t>
            </a:r>
            <a:r>
              <a:rPr lang="en-CA" dirty="0" smtClean="0"/>
              <a:t>      b) 65.0 km/h = ? m/s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43400" y="1417638"/>
            <a:ext cx="0" cy="52879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20574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C.F:   1 </a:t>
            </a:r>
            <a:r>
              <a:rPr lang="en-CA" sz="2800" dirty="0" err="1" smtClean="0">
                <a:solidFill>
                  <a:srgbClr val="FF0000"/>
                </a:solidFill>
              </a:rPr>
              <a:t>Gg</a:t>
            </a:r>
            <a:r>
              <a:rPr lang="en-CA" sz="2800" dirty="0" smtClean="0">
                <a:solidFill>
                  <a:srgbClr val="FF0000"/>
                </a:solidFill>
              </a:rPr>
              <a:t> = 10</a:t>
            </a:r>
            <a:r>
              <a:rPr lang="en-CA" sz="2800" baseline="30000" dirty="0" smtClean="0">
                <a:solidFill>
                  <a:srgbClr val="FF0000"/>
                </a:solidFill>
              </a:rPr>
              <a:t>6</a:t>
            </a:r>
            <a:r>
              <a:rPr lang="en-CA" sz="2800" dirty="0" smtClean="0">
                <a:solidFill>
                  <a:srgbClr val="FF0000"/>
                </a:solidFill>
              </a:rPr>
              <a:t> kg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" y="2649082"/>
                <a:ext cx="4114800" cy="357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154,000 </m:t>
                          </m:r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𝐺𝑔</m:t>
                          </m:r>
                        </m:num>
                        <m:den>
                          <m:sSup>
                            <m:sSupPr>
                              <m:ctrlPr>
                                <a:rPr lang="en-CA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CA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CA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en-CA" sz="28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CA" sz="28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154,000 </m:t>
                      </m:r>
                      <m:r>
                        <a:rPr lang="en-CA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CA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𝐺𝑔</m:t>
                      </m:r>
                    </m:oMath>
                  </m:oMathPara>
                </a14:m>
                <a:endParaRPr lang="en-CA" sz="28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=1.54 </m:t>
                      </m:r>
                      <m:r>
                        <a:rPr lang="en-CA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CA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CA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CA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CA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CA" sz="2800" b="0" dirty="0" smtClean="0">
                  <a:solidFill>
                    <a:srgbClr val="FF0000"/>
                  </a:solidFill>
                </a:endParaRPr>
              </a:p>
              <a:p>
                <a:r>
                  <a:rPr lang="en-CA" sz="2800" dirty="0" smtClean="0">
                    <a:solidFill>
                      <a:srgbClr val="FF0000"/>
                    </a:solidFill>
                  </a:rPr>
                  <a:t>    </a:t>
                </a:r>
              </a:p>
              <a:p>
                <a:r>
                  <a:rPr lang="en-CA" sz="2800" dirty="0" smtClean="0">
                    <a:solidFill>
                      <a:srgbClr val="FF0000"/>
                    </a:solidFill>
                  </a:rPr>
                  <a:t> =  0.154 </a:t>
                </a:r>
                <a:r>
                  <a:rPr lang="en-CA" sz="2800" dirty="0" err="1" smtClean="0">
                    <a:solidFill>
                      <a:srgbClr val="FF0000"/>
                    </a:solidFill>
                  </a:rPr>
                  <a:t>Gg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649082"/>
                <a:ext cx="4114800" cy="3576300"/>
              </a:xfrm>
              <a:prstGeom prst="rect">
                <a:avLst/>
              </a:prstGeom>
              <a:blipFill rotWithShape="0">
                <a:blip r:embed="rId2"/>
                <a:stretch>
                  <a:fillRect l="-1037" b="-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32419" y="1848191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C.F:   1 km = 1000 m</a:t>
            </a:r>
          </a:p>
          <a:p>
            <a:r>
              <a:rPr lang="en-CA" sz="2800" dirty="0">
                <a:solidFill>
                  <a:srgbClr val="FF0000"/>
                </a:solidFill>
              </a:rPr>
              <a:t> </a:t>
            </a:r>
            <a:r>
              <a:rPr lang="en-CA" sz="2800" dirty="0" smtClean="0">
                <a:solidFill>
                  <a:srgbClr val="FF0000"/>
                </a:solidFill>
              </a:rPr>
              <a:t>         1 h = 3600 s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09359" y="2870760"/>
                <a:ext cx="5034640" cy="1341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65.0 </m:t>
                          </m:r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𝑘𝑚</m:t>
                          </m:r>
                        </m:num>
                        <m:den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CA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1000 </m:t>
                          </m:r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𝑘𝑚</m:t>
                          </m:r>
                        </m:den>
                      </m:f>
                      <m:r>
                        <a:rPr lang="en-CA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CA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3600 </m:t>
                          </m:r>
                          <m:r>
                            <a:rPr lang="en-CA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CA" sz="28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CA" sz="28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359" y="2870760"/>
                <a:ext cx="5034640" cy="13415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828800" y="2649082"/>
            <a:ext cx="457200" cy="322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89518" y="3237410"/>
            <a:ext cx="457200" cy="322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12232" y="2991887"/>
            <a:ext cx="457200" cy="322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61219" y="3492536"/>
            <a:ext cx="457200" cy="322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45110" y="3504194"/>
            <a:ext cx="457200" cy="322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31210" y="2971800"/>
            <a:ext cx="457200" cy="322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0" y="4212346"/>
            <a:ext cx="3657600" cy="119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57700" y="3977731"/>
                <a:ext cx="3657600" cy="1305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65.0 </m:t>
                          </m:r>
                          <m:r>
                            <a:rPr lang="en-CA" sz="3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1000 </m:t>
                          </m:r>
                          <m:r>
                            <a:rPr lang="en-CA" sz="3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CA" sz="3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3600 </m:t>
                          </m:r>
                          <m:r>
                            <a:rPr lang="en-CA" sz="3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CA" sz="36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00" y="3977731"/>
                <a:ext cx="3657600" cy="13059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99572" y="5332305"/>
                <a:ext cx="3657600" cy="1969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4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36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18.0556 m/s</a:t>
                </a:r>
              </a:p>
              <a:p>
                <a14:m>
                  <m:oMath xmlns:m="http://schemas.openxmlformats.org/officeDocument/2006/math">
                    <m:r>
                      <a:rPr lang="en-CA" sz="4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</m:t>
                    </m:r>
                    <m:r>
                      <a:rPr lang="en-CA" sz="44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</m:t>
                    </m:r>
                  </m:oMath>
                </a14:m>
                <a:r>
                  <a:rPr lang="en-CA" sz="36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 18.1 </a:t>
                </a:r>
                <a:r>
                  <a:rPr lang="en-CA" sz="36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m/s</a:t>
                </a:r>
              </a:p>
              <a:p>
                <a:endParaRPr lang="en-CA" sz="36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572" y="5332305"/>
                <a:ext cx="3657600" cy="1969385"/>
              </a:xfrm>
              <a:prstGeom prst="rect">
                <a:avLst/>
              </a:prstGeom>
              <a:blipFill rotWithShape="0">
                <a:blip r:embed="rId5"/>
                <a:stretch>
                  <a:fillRect t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74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1. A student uses a spring scale to measure the weight of an object.   The student mistakenly adjusts the zero position of the scale at the 1.0 N mark instead of the 0.0 N mark.  All subsequent weights he measures are too small by 1.0 N.  This type of error is an example of: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954355" y="3578659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3200" dirty="0" smtClean="0"/>
              <a:t>Random Error</a:t>
            </a:r>
          </a:p>
          <a:p>
            <a:pPr marL="514350" indent="-514350">
              <a:buAutoNum type="alphaUcPeriod"/>
            </a:pPr>
            <a:endParaRPr lang="en-US" sz="3200" dirty="0"/>
          </a:p>
          <a:p>
            <a:pPr marL="514350" indent="-514350">
              <a:buAutoNum type="alphaUcPeriod"/>
            </a:pPr>
            <a:r>
              <a:rPr lang="en-US" sz="3200" dirty="0" smtClean="0"/>
              <a:t>Systematic Error</a:t>
            </a:r>
            <a:endParaRPr lang="en-US" sz="3200" dirty="0"/>
          </a:p>
        </p:txBody>
      </p:sp>
      <p:pic>
        <p:nvPicPr>
          <p:cNvPr id="7" name="Picture 26" descr="correct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224" y="4372700"/>
            <a:ext cx="1095131" cy="88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1015" y="5258818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Explain your reasoning</a:t>
            </a:r>
            <a:r>
              <a:rPr lang="en-US" sz="3200" dirty="0"/>
              <a:t>: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550796" y="5652493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Since the errors are always consistent (too small) it is systematic.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30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534400" cy="41147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 smtClean="0"/>
              <a:t>2. A group three students make repeated measurements of the length of a steel bar. Their measurements are below:        	  </a:t>
            </a:r>
            <a:r>
              <a:rPr lang="en-US" sz="11200" b="1" dirty="0" smtClean="0"/>
              <a:t>7.7 </a:t>
            </a:r>
            <a:r>
              <a:rPr lang="en-US" sz="11200" b="1" dirty="0" smtClean="0">
                <a:sym typeface="Symbol"/>
              </a:rPr>
              <a:t>cm,  7.6 cm,   7.5 </a:t>
            </a:r>
            <a:r>
              <a:rPr lang="en-US" sz="11200" b="1" dirty="0">
                <a:sym typeface="Symbol"/>
              </a:rPr>
              <a:t>cm</a:t>
            </a:r>
          </a:p>
          <a:p>
            <a:pPr marL="0" indent="0">
              <a:buNone/>
            </a:pPr>
            <a:r>
              <a:rPr lang="en-CA" sz="11200" dirty="0" smtClean="0">
                <a:sym typeface="Symbol"/>
              </a:rPr>
              <a:t>Determine their average measurement. Use the range of values to determine the uncertainty.: _____________</a:t>
            </a:r>
            <a:endParaRPr lang="en-US" sz="11200" dirty="0" smtClean="0">
              <a:sym typeface="Symbol"/>
            </a:endParaRPr>
          </a:p>
          <a:p>
            <a:pPr marL="0" indent="0">
              <a:buNone/>
            </a:pPr>
            <a:r>
              <a:rPr lang="en-US" sz="11200" dirty="0" smtClean="0">
                <a:sym typeface="Symbol"/>
              </a:rPr>
              <a:t>According to the manufacturer, the bar is actually 8.2 cm long.  How would you describe their set of measurements? </a:t>
            </a:r>
          </a:p>
          <a:p>
            <a:pPr marL="0" indent="0">
              <a:buNone/>
            </a:pPr>
            <a:r>
              <a:rPr lang="en-US" sz="8600" dirty="0">
                <a:sym typeface="Symbol"/>
              </a:rPr>
              <a:t> </a:t>
            </a:r>
            <a:r>
              <a:rPr lang="en-US" sz="8600" dirty="0" smtClean="0">
                <a:sym typeface="Symbol"/>
              </a:rPr>
              <a:t>                   </a:t>
            </a:r>
            <a:endParaRPr lang="en-US" sz="8600" dirty="0"/>
          </a:p>
        </p:txBody>
      </p:sp>
      <p:sp>
        <p:nvSpPr>
          <p:cNvPr id="4" name="TextBox 3"/>
          <p:cNvSpPr txBox="1"/>
          <p:nvPr/>
        </p:nvSpPr>
        <p:spPr>
          <a:xfrm>
            <a:off x="3105778" y="3053370"/>
            <a:ext cx="64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3200" dirty="0" smtClean="0"/>
              <a:t>Accurate but not precise</a:t>
            </a:r>
          </a:p>
          <a:p>
            <a:pPr marL="514350" indent="-514350">
              <a:buAutoNum type="alphaUcPeriod" startAt="2"/>
            </a:pPr>
            <a:r>
              <a:rPr lang="en-US" sz="3200" dirty="0" smtClean="0"/>
              <a:t>Precise but not accurate</a:t>
            </a:r>
          </a:p>
          <a:p>
            <a:pPr marL="514350" indent="-514350">
              <a:buAutoNum type="alphaUcPeriod" startAt="2"/>
            </a:pPr>
            <a:r>
              <a:rPr lang="en-US" sz="3200" dirty="0" smtClean="0"/>
              <a:t>Precise and accurate</a:t>
            </a:r>
          </a:p>
          <a:p>
            <a:pPr marL="514350" indent="-514350">
              <a:buAutoNum type="alphaUcPeriod" startAt="2"/>
            </a:pPr>
            <a:r>
              <a:rPr lang="en-US" sz="3200" dirty="0" smtClean="0"/>
              <a:t>Neither precise nor accurate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58331" y="5103814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Explain your reasoning</a:t>
            </a:r>
            <a:r>
              <a:rPr lang="en-US" sz="3200" dirty="0"/>
              <a:t>: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248400" y="1526483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rgbClr val="FF0000"/>
                </a:solidFill>
              </a:rPr>
              <a:t>7.6  ± 0.1  cm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7" name="Picture 26" descr="correct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400" y="3488963"/>
            <a:ext cx="790331" cy="59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91000" y="5126743"/>
            <a:ext cx="5105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The values are close together</a:t>
            </a:r>
          </a:p>
          <a:p>
            <a:r>
              <a:rPr lang="en-CA" sz="3200" dirty="0" smtClean="0">
                <a:solidFill>
                  <a:srgbClr val="FF0000"/>
                </a:solidFill>
              </a:rPr>
              <a:t>But the average is not close to the actual value.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5344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sz="3600" dirty="0" smtClean="0"/>
              <a:t>How many significant digits are there in the following measurements?</a:t>
            </a:r>
            <a:endParaRPr lang="en-US" sz="3600" dirty="0" smtClean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            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2209800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en-US" sz="3600" dirty="0" smtClean="0"/>
              <a:t>1.005  m  			 ___________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sz="3600" dirty="0" smtClean="0"/>
              <a:t>550 km     			____________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sz="3600" dirty="0" smtClean="0"/>
              <a:t>25.50  s 			____________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sz="3600" dirty="0" smtClean="0"/>
              <a:t>20 cycles of a pendulum _________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sz="3600" dirty="0" smtClean="0"/>
              <a:t>1.3450 L 			____________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sz="3600" dirty="0" smtClean="0"/>
              <a:t>8.050 x 10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 g		____________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63986" y="219891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4 sig digs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3986" y="272346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2 sig digs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7657" y="336979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4 sig digs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7657" y="384536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infinite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43434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5 sig digs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51714" y="4989731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4 sig digs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92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457201"/>
            <a:ext cx="8534400" cy="137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sz="3600" dirty="0" smtClean="0"/>
              <a:t>Complete the statements regarding the “weakest link rules”  using the terms in red below:</a:t>
            </a:r>
            <a:endParaRPr lang="en-US" sz="3600" dirty="0" smtClean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              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35428" y="2748643"/>
            <a:ext cx="8534400" cy="1828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ym typeface="Symbol"/>
              </a:rPr>
              <a:t>1. When multiplying or dividing measurements the ____________________________ is the weakest link. </a:t>
            </a:r>
            <a:endParaRPr lang="en-US" sz="3600" dirty="0" smtClean="0">
              <a:sym typeface="Symbol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ym typeface="Symbol"/>
              </a:rPr>
              <a:t>                    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0486" y="1447801"/>
            <a:ext cx="8534400" cy="761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umber with the lowest precision (fewest decimal places)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b="1" dirty="0" smtClean="0">
                <a:sym typeface="Symbol"/>
              </a:rPr>
              <a:t>                    </a:t>
            </a:r>
            <a:endParaRPr lang="en-US" sz="2800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62000" y="1997530"/>
            <a:ext cx="8534400" cy="761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umber with the least number of significant digits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b="1" dirty="0" smtClean="0">
                <a:sym typeface="Symbol"/>
              </a:rPr>
              <a:t>                    </a:t>
            </a:r>
            <a:endParaRPr lang="en-US" sz="2800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35428" y="4648200"/>
            <a:ext cx="8534400" cy="1828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ym typeface="Symbol"/>
              </a:rPr>
              <a:t>2. When adding or subtracting measurements the ____________________________ is the weakest link. </a:t>
            </a:r>
            <a:endParaRPr lang="en-US" sz="3600" dirty="0" smtClean="0">
              <a:sym typeface="Symbol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ym typeface="Symbol"/>
              </a:rPr>
              <a:t>                    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24542" y="5181598"/>
            <a:ext cx="8534400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number with the lowest precision</a:t>
            </a:r>
            <a:endParaRPr lang="en-US" sz="2800" b="1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20486" y="3200400"/>
            <a:ext cx="49530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umber with the least number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of significant digits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b="1" dirty="0" smtClean="0">
                <a:sym typeface="Symbol"/>
              </a:rPr>
              <a:t>                   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2586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686800" cy="23118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dirty="0"/>
              <a:t>5</a:t>
            </a:r>
            <a:r>
              <a:rPr lang="en-US" sz="4600" dirty="0" smtClean="0"/>
              <a:t>. When finding the volume of a box, a student multiplies the box dimensions below:</a:t>
            </a:r>
          </a:p>
          <a:p>
            <a:pPr marL="0" indent="0">
              <a:buNone/>
            </a:pPr>
            <a:r>
              <a:rPr lang="en-US" sz="4600" dirty="0">
                <a:sym typeface="Symbol"/>
              </a:rPr>
              <a:t> </a:t>
            </a:r>
            <a:r>
              <a:rPr lang="en-US" sz="4600" dirty="0" smtClean="0">
                <a:sym typeface="Symbol"/>
              </a:rPr>
              <a:t>          5.0 cm x 15.0 cm x 85.0 cm</a:t>
            </a:r>
          </a:p>
          <a:p>
            <a:pPr marL="0" indent="0">
              <a:buNone/>
            </a:pPr>
            <a:r>
              <a:rPr lang="en-US" sz="4600" dirty="0" smtClean="0">
                <a:sym typeface="Symbol"/>
              </a:rPr>
              <a:t>How should they record their answer? 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            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57500" y="3075051"/>
            <a:ext cx="419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3600" dirty="0" smtClean="0"/>
              <a:t>  6.4 x 10 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 cm </a:t>
            </a:r>
            <a:r>
              <a:rPr lang="en-US" sz="3600" baseline="30000" dirty="0" smtClean="0"/>
              <a:t>3</a:t>
            </a:r>
          </a:p>
          <a:p>
            <a:pPr marL="342900" indent="-342900">
              <a:buAutoNum type="alphaUcPeriod"/>
            </a:pPr>
            <a:r>
              <a:rPr lang="en-US" sz="3600" dirty="0" smtClean="0"/>
              <a:t>  6.375 x 10 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cm </a:t>
            </a:r>
            <a:r>
              <a:rPr lang="en-US" sz="3600" baseline="30000" dirty="0" smtClean="0"/>
              <a:t>3</a:t>
            </a:r>
          </a:p>
          <a:p>
            <a:pPr marL="342900" indent="-342900">
              <a:buAutoNum type="alphaUcPeriod"/>
            </a:pPr>
            <a:r>
              <a:rPr lang="en-US" sz="3600" dirty="0" smtClean="0"/>
              <a:t>  6.37 x 10 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 cm </a:t>
            </a:r>
            <a:r>
              <a:rPr lang="en-US" sz="3600" baseline="30000" dirty="0" smtClean="0"/>
              <a:t>3</a:t>
            </a:r>
          </a:p>
          <a:p>
            <a:pPr marL="342900" indent="-342900">
              <a:buAutoNum type="alphaUcPeriod"/>
            </a:pPr>
            <a:r>
              <a:rPr lang="en-US" sz="3600" dirty="0" smtClean="0"/>
              <a:t>  6.38 x 10 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cm </a:t>
            </a:r>
            <a:r>
              <a:rPr lang="en-US" sz="3600" baseline="30000" dirty="0" smtClean="0"/>
              <a:t>3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pPr marL="342900" indent="-342900">
              <a:buAutoNum type="alphaUcPeriod"/>
            </a:pPr>
            <a:endParaRPr lang="en-US" dirty="0"/>
          </a:p>
        </p:txBody>
      </p:sp>
      <p:pic>
        <p:nvPicPr>
          <p:cNvPr id="13" name="Picture 26" descr="correct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43" y="2971800"/>
            <a:ext cx="804497" cy="73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12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686800" cy="23118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dirty="0"/>
              <a:t>6</a:t>
            </a:r>
            <a:r>
              <a:rPr lang="en-US" sz="4600" dirty="0" smtClean="0"/>
              <a:t>. When finding the perimeter of a yard, a student adds the following length measurements: </a:t>
            </a:r>
          </a:p>
          <a:p>
            <a:pPr marL="0" indent="0">
              <a:buNone/>
            </a:pPr>
            <a:r>
              <a:rPr lang="en-US" sz="4600" dirty="0">
                <a:sym typeface="Symbol"/>
              </a:rPr>
              <a:t> </a:t>
            </a:r>
            <a:r>
              <a:rPr lang="en-US" sz="4600" dirty="0" smtClean="0">
                <a:sym typeface="Symbol"/>
              </a:rPr>
              <a:t>          10.0 m </a:t>
            </a:r>
            <a:r>
              <a:rPr lang="en-US" sz="4600" dirty="0">
                <a:sym typeface="Symbol"/>
              </a:rPr>
              <a:t>+</a:t>
            </a:r>
            <a:r>
              <a:rPr lang="en-US" sz="4600" dirty="0" smtClean="0">
                <a:sym typeface="Symbol"/>
              </a:rPr>
              <a:t>  25.0 m +   1.2 x 10 </a:t>
            </a:r>
            <a:r>
              <a:rPr lang="en-US" sz="4600" baseline="30000" dirty="0" smtClean="0">
                <a:sym typeface="Symbol"/>
              </a:rPr>
              <a:t>2</a:t>
            </a:r>
            <a:r>
              <a:rPr lang="en-US" sz="4600" dirty="0" smtClean="0">
                <a:sym typeface="Symbol"/>
              </a:rPr>
              <a:t> m</a:t>
            </a:r>
          </a:p>
          <a:p>
            <a:pPr marL="0" indent="0">
              <a:buNone/>
            </a:pPr>
            <a:r>
              <a:rPr lang="en-US" sz="4600" dirty="0" smtClean="0">
                <a:sym typeface="Symbol"/>
              </a:rPr>
              <a:t>How should they record their answer? 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            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57500" y="3075051"/>
            <a:ext cx="419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3600" dirty="0" smtClean="0"/>
              <a:t>  1.550 x 10 </a:t>
            </a:r>
            <a:r>
              <a:rPr lang="en-US" sz="3600" baseline="30000" dirty="0"/>
              <a:t>2</a:t>
            </a:r>
            <a:r>
              <a:rPr lang="en-US" sz="3600" dirty="0" smtClean="0"/>
              <a:t>  m </a:t>
            </a:r>
            <a:endParaRPr lang="en-US" sz="3600" baseline="30000" dirty="0" smtClean="0"/>
          </a:p>
          <a:p>
            <a:pPr marL="342900" indent="-342900">
              <a:buAutoNum type="alphaUcPeriod"/>
            </a:pPr>
            <a:r>
              <a:rPr lang="en-US" sz="3600" dirty="0" smtClean="0"/>
              <a:t>  1.50 x 10 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 m </a:t>
            </a:r>
            <a:endParaRPr lang="en-US" sz="3600" baseline="30000" dirty="0" smtClean="0"/>
          </a:p>
          <a:p>
            <a:pPr marL="342900" indent="-342900">
              <a:buAutoNum type="alphaUcPeriod"/>
            </a:pPr>
            <a:r>
              <a:rPr lang="en-US" sz="3600" dirty="0" smtClean="0"/>
              <a:t>  1.55 x 10 </a:t>
            </a:r>
            <a:r>
              <a:rPr lang="en-US" sz="3600" baseline="30000" dirty="0"/>
              <a:t>2</a:t>
            </a:r>
            <a:r>
              <a:rPr lang="en-US" sz="3600" dirty="0" smtClean="0"/>
              <a:t>  m </a:t>
            </a:r>
            <a:endParaRPr lang="en-US" sz="3600" baseline="30000" dirty="0" smtClean="0"/>
          </a:p>
          <a:p>
            <a:pPr marL="342900" indent="-342900">
              <a:buAutoNum type="alphaUcPeriod"/>
            </a:pPr>
            <a:r>
              <a:rPr lang="en-US" sz="3600" dirty="0" smtClean="0"/>
              <a:t>  1.6 x 10 </a:t>
            </a:r>
            <a:r>
              <a:rPr lang="en-US" sz="3600" baseline="30000" dirty="0"/>
              <a:t>2</a:t>
            </a:r>
            <a:r>
              <a:rPr lang="en-US" sz="3600" dirty="0" smtClean="0"/>
              <a:t> m </a:t>
            </a:r>
            <a:endParaRPr lang="en-US" sz="3600" baseline="30000" dirty="0" smtClean="0"/>
          </a:p>
          <a:p>
            <a:pPr marL="342900" indent="-342900">
              <a:buAutoNum type="alphaUcPeriod"/>
            </a:pPr>
            <a:endParaRPr lang="en-US" dirty="0"/>
          </a:p>
          <a:p>
            <a:pPr marL="342900" indent="-342900">
              <a:buAutoNum type="alphaUcPeriod"/>
            </a:pPr>
            <a:endParaRPr lang="en-US" dirty="0"/>
          </a:p>
        </p:txBody>
      </p:sp>
      <p:pic>
        <p:nvPicPr>
          <p:cNvPr id="13" name="Picture 26" descr="correct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648200"/>
            <a:ext cx="804497" cy="73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86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7. The graph below shows a plot of force of gravity versus distance from the Earth’s </a:t>
            </a:r>
            <a:r>
              <a:rPr lang="en-US" sz="3600" dirty="0" err="1" smtClean="0"/>
              <a:t>centre</a:t>
            </a:r>
            <a:r>
              <a:rPr lang="en-US" sz="3600" dirty="0" smtClean="0"/>
              <a:t>.  What type of relationship is shown? 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420324" y="2285999"/>
            <a:ext cx="2645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A. linear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3126134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B. power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3971366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C. inverse</a:t>
            </a:r>
            <a:endParaRPr lang="en-US" sz="4800" dirty="0"/>
          </a:p>
        </p:txBody>
      </p:sp>
      <p:pic>
        <p:nvPicPr>
          <p:cNvPr id="12" name="Picture 26" descr="correct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1" y="3957131"/>
            <a:ext cx="804497" cy="73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420324" y="480236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D. root</a:t>
            </a:r>
            <a:endParaRPr lang="en-US" sz="4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1532313"/>
            <a:ext cx="4461604" cy="507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32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8</a:t>
            </a:r>
            <a:r>
              <a:rPr lang="en-US" sz="3200" dirty="0" smtClean="0"/>
              <a:t>. Which of the following is the correct statement for completing the following conversion?: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88029" y="1295400"/>
            <a:ext cx="63613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       </a:t>
            </a:r>
            <a:r>
              <a:rPr lang="en-US" sz="3700" dirty="0" smtClean="0"/>
              <a:t>0.000045 </a:t>
            </a:r>
            <a:r>
              <a:rPr lang="en-US" sz="3700" dirty="0" err="1" smtClean="0"/>
              <a:t>Gm</a:t>
            </a:r>
            <a:r>
              <a:rPr lang="en-US" sz="3700" dirty="0" smtClean="0"/>
              <a:t> =   ?  </a:t>
            </a:r>
            <a:r>
              <a:rPr lang="en-US" sz="3700" dirty="0" err="1" smtClean="0"/>
              <a:t>kM</a:t>
            </a:r>
            <a:r>
              <a:rPr lang="en-US" sz="3700" dirty="0" smtClean="0"/>
              <a:t> </a:t>
            </a:r>
            <a:endParaRPr lang="en-US" sz="3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98798" y="2354939"/>
                <a:ext cx="4011355" cy="1004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4.5 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𝐺𝑚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  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 i="1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𝑘𝑚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1 </m:t>
                          </m:r>
                          <m:r>
                            <a:rPr lang="en-US" sz="2800" i="1">
                              <a:latin typeface="Cambria Math"/>
                            </a:rPr>
                            <m:t>𝐺𝑚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798" y="2354939"/>
                <a:ext cx="4011355" cy="100444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56582" y="2354939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A.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1121229" y="36576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</a:t>
            </a:r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1121229" y="46482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C.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1121229" y="5735009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D.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738886" y="5561564"/>
                <a:ext cx="4202112" cy="1004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4.5 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𝐺𝑚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  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 i="1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𝑘𝑚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1 </m:t>
                          </m:r>
                          <m:r>
                            <a:rPr lang="en-US" sz="2800" i="1">
                              <a:latin typeface="Cambria Math"/>
                            </a:rPr>
                            <m:t>𝐺𝑚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886" y="5561564"/>
                <a:ext cx="4202112" cy="100444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98798" y="3570877"/>
                <a:ext cx="4202112" cy="1004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4.5 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𝐺𝑚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  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 i="1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1 </m:t>
                          </m:r>
                          <m:r>
                            <a:rPr lang="en-US" sz="2800" i="1">
                              <a:latin typeface="Cambria Math"/>
                            </a:rPr>
                            <m:t>𝑘𝑚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𝐺𝑚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798" y="3570877"/>
                <a:ext cx="4202112" cy="100444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98798" y="4648200"/>
                <a:ext cx="4202112" cy="1004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4.5 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𝐺𝑚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  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 i="1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𝑘𝑚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1 </m:t>
                          </m:r>
                          <m:r>
                            <a:rPr lang="en-US" sz="2800" i="1">
                              <a:latin typeface="Cambria Math"/>
                            </a:rPr>
                            <m:t>𝐺𝑚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798" y="4648200"/>
                <a:ext cx="4202112" cy="100444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6" descr="correct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08" y="5821482"/>
            <a:ext cx="804497" cy="73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4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625</Words>
  <Application>Microsoft Office PowerPoint</Application>
  <PresentationFormat>On-screen Show (4:3)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Symbol</vt:lpstr>
      <vt:lpstr>Office Theme</vt:lpstr>
      <vt:lpstr>Practice Quiz- Measurement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The graph below shows a plot of force of gravity versus distance from the Earth’s centre.  What type of relationship is shown? </vt:lpstr>
      <vt:lpstr>8. Which of the following is the correct statement for completing the following conversion?:</vt:lpstr>
      <vt:lpstr>9. Which of the following is the correct conversion factor for completing the following conversion? </vt:lpstr>
      <vt:lpstr>PowerPoint Presentation</vt:lpstr>
      <vt:lpstr>12. Complete the following conversions. Show your work!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Quiz- Measurement Skills</dc:title>
  <dc:creator>Linda</dc:creator>
  <cp:lastModifiedBy>Ryan, Linda</cp:lastModifiedBy>
  <cp:revision>20</cp:revision>
  <cp:lastPrinted>2018-09-15T22:18:55Z</cp:lastPrinted>
  <dcterms:created xsi:type="dcterms:W3CDTF">2012-02-13T03:20:06Z</dcterms:created>
  <dcterms:modified xsi:type="dcterms:W3CDTF">2018-09-15T22:19:58Z</dcterms:modified>
</cp:coreProperties>
</file>