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6" r:id="rId2"/>
    <p:sldId id="257" r:id="rId3"/>
    <p:sldId id="268" r:id="rId4"/>
    <p:sldId id="259" r:id="rId5"/>
    <p:sldId id="264" r:id="rId6"/>
    <p:sldId id="261" r:id="rId7"/>
    <p:sldId id="263" r:id="rId8"/>
    <p:sldId id="262" r:id="rId9"/>
    <p:sldId id="260" r:id="rId10"/>
    <p:sldId id="265" r:id="rId11"/>
    <p:sldId id="266" r:id="rId12"/>
    <p:sldId id="267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3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8760E489-C4D6-493B-9975-5912B7CB1493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33586B7A-673A-48E7-A404-52EE74F5B7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23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9203-65E8-4962-88C7-8C64DE2036F8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5391-8946-4860-9B43-10999B9C84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9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9203-65E8-4962-88C7-8C64DE2036F8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5391-8946-4860-9B43-10999B9C84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9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9203-65E8-4962-88C7-8C64DE2036F8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5391-8946-4860-9B43-10999B9C84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6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9203-65E8-4962-88C7-8C64DE2036F8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5391-8946-4860-9B43-10999B9C84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7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9203-65E8-4962-88C7-8C64DE2036F8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5391-8946-4860-9B43-10999B9C84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1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9203-65E8-4962-88C7-8C64DE2036F8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5391-8946-4860-9B43-10999B9C84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2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9203-65E8-4962-88C7-8C64DE2036F8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5391-8946-4860-9B43-10999B9C84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9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9203-65E8-4962-88C7-8C64DE2036F8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5391-8946-4860-9B43-10999B9C84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8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9203-65E8-4962-88C7-8C64DE2036F8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5391-8946-4860-9B43-10999B9C84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8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9203-65E8-4962-88C7-8C64DE2036F8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5391-8946-4860-9B43-10999B9C84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8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9203-65E8-4962-88C7-8C64DE2036F8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5391-8946-4860-9B43-10999B9C84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1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19203-65E8-4962-88C7-8C64DE2036F8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C5391-8946-4860-9B43-10999B9C84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3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Practice Quiz- Measurement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4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9. Which of the following is the correct conversion factor for completing the following conversion? </a:t>
            </a:r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77143" y="1066800"/>
            <a:ext cx="63613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        </a:t>
            </a:r>
            <a:r>
              <a:rPr lang="en-US" sz="3700" dirty="0" smtClean="0"/>
              <a:t>180 000 mm</a:t>
            </a:r>
            <a:r>
              <a:rPr lang="en-US" sz="3700" baseline="30000" dirty="0" smtClean="0"/>
              <a:t>3</a:t>
            </a:r>
            <a:r>
              <a:rPr lang="en-US" sz="3700" dirty="0" smtClean="0"/>
              <a:t> =   ?  </a:t>
            </a:r>
            <a:r>
              <a:rPr lang="en-US" sz="3700" dirty="0"/>
              <a:t>d</a:t>
            </a:r>
            <a:r>
              <a:rPr lang="en-US" sz="3700" dirty="0" smtClean="0"/>
              <a:t>m</a:t>
            </a:r>
            <a:r>
              <a:rPr lang="en-US" sz="3700" baseline="30000" dirty="0" smtClean="0"/>
              <a:t>3</a:t>
            </a:r>
            <a:r>
              <a:rPr lang="en-US" sz="3700" dirty="0" smtClean="0"/>
              <a:t> </a:t>
            </a:r>
            <a:endParaRPr lang="en-US" sz="3700" dirty="0"/>
          </a:p>
        </p:txBody>
      </p:sp>
      <p:sp>
        <p:nvSpPr>
          <p:cNvPr id="7" name="TextBox 6"/>
          <p:cNvSpPr txBox="1"/>
          <p:nvPr/>
        </p:nvSpPr>
        <p:spPr>
          <a:xfrm>
            <a:off x="1156582" y="2354939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A.</a:t>
            </a:r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1121229" y="3657600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</a:t>
            </a:r>
            <a:r>
              <a:rPr lang="en-US" sz="4800" dirty="0" smtClean="0"/>
              <a:t>.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1121229" y="4648200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C.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1121229" y="5735009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D.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981200" y="2428832"/>
                <a:ext cx="3898631" cy="708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1 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𝑑𝑚</m:t>
                          </m:r>
                        </m:e>
                        <m:sup>
                          <m:r>
                            <a:rPr lang="en-US" sz="36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6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3600" i="1">
                              <a:latin typeface="Cambria Math"/>
                            </a:rPr>
                            <m:t>6</m:t>
                          </m:r>
                        </m:sup>
                      </m:sSup>
                      <m:r>
                        <a:rPr lang="en-US" sz="36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𝑚𝑚</m:t>
                          </m:r>
                        </m:e>
                        <m:sup>
                          <m:r>
                            <a:rPr lang="en-US" sz="3600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428832"/>
                <a:ext cx="3898631" cy="708464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975757" y="3780133"/>
                <a:ext cx="4143891" cy="708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/>
                        </a:rPr>
                        <m:t>1 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𝑑𝑚</m:t>
                          </m:r>
                        </m:e>
                        <m:sup>
                          <m:r>
                            <a:rPr lang="en-US" sz="36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6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600" i="1">
                              <a:latin typeface="Cambria Math"/>
                            </a:rPr>
                            <m:t>6</m:t>
                          </m:r>
                        </m:sup>
                      </m:sSup>
                      <m:r>
                        <a:rPr lang="en-US" sz="36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𝑚𝑚</m:t>
                          </m:r>
                        </m:e>
                        <m:sup>
                          <m:r>
                            <a:rPr lang="en-US" sz="3600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757" y="3780133"/>
                <a:ext cx="4143891" cy="708464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128156" y="4768080"/>
                <a:ext cx="4022062" cy="732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/>
                        </a:rPr>
                        <m:t>1 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𝑑𝑚</m:t>
                          </m:r>
                        </m:e>
                        <m:sup>
                          <m:r>
                            <a:rPr lang="en-US" sz="36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6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en-US" sz="36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𝑚𝑚</m:t>
                          </m:r>
                        </m:e>
                        <m:sup>
                          <m:r>
                            <a:rPr lang="en-US" sz="3600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156" y="4768080"/>
                <a:ext cx="4022062" cy="732316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036671" y="5833690"/>
                <a:ext cx="4153508" cy="708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/>
                        </a:rPr>
                        <m:t>1 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𝑑𝑚</m:t>
                          </m:r>
                        </m:e>
                        <m:sup>
                          <m:r>
                            <a:rPr lang="en-US" sz="36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6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−5</m:t>
                          </m:r>
                        </m:sup>
                      </m:sSup>
                      <m:r>
                        <a:rPr lang="en-US" sz="36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𝑚𝑚</m:t>
                          </m:r>
                        </m:e>
                        <m:sup>
                          <m:r>
                            <a:rPr lang="en-US" sz="3600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671" y="5833690"/>
                <a:ext cx="4153508" cy="708464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00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81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10"/>
            </a:pPr>
            <a:r>
              <a:rPr lang="en-CA" dirty="0" smtClean="0"/>
              <a:t>Record your measurement of the black line shown below using the given ruler.</a:t>
            </a:r>
          </a:p>
          <a:p>
            <a:r>
              <a:rPr lang="en-CA" dirty="0" smtClean="0"/>
              <a:t>        Include your estimated uncertainty.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52452"/>
            <a:ext cx="7229475" cy="2400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3352800"/>
            <a:ext cx="73580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Measurement: __________________________________</a:t>
            </a:r>
          </a:p>
          <a:p>
            <a:endParaRPr lang="en-CA" sz="2800" dirty="0"/>
          </a:p>
          <a:p>
            <a:endParaRPr lang="en-CA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46185" y="4876294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Explain your reasoning</a:t>
            </a:r>
            <a:r>
              <a:rPr lang="en-US" sz="3200" dirty="0"/>
              <a:t>: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91262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335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CA" sz="3100" dirty="0" smtClean="0"/>
              <a:t>12. Complete the following conversions. Show your work!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a)  154,000 </a:t>
            </a:r>
            <a:r>
              <a:rPr lang="en-CA" dirty="0" err="1" smtClean="0"/>
              <a:t>Gg</a:t>
            </a:r>
            <a:r>
              <a:rPr lang="en-CA" dirty="0" smtClean="0"/>
              <a:t> = ?  Kg      b) 65.0 km/h = ? m/s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343400" y="1417638"/>
            <a:ext cx="0" cy="52879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83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81000"/>
            <a:ext cx="7696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1. A student uses a spring scale to measure the weight of an object.   The student mistakenly adjusts the zero position of the scale at the 1.0 N mark instead of the 0.0 N mark.  All subsequent weights he measures are too small by 1.0 N.  This type of error is an example of: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3920430"/>
            <a:ext cx="411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eriod"/>
            </a:pPr>
            <a:r>
              <a:rPr lang="en-US" sz="3200" dirty="0" smtClean="0"/>
              <a:t>Random Error</a:t>
            </a:r>
          </a:p>
          <a:p>
            <a:pPr marL="514350" indent="-514350">
              <a:buAutoNum type="alphaUcPeriod"/>
            </a:pPr>
            <a:r>
              <a:rPr lang="en-US" sz="3200" dirty="0" smtClean="0"/>
              <a:t>Systematic Error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51054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Explain your reasoning</a:t>
            </a:r>
            <a:r>
              <a:rPr lang="en-US" sz="3200" dirty="0"/>
              <a:t>: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53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534400" cy="411479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dirty="0" smtClean="0"/>
              <a:t>2. A group three students make repeated measurements of the length of a steel bar. Their measurements are below:        	  </a:t>
            </a:r>
            <a:r>
              <a:rPr lang="en-US" sz="11200" b="1" dirty="0" smtClean="0"/>
              <a:t>7.7 </a:t>
            </a:r>
            <a:r>
              <a:rPr lang="en-US" sz="11200" b="1" dirty="0" smtClean="0">
                <a:sym typeface="Symbol"/>
              </a:rPr>
              <a:t>cm,  7.6 cm,   7.5 </a:t>
            </a:r>
            <a:r>
              <a:rPr lang="en-US" sz="11200" b="1" dirty="0">
                <a:sym typeface="Symbol"/>
              </a:rPr>
              <a:t>cm</a:t>
            </a:r>
          </a:p>
          <a:p>
            <a:pPr marL="0" indent="0">
              <a:buNone/>
            </a:pPr>
            <a:r>
              <a:rPr lang="en-CA" sz="11200" dirty="0" smtClean="0">
                <a:sym typeface="Symbol"/>
              </a:rPr>
              <a:t>Determine their average measurement. Use the range of values to determine the uncertainty.: _____________</a:t>
            </a:r>
            <a:endParaRPr lang="en-US" sz="11200" dirty="0" smtClean="0">
              <a:sym typeface="Symbol"/>
            </a:endParaRPr>
          </a:p>
          <a:p>
            <a:pPr marL="0" indent="0">
              <a:buNone/>
            </a:pPr>
            <a:r>
              <a:rPr lang="en-US" sz="11200" dirty="0" smtClean="0">
                <a:sym typeface="Symbol"/>
              </a:rPr>
              <a:t>According to the manufacturer, the bar is actually 8.2 cm long.  How would you describe their set of measurements? </a:t>
            </a:r>
          </a:p>
          <a:p>
            <a:pPr marL="0" indent="0">
              <a:buNone/>
            </a:pPr>
            <a:r>
              <a:rPr lang="en-US" sz="8600" dirty="0">
                <a:sym typeface="Symbol"/>
              </a:rPr>
              <a:t> </a:t>
            </a:r>
            <a:r>
              <a:rPr lang="en-US" sz="8600" dirty="0" smtClean="0">
                <a:sym typeface="Symbol"/>
              </a:rPr>
              <a:t>                   </a:t>
            </a:r>
            <a:endParaRPr lang="en-US" sz="8600" dirty="0"/>
          </a:p>
        </p:txBody>
      </p:sp>
      <p:sp>
        <p:nvSpPr>
          <p:cNvPr id="4" name="TextBox 3"/>
          <p:cNvSpPr txBox="1"/>
          <p:nvPr/>
        </p:nvSpPr>
        <p:spPr>
          <a:xfrm>
            <a:off x="3105778" y="3053370"/>
            <a:ext cx="640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eriod"/>
            </a:pPr>
            <a:r>
              <a:rPr lang="en-US" sz="3200" dirty="0" smtClean="0"/>
              <a:t>Accurate but not precise</a:t>
            </a:r>
          </a:p>
          <a:p>
            <a:pPr marL="514350" indent="-514350">
              <a:buAutoNum type="alphaUcPeriod" startAt="2"/>
            </a:pPr>
            <a:r>
              <a:rPr lang="en-US" sz="3200" dirty="0" smtClean="0"/>
              <a:t>Precise but not accurate</a:t>
            </a:r>
          </a:p>
          <a:p>
            <a:pPr marL="514350" indent="-514350">
              <a:buAutoNum type="alphaUcPeriod" startAt="2"/>
            </a:pPr>
            <a:r>
              <a:rPr lang="en-US" sz="3200" dirty="0" smtClean="0"/>
              <a:t>Precise and accurate</a:t>
            </a:r>
          </a:p>
          <a:p>
            <a:pPr marL="514350" indent="-514350">
              <a:buAutoNum type="alphaUcPeriod" startAt="2"/>
            </a:pPr>
            <a:r>
              <a:rPr lang="en-US" sz="3200" dirty="0" smtClean="0"/>
              <a:t>Neither precise nor accurate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58331" y="5103814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Explain your reasoning</a:t>
            </a:r>
            <a:r>
              <a:rPr lang="en-US" sz="3200" dirty="0"/>
              <a:t>: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4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1"/>
            <a:ext cx="8534400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sz="3600" dirty="0" smtClean="0"/>
              <a:t>How many significant digits are there in the following measurements?</a:t>
            </a:r>
            <a:endParaRPr lang="en-US" sz="3600" dirty="0" smtClean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                 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2209800"/>
            <a:ext cx="7924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AutoNum type="alphaUcPeriod"/>
            </a:pPr>
            <a:r>
              <a:rPr lang="en-US" sz="3600" dirty="0" smtClean="0"/>
              <a:t>1.005  m  			 ___________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sz="3600" dirty="0" smtClean="0"/>
              <a:t>550 km     			____________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sz="3600" dirty="0" smtClean="0"/>
              <a:t>25.50  s 			____________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sz="3600" dirty="0" smtClean="0"/>
              <a:t>20 cycles of a pendulum _________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sz="3600" dirty="0" smtClean="0"/>
              <a:t>1.3450 L 			____________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sz="3600" dirty="0" smtClean="0"/>
              <a:t>8.050 x 10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 g		____________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2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4" y="457201"/>
            <a:ext cx="8534400" cy="1371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sz="3600" dirty="0" smtClean="0"/>
              <a:t>Complete the statements regarding the “weakest link rules”  using the terms below:</a:t>
            </a:r>
            <a:endParaRPr lang="en-US" sz="3600" dirty="0" smtClean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                  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35428" y="2748643"/>
            <a:ext cx="8534400" cy="1828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ym typeface="Symbol"/>
              </a:rPr>
              <a:t>1. When multiplying or dividing measurements the ____________________________ is the weakest link. </a:t>
            </a:r>
            <a:endParaRPr lang="en-US" sz="3600" dirty="0" smtClean="0">
              <a:sym typeface="Symbol"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ym typeface="Symbol"/>
              </a:rPr>
              <a:t>                    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0486" y="1447801"/>
            <a:ext cx="8534400" cy="761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i="1" dirty="0">
                <a:solidFill>
                  <a:srgbClr val="FF0000"/>
                </a:solidFill>
                <a:sym typeface="Symbol"/>
              </a:rPr>
              <a:t>n</a:t>
            </a:r>
            <a:r>
              <a:rPr lang="en-US" sz="2800" b="1" i="1" dirty="0" smtClean="0">
                <a:solidFill>
                  <a:srgbClr val="FF0000"/>
                </a:solidFill>
                <a:sym typeface="Symbol"/>
              </a:rPr>
              <a:t>umber with the lowest precision (fewest decimal places)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b="1" i="1" dirty="0" smtClean="0">
                <a:sym typeface="Symbol"/>
              </a:rPr>
              <a:t>                    </a:t>
            </a:r>
            <a:endParaRPr lang="en-US" sz="2800" b="1" i="1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62000" y="1997530"/>
            <a:ext cx="8534400" cy="761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i="1" dirty="0">
                <a:solidFill>
                  <a:srgbClr val="FF0000"/>
                </a:solidFill>
                <a:sym typeface="Symbol"/>
              </a:rPr>
              <a:t>n</a:t>
            </a:r>
            <a:r>
              <a:rPr lang="en-US" sz="2800" b="1" i="1" dirty="0" smtClean="0">
                <a:solidFill>
                  <a:srgbClr val="FF0000"/>
                </a:solidFill>
                <a:sym typeface="Symbol"/>
              </a:rPr>
              <a:t>umber with the least number of significant digits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b="1" dirty="0" smtClean="0">
                <a:sym typeface="Symbol"/>
              </a:rPr>
              <a:t>                    </a:t>
            </a:r>
            <a:endParaRPr lang="en-US" sz="2800" b="1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35428" y="4648200"/>
            <a:ext cx="8534400" cy="1828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ym typeface="Symbol"/>
              </a:rPr>
              <a:t>2. When adding or subtracting measurements the ____________________________ is the weakest link. </a:t>
            </a:r>
            <a:endParaRPr lang="en-US" sz="3600" dirty="0" smtClean="0">
              <a:sym typeface="Symbol"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ym typeface="Symbol"/>
              </a:rPr>
              <a:t>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6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1"/>
            <a:ext cx="8686800" cy="23118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600" dirty="0"/>
              <a:t>5</a:t>
            </a:r>
            <a:r>
              <a:rPr lang="en-US" sz="4600" dirty="0" smtClean="0"/>
              <a:t>. When finding the volume of a box, a student multiplies the box dimensions below:</a:t>
            </a:r>
          </a:p>
          <a:p>
            <a:pPr marL="0" indent="0">
              <a:buNone/>
            </a:pPr>
            <a:r>
              <a:rPr lang="en-US" sz="4600" dirty="0">
                <a:sym typeface="Symbol"/>
              </a:rPr>
              <a:t> </a:t>
            </a:r>
            <a:r>
              <a:rPr lang="en-US" sz="4600" dirty="0" smtClean="0">
                <a:sym typeface="Symbol"/>
              </a:rPr>
              <a:t>          5.0 cm x 15.0 cm x 85.0 cm</a:t>
            </a:r>
          </a:p>
          <a:p>
            <a:pPr marL="0" indent="0">
              <a:buNone/>
            </a:pPr>
            <a:r>
              <a:rPr lang="en-US" sz="4600" dirty="0" smtClean="0">
                <a:sym typeface="Symbol"/>
              </a:rPr>
              <a:t>How should they record their answer? 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                 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95600" y="2438400"/>
            <a:ext cx="419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3600" dirty="0" smtClean="0"/>
              <a:t>  6.4 x 10 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  cm </a:t>
            </a:r>
            <a:r>
              <a:rPr lang="en-US" sz="3600" baseline="30000" dirty="0" smtClean="0"/>
              <a:t>3</a:t>
            </a:r>
          </a:p>
          <a:p>
            <a:pPr marL="342900" indent="-342900">
              <a:buAutoNum type="alphaUcPeriod"/>
            </a:pPr>
            <a:r>
              <a:rPr lang="en-US" sz="3600" dirty="0" smtClean="0"/>
              <a:t>  6.375 x 10 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 cm </a:t>
            </a:r>
            <a:r>
              <a:rPr lang="en-US" sz="3600" baseline="30000" dirty="0" smtClean="0"/>
              <a:t>3</a:t>
            </a:r>
          </a:p>
          <a:p>
            <a:pPr marL="342900" indent="-342900">
              <a:buAutoNum type="alphaUcPeriod"/>
            </a:pPr>
            <a:r>
              <a:rPr lang="en-US" sz="3600" dirty="0" smtClean="0"/>
              <a:t>  6.37 x 10 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  cm </a:t>
            </a:r>
            <a:r>
              <a:rPr lang="en-US" sz="3600" baseline="30000" dirty="0" smtClean="0"/>
              <a:t>3</a:t>
            </a:r>
          </a:p>
          <a:p>
            <a:pPr marL="342900" indent="-342900">
              <a:buAutoNum type="alphaUcPeriod"/>
            </a:pPr>
            <a:r>
              <a:rPr lang="en-US" sz="3600" dirty="0" smtClean="0"/>
              <a:t>  6.38 x 10 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 cm </a:t>
            </a:r>
            <a:r>
              <a:rPr lang="en-US" sz="3600" baseline="30000" dirty="0" smtClean="0"/>
              <a:t>3</a:t>
            </a:r>
          </a:p>
          <a:p>
            <a:pPr marL="342900" indent="-342900">
              <a:buAutoNum type="alphaUcPeriod"/>
            </a:pPr>
            <a:endParaRPr lang="en-US" dirty="0"/>
          </a:p>
          <a:p>
            <a:pPr marL="342900" indent="-342900">
              <a:buAutoNum type="alphaU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48768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Explain your reasoning</a:t>
            </a:r>
            <a:r>
              <a:rPr lang="en-US" sz="3200" dirty="0"/>
              <a:t>: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3012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1"/>
            <a:ext cx="8686800" cy="23118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600" dirty="0"/>
              <a:t>6</a:t>
            </a:r>
            <a:r>
              <a:rPr lang="en-US" sz="4600" dirty="0" smtClean="0"/>
              <a:t>. When finding the perimeter of a yard, a student adds the following length measurements: </a:t>
            </a:r>
          </a:p>
          <a:p>
            <a:pPr marL="0" indent="0">
              <a:buNone/>
            </a:pPr>
            <a:r>
              <a:rPr lang="en-US" sz="4600" dirty="0">
                <a:sym typeface="Symbol"/>
              </a:rPr>
              <a:t> </a:t>
            </a:r>
            <a:r>
              <a:rPr lang="en-US" sz="4600" dirty="0" smtClean="0">
                <a:sym typeface="Symbol"/>
              </a:rPr>
              <a:t>          10.0 m </a:t>
            </a:r>
            <a:r>
              <a:rPr lang="en-US" sz="4600" dirty="0">
                <a:sym typeface="Symbol"/>
              </a:rPr>
              <a:t>+</a:t>
            </a:r>
            <a:r>
              <a:rPr lang="en-US" sz="4600" dirty="0" smtClean="0">
                <a:sym typeface="Symbol"/>
              </a:rPr>
              <a:t>  25.0 m +   </a:t>
            </a:r>
            <a:r>
              <a:rPr lang="en-US" sz="4600" dirty="0" smtClean="0">
                <a:sym typeface="Symbol"/>
              </a:rPr>
              <a:t>1.2 </a:t>
            </a:r>
            <a:r>
              <a:rPr lang="en-US" sz="4600" dirty="0" smtClean="0">
                <a:sym typeface="Symbol"/>
              </a:rPr>
              <a:t>x 10 </a:t>
            </a:r>
            <a:r>
              <a:rPr lang="en-US" sz="4600" baseline="30000" dirty="0" smtClean="0">
                <a:sym typeface="Symbol"/>
              </a:rPr>
              <a:t>2</a:t>
            </a:r>
            <a:r>
              <a:rPr lang="en-US" sz="4600" dirty="0" smtClean="0">
                <a:sym typeface="Symbol"/>
              </a:rPr>
              <a:t> m</a:t>
            </a:r>
          </a:p>
          <a:p>
            <a:pPr marL="0" indent="0">
              <a:buNone/>
            </a:pPr>
            <a:r>
              <a:rPr lang="en-US" sz="4600" dirty="0" smtClean="0">
                <a:sym typeface="Symbol"/>
              </a:rPr>
              <a:t>How should they record their answer? 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                 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95600" y="2438400"/>
            <a:ext cx="419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3600" dirty="0" smtClean="0"/>
              <a:t>  1.550 x 10 </a:t>
            </a:r>
            <a:r>
              <a:rPr lang="en-US" sz="3600" baseline="30000" dirty="0"/>
              <a:t>2</a:t>
            </a:r>
            <a:r>
              <a:rPr lang="en-US" sz="3600" dirty="0" smtClean="0"/>
              <a:t>  m </a:t>
            </a:r>
            <a:endParaRPr lang="en-US" sz="3600" baseline="30000" dirty="0" smtClean="0"/>
          </a:p>
          <a:p>
            <a:pPr marL="342900" indent="-342900">
              <a:buAutoNum type="alphaUcPeriod"/>
            </a:pPr>
            <a:r>
              <a:rPr lang="en-US" sz="3600" dirty="0" smtClean="0"/>
              <a:t>  1.50 x 10 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 m </a:t>
            </a:r>
            <a:endParaRPr lang="en-US" sz="3600" baseline="30000" dirty="0" smtClean="0"/>
          </a:p>
          <a:p>
            <a:pPr marL="342900" indent="-342900">
              <a:buAutoNum type="alphaUcPeriod"/>
            </a:pPr>
            <a:r>
              <a:rPr lang="en-US" sz="3600" dirty="0" smtClean="0"/>
              <a:t>  1.55 x 10 </a:t>
            </a:r>
            <a:r>
              <a:rPr lang="en-US" sz="3600" baseline="30000" dirty="0"/>
              <a:t>2</a:t>
            </a:r>
            <a:r>
              <a:rPr lang="en-US" sz="3600" dirty="0" smtClean="0"/>
              <a:t>  m </a:t>
            </a:r>
            <a:endParaRPr lang="en-US" sz="3600" baseline="30000" dirty="0" smtClean="0"/>
          </a:p>
          <a:p>
            <a:pPr marL="342900" indent="-342900">
              <a:buAutoNum type="alphaUcPeriod"/>
            </a:pPr>
            <a:r>
              <a:rPr lang="en-US" sz="3600" dirty="0" smtClean="0"/>
              <a:t>  1.6 x 10 </a:t>
            </a:r>
            <a:r>
              <a:rPr lang="en-US" sz="3600" baseline="30000" dirty="0"/>
              <a:t>2</a:t>
            </a:r>
            <a:r>
              <a:rPr lang="en-US" sz="3600" dirty="0" smtClean="0"/>
              <a:t> m </a:t>
            </a:r>
            <a:endParaRPr lang="en-US" sz="3600" baseline="30000" dirty="0" smtClean="0"/>
          </a:p>
          <a:p>
            <a:pPr marL="342900" indent="-342900">
              <a:buAutoNum type="alphaUcPeriod"/>
            </a:pPr>
            <a:endParaRPr lang="en-US" dirty="0"/>
          </a:p>
          <a:p>
            <a:pPr marL="342900" indent="-342900">
              <a:buAutoNum type="alphaU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48768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Explain your reasoning</a:t>
            </a:r>
            <a:r>
              <a:rPr lang="en-US" sz="3200" dirty="0"/>
              <a:t>: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58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7. The graph below shows a plot of force of gravity versus distance from the Earth’s </a:t>
            </a:r>
            <a:r>
              <a:rPr lang="en-US" sz="3600" dirty="0" err="1" smtClean="0"/>
              <a:t>centre</a:t>
            </a:r>
            <a:r>
              <a:rPr lang="en-US" sz="3600" dirty="0" smtClean="0"/>
              <a:t>.  What type of relationship is shown? 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420324" y="2285999"/>
            <a:ext cx="2645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A. linear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3126134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B. power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3971366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C. inverse</a:t>
            </a:r>
            <a:endParaRPr lang="en-US" sz="4800" dirty="0"/>
          </a:p>
        </p:txBody>
      </p:sp>
      <p:sp>
        <p:nvSpPr>
          <p:cNvPr id="14" name="TextBox 13"/>
          <p:cNvSpPr txBox="1"/>
          <p:nvPr/>
        </p:nvSpPr>
        <p:spPr>
          <a:xfrm>
            <a:off x="1420324" y="480236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D. root</a:t>
            </a:r>
            <a:endParaRPr lang="en-US" sz="4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1532313"/>
            <a:ext cx="4461604" cy="5072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3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8</a:t>
            </a:r>
            <a:r>
              <a:rPr lang="en-US" sz="3200" dirty="0" smtClean="0"/>
              <a:t>. Which of the following is the correct statement for completing the following conversion?:</a:t>
            </a:r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88029" y="1295400"/>
            <a:ext cx="63613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        </a:t>
            </a:r>
            <a:r>
              <a:rPr lang="en-US" sz="3700" dirty="0" smtClean="0"/>
              <a:t>0.000045 </a:t>
            </a:r>
            <a:r>
              <a:rPr lang="en-US" sz="3700" dirty="0" err="1" smtClean="0"/>
              <a:t>Gm</a:t>
            </a:r>
            <a:r>
              <a:rPr lang="en-US" sz="3700" dirty="0" smtClean="0"/>
              <a:t> =   ?  </a:t>
            </a:r>
            <a:r>
              <a:rPr lang="en-US" sz="3700" dirty="0" err="1" smtClean="0"/>
              <a:t>kM</a:t>
            </a:r>
            <a:r>
              <a:rPr lang="en-US" sz="3700" dirty="0" smtClean="0"/>
              <a:t> </a:t>
            </a:r>
            <a:endParaRPr lang="en-US" sz="3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98798" y="2354939"/>
                <a:ext cx="4011355" cy="1004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4.5 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</a:rPr>
                            <m:t>𝐺𝑚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  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  <m:r>
                        <a:rPr lang="en-US" sz="2800" i="1">
                          <a:latin typeface="Cambria Math"/>
                        </a:rPr>
                        <m:t>  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𝑘𝑚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1 </m:t>
                          </m:r>
                          <m:r>
                            <a:rPr lang="en-US" sz="2800" i="1">
                              <a:latin typeface="Cambria Math"/>
                            </a:rPr>
                            <m:t>𝐺𝑚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798" y="2354939"/>
                <a:ext cx="4011355" cy="100444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56582" y="2354939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A.</a:t>
            </a:r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1121229" y="3657600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</a:t>
            </a:r>
            <a:r>
              <a:rPr lang="en-US" sz="4800" dirty="0" smtClean="0"/>
              <a:t>.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1121229" y="4648200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C.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1121229" y="5735009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D.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738886" y="5561564"/>
                <a:ext cx="4202112" cy="1004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4.5 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</a:rPr>
                            <m:t>𝐺𝑚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  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  <m:r>
                        <a:rPr lang="en-US" sz="2800" i="1">
                          <a:latin typeface="Cambria Math"/>
                        </a:rPr>
                        <m:t>  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𝑘𝑚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1 </m:t>
                          </m:r>
                          <m:r>
                            <a:rPr lang="en-US" sz="2800" i="1">
                              <a:latin typeface="Cambria Math"/>
                            </a:rPr>
                            <m:t>𝐺𝑚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886" y="5561564"/>
                <a:ext cx="4202112" cy="100444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98798" y="3570877"/>
                <a:ext cx="4202112" cy="1004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4.5 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</a:rPr>
                            <m:t>𝐺𝑚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  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  <m:r>
                        <a:rPr lang="en-US" sz="2800" i="1">
                          <a:latin typeface="Cambria Math"/>
                        </a:rPr>
                        <m:t>  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1 </m:t>
                          </m:r>
                          <m:r>
                            <a:rPr lang="en-US" sz="2800" i="1">
                              <a:latin typeface="Cambria Math"/>
                            </a:rPr>
                            <m:t>𝑘𝑚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𝐺𝑚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798" y="3570877"/>
                <a:ext cx="4202112" cy="100444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798798" y="4648200"/>
                <a:ext cx="4202112" cy="1004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4.5 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</a:rPr>
                            <m:t>𝐺𝑚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  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  <m:r>
                        <a:rPr lang="en-US" sz="2800" i="1">
                          <a:latin typeface="Cambria Math"/>
                        </a:rPr>
                        <m:t>  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𝑘𝑚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1 </m:t>
                          </m:r>
                          <m:r>
                            <a:rPr lang="en-US" sz="2800" i="1">
                              <a:latin typeface="Cambria Math"/>
                            </a:rPr>
                            <m:t>𝐺𝑚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798" y="4648200"/>
                <a:ext cx="4202112" cy="100444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4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485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Symbol</vt:lpstr>
      <vt:lpstr>Office Theme</vt:lpstr>
      <vt:lpstr>Practice Quiz- Measurement Skills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 The graph below shows a plot of force of gravity versus distance from the Earth’s centre.  What type of relationship is shown? </vt:lpstr>
      <vt:lpstr>8. Which of the following is the correct statement for completing the following conversion?:</vt:lpstr>
      <vt:lpstr>9. Which of the following is the correct conversion factor for completing the following conversion? </vt:lpstr>
      <vt:lpstr>PowerPoint Presentation</vt:lpstr>
      <vt:lpstr>12. Complete the following conversions. Show your work!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Quiz- Measurement Skills</dc:title>
  <dc:creator>Linda</dc:creator>
  <cp:lastModifiedBy>Ryan, Linda</cp:lastModifiedBy>
  <cp:revision>22</cp:revision>
  <cp:lastPrinted>2018-09-15T22:01:38Z</cp:lastPrinted>
  <dcterms:created xsi:type="dcterms:W3CDTF">2012-02-13T03:20:06Z</dcterms:created>
  <dcterms:modified xsi:type="dcterms:W3CDTF">2018-09-15T22:25:42Z</dcterms:modified>
</cp:coreProperties>
</file>