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0" r:id="rId3"/>
    <p:sldId id="259" r:id="rId4"/>
    <p:sldId id="258" r:id="rId5"/>
    <p:sldId id="257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6096-806B-4493-86F0-6AAFC8F0E0AC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DA27-8380-41C9-B22F-4D1391810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6096-806B-4493-86F0-6AAFC8F0E0AC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DA27-8380-41C9-B22F-4D1391810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6096-806B-4493-86F0-6AAFC8F0E0AC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DA27-8380-41C9-B22F-4D1391810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6096-806B-4493-86F0-6AAFC8F0E0AC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DA27-8380-41C9-B22F-4D1391810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6096-806B-4493-86F0-6AAFC8F0E0AC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DA27-8380-41C9-B22F-4D1391810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6096-806B-4493-86F0-6AAFC8F0E0AC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DA27-8380-41C9-B22F-4D1391810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6096-806B-4493-86F0-6AAFC8F0E0AC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DA27-8380-41C9-B22F-4D1391810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6096-806B-4493-86F0-6AAFC8F0E0AC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DA27-8380-41C9-B22F-4D1391810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6096-806B-4493-86F0-6AAFC8F0E0AC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DA27-8380-41C9-B22F-4D13918101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338" name="Picture 2" descr="http://newton.ex.ac.uk/research/qsystems/aks/waves.jpg"/>
          <p:cNvPicPr>
            <a:picLocks noChangeAspect="1" noChangeArrowheads="1"/>
          </p:cNvPicPr>
          <p:nvPr userDrawn="1"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6096-806B-4493-86F0-6AAFC8F0E0AC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DA27-8380-41C9-B22F-4D1391810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6096-806B-4493-86F0-6AAFC8F0E0AC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DA27-8380-41C9-B22F-4D1391810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A6096-806B-4493-86F0-6AAFC8F0E0AC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3DA27-8380-41C9-B22F-4D13918101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7290" y="1857364"/>
            <a:ext cx="6301982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/>
              <a:t>Electric Potential </a:t>
            </a:r>
            <a:endParaRPr lang="en-US" sz="6600" b="1" dirty="0" smtClean="0"/>
          </a:p>
          <a:p>
            <a:pPr algn="ctr"/>
            <a:r>
              <a:rPr lang="en-US" sz="6600" b="1" dirty="0" smtClean="0"/>
              <a:t>Difference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4056" t="25135" r="56178" b="14010"/>
          <a:stretch>
            <a:fillRect/>
          </a:stretch>
        </p:blipFill>
        <p:spPr bwMode="auto">
          <a:xfrm>
            <a:off x="60161" y="571480"/>
            <a:ext cx="4226087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4331" t="25576" r="53422" b="14892"/>
          <a:stretch>
            <a:fillRect/>
          </a:stretch>
        </p:blipFill>
        <p:spPr bwMode="auto">
          <a:xfrm>
            <a:off x="4429124" y="571480"/>
            <a:ext cx="4680000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714356"/>
            <a:ext cx="8215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As current </a:t>
            </a:r>
            <a:r>
              <a:rPr lang="en-US" sz="2400" dirty="0"/>
              <a:t>passes through the stove element, it experiences opposition to the </a:t>
            </a:r>
            <a:r>
              <a:rPr lang="en-US" sz="2400" dirty="0" smtClean="0"/>
              <a:t>flow, resulting </a:t>
            </a:r>
            <a:r>
              <a:rPr lang="en-US" sz="2400" dirty="0"/>
              <a:t>in a loss of electric potential energy. The energy lost is transferred to </a:t>
            </a:r>
            <a:r>
              <a:rPr lang="en-US" sz="2400" dirty="0" smtClean="0"/>
              <a:t>the molecules </a:t>
            </a:r>
            <a:r>
              <a:rPr lang="en-US" sz="2400" dirty="0"/>
              <a:t>and atoms of the conductor as the current moves through it. </a:t>
            </a:r>
            <a:r>
              <a:rPr lang="en-US" sz="2400" dirty="0" smtClean="0"/>
              <a:t>This causes </a:t>
            </a:r>
            <a:r>
              <a:rPr lang="en-US" sz="2400" dirty="0"/>
              <a:t>the element to heat up and glow—electric potential energy has </a:t>
            </a:r>
            <a:r>
              <a:rPr lang="en-US" sz="2400" dirty="0" smtClean="0"/>
              <a:t>changed into </a:t>
            </a:r>
            <a:r>
              <a:rPr lang="en-US" sz="2400" dirty="0"/>
              <a:t>heat and light energy.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500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Electric Potential Difference</a:t>
            </a:r>
            <a:endParaRPr lang="en-US" sz="3200" dirty="0"/>
          </a:p>
        </p:txBody>
      </p:sp>
      <p:pic>
        <p:nvPicPr>
          <p:cNvPr id="2052" name="Picture 4" descr="http://www.smarterhomes.org.nz/uploads/pics/energy-appliance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068" y="3643314"/>
            <a:ext cx="4283634" cy="2862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5787" t="30427" r="6569" b="39146"/>
          <a:stretch>
            <a:fillRect/>
          </a:stretch>
        </p:blipFill>
        <p:spPr bwMode="auto">
          <a:xfrm>
            <a:off x="428596" y="1643050"/>
            <a:ext cx="823090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6063" t="48066" r="5466" b="32090"/>
          <a:stretch>
            <a:fillRect/>
          </a:stretch>
        </p:blipFill>
        <p:spPr bwMode="auto">
          <a:xfrm>
            <a:off x="500066" y="3929066"/>
            <a:ext cx="8072462" cy="11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0"/>
            <a:ext cx="6500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Electric Potential Difference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7031" t="31875" r="35547" b="16562"/>
          <a:stretch>
            <a:fillRect/>
          </a:stretch>
        </p:blipFill>
        <p:spPr bwMode="auto">
          <a:xfrm>
            <a:off x="385733" y="1357298"/>
            <a:ext cx="8401109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0"/>
            <a:ext cx="6500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Electric Potential Difference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8268" t="15875" r="35508" b="7396"/>
          <a:stretch>
            <a:fillRect/>
          </a:stretch>
        </p:blipFill>
        <p:spPr bwMode="auto">
          <a:xfrm>
            <a:off x="1037079" y="642918"/>
            <a:ext cx="7035383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0"/>
            <a:ext cx="6500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Electric Potential Difference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36380" t="27781" r="4915" b="20625"/>
          <a:stretch>
            <a:fillRect/>
          </a:stretch>
        </p:blipFill>
        <p:spPr bwMode="auto">
          <a:xfrm>
            <a:off x="285720" y="714356"/>
            <a:ext cx="871360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14282" y="2000240"/>
            <a:ext cx="714380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500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Electric Potential Difference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36380" t="18521" r="4915" b="19302"/>
          <a:stretch>
            <a:fillRect/>
          </a:stretch>
        </p:blipFill>
        <p:spPr bwMode="auto">
          <a:xfrm>
            <a:off x="285720" y="642918"/>
            <a:ext cx="8633358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57158" y="2000240"/>
            <a:ext cx="6929486" cy="4500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500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Electric Potential Difference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9922" t="26458" r="37988" b="6073"/>
          <a:stretch>
            <a:fillRect/>
          </a:stretch>
        </p:blipFill>
        <p:spPr bwMode="auto">
          <a:xfrm>
            <a:off x="642910" y="142852"/>
            <a:ext cx="7984247" cy="646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01173244029348B9D96912DF842876" ma:contentTypeVersion="0" ma:contentTypeDescription="Create a new document." ma:contentTypeScope="" ma:versionID="497319d8427a0786d8e03088e257065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A59A9D1-B6CA-407B-ABCB-47442896C684}"/>
</file>

<file path=customXml/itemProps2.xml><?xml version="1.0" encoding="utf-8"?>
<ds:datastoreItem xmlns:ds="http://schemas.openxmlformats.org/officeDocument/2006/customXml" ds:itemID="{0172036A-7523-44DC-A6D7-794BD106935F}"/>
</file>

<file path=customXml/itemProps3.xml><?xml version="1.0" encoding="utf-8"?>
<ds:datastoreItem xmlns:ds="http://schemas.openxmlformats.org/officeDocument/2006/customXml" ds:itemID="{8F648C79-53BB-42F3-B3FD-3AB3C2AFC413}"/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84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5</cp:revision>
  <dcterms:created xsi:type="dcterms:W3CDTF">2010-04-23T00:36:13Z</dcterms:created>
  <dcterms:modified xsi:type="dcterms:W3CDTF">2010-04-26T17:09:11Z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0x0101006301173244029348B9D96912DF842876</vt:lpwstr>
  </property>
</Properties>
</file>