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9" r:id="rId3"/>
    <p:sldId id="280" r:id="rId4"/>
    <p:sldId id="284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7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12/7/2011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Basics – Dec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Agenda (</a:t>
            </a:r>
            <a:r>
              <a:rPr lang="en-US" sz="2800" b="1" i="1" u="sng" dirty="0" smtClean="0"/>
              <a:t>60 min</a:t>
            </a:r>
            <a:r>
              <a:rPr lang="en-US" sz="2800" b="1" u="sng" dirty="0" smtClean="0"/>
              <a:t>):</a:t>
            </a:r>
            <a:endParaRPr lang="en-US" sz="2400" b="1" dirty="0" smtClean="0"/>
          </a:p>
          <a:p>
            <a:r>
              <a:rPr lang="en-US" sz="2400" dirty="0" smtClean="0"/>
              <a:t>Presentation: Basic Electrical Units</a:t>
            </a:r>
          </a:p>
          <a:p>
            <a:r>
              <a:rPr lang="en-US" sz="2400" dirty="0" smtClean="0"/>
              <a:t>Energy Unit: </a:t>
            </a:r>
            <a:r>
              <a:rPr lang="en-US" sz="2400" dirty="0" smtClean="0"/>
              <a:t>Q&amp;A</a:t>
            </a:r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b="1" u="sng" dirty="0" smtClean="0"/>
              <a:t>Upcoming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Energy Unit Test </a:t>
            </a:r>
            <a:r>
              <a:rPr lang="en-US" sz="2400" smtClean="0">
                <a:solidFill>
                  <a:srgbClr val="FF0000"/>
                </a:solidFill>
              </a:rPr>
              <a:t>– </a:t>
            </a:r>
            <a:r>
              <a:rPr lang="en-US" sz="2400" b="1" smtClean="0">
                <a:solidFill>
                  <a:srgbClr val="FF0000"/>
                </a:solidFill>
              </a:rPr>
              <a:t>TOMORROW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Potential Difference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296538" y="2036859"/>
            <a:ext cx="2743200" cy="1511559"/>
            <a:chOff x="5664679" y="2432644"/>
            <a:chExt cx="1831675" cy="992043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1"/>
                <a:endCxn id="1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8" idx="7"/>
                <a:endCxn id="1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029804" y="1787857"/>
            <a:ext cx="6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73023" y="28273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2V</a:t>
            </a:r>
            <a:endParaRPr 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06056" y="28296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2V</a:t>
            </a:r>
            <a:endParaRPr lang="en-US" b="1" baseline="-25000" dirty="0"/>
          </a:p>
        </p:txBody>
      </p:sp>
      <p:grpSp>
        <p:nvGrpSpPr>
          <p:cNvPr id="13" name="Group 23"/>
          <p:cNvGrpSpPr/>
          <p:nvPr/>
        </p:nvGrpSpPr>
        <p:grpSpPr>
          <a:xfrm>
            <a:off x="5924202" y="1804804"/>
            <a:ext cx="1445590" cy="1784558"/>
            <a:chOff x="2280249" y="1463610"/>
            <a:chExt cx="937404" cy="113869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7"/>
                <a:endCxn id="3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1"/>
                <a:endCxn id="3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7"/>
                <a:endCxn id="3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6867099" y="1612711"/>
            <a:ext cx="6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05351" y="2324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2V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8570" y="363712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2V</a:t>
            </a:r>
            <a:endParaRPr lang="en-US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965277" y="4244454"/>
            <a:ext cx="134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66345" y="4451444"/>
            <a:ext cx="134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Resistance (R)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Electrical resistance is a measure of how difficult it is for electric current to flow through a material.</a:t>
            </a:r>
          </a:p>
          <a:p>
            <a:endParaRPr lang="en-US" dirty="0" smtClean="0"/>
          </a:p>
          <a:p>
            <a:r>
              <a:rPr lang="en-US" dirty="0" smtClean="0"/>
              <a:t>Ohm’s Law is a useful way to define resistance</a:t>
            </a:r>
          </a:p>
          <a:p>
            <a:endParaRPr lang="en-US" sz="1600" dirty="0" smtClean="0"/>
          </a:p>
          <a:p>
            <a:pPr algn="ctr">
              <a:buNone/>
            </a:pPr>
            <a:r>
              <a:rPr lang="en-US" sz="3900" b="1" dirty="0" smtClean="0"/>
              <a:t>R = V / I</a:t>
            </a:r>
          </a:p>
          <a:p>
            <a:endParaRPr lang="en-US" sz="1600" dirty="0" smtClean="0"/>
          </a:p>
          <a:p>
            <a:r>
              <a:rPr lang="en-US" dirty="0" smtClean="0"/>
              <a:t>Resistance is measured in Ohms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endParaRPr lang="en-US" sz="1700" dirty="0" smtClean="0"/>
          </a:p>
          <a:p>
            <a:pPr algn="ctr">
              <a:buNone/>
            </a:pPr>
            <a:r>
              <a:rPr lang="en-US" sz="3900" b="1" dirty="0" smtClean="0"/>
              <a:t>1 </a:t>
            </a:r>
            <a:r>
              <a:rPr lang="el-GR" sz="3900" b="1" dirty="0" smtClean="0"/>
              <a:t>Ω</a:t>
            </a:r>
            <a:r>
              <a:rPr lang="en-US" sz="3900" b="1" dirty="0" smtClean="0"/>
              <a:t> = 1 V/A</a:t>
            </a:r>
            <a:endParaRPr lang="en-US" sz="3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Resistance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resistance of a circuit that has a current of 5 A and an electric potential of 120 V?</a:t>
            </a:r>
          </a:p>
          <a:p>
            <a:endParaRPr lang="en-US" dirty="0" smtClean="0"/>
          </a:p>
          <a:p>
            <a:r>
              <a:rPr lang="en-US" dirty="0" smtClean="0"/>
              <a:t>R = V / I</a:t>
            </a:r>
          </a:p>
          <a:p>
            <a:r>
              <a:rPr lang="en-US" dirty="0" smtClean="0"/>
              <a:t>R = 120 V / 5 A</a:t>
            </a:r>
          </a:p>
          <a:p>
            <a:r>
              <a:rPr lang="en-US" dirty="0" smtClean="0"/>
              <a:t>R = 60 V/A</a:t>
            </a:r>
          </a:p>
          <a:p>
            <a:r>
              <a:rPr lang="en-US" dirty="0" smtClean="0"/>
              <a:t>R = 60 </a:t>
            </a:r>
            <a:r>
              <a:rPr lang="el-GR" dirty="0" smtClean="0"/>
              <a:t>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Series Circuit</a:t>
            </a:r>
          </a:p>
          <a:p>
            <a:pPr lvl="1"/>
            <a:r>
              <a:rPr lang="en-US" sz="2400" dirty="0" smtClean="0"/>
              <a:t>The resistors add together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R</a:t>
            </a:r>
            <a:r>
              <a:rPr lang="en-US" b="1" baseline="-25000" dirty="0" smtClean="0"/>
              <a:t>1</a:t>
            </a:r>
            <a:r>
              <a:rPr lang="en-US" b="1" dirty="0" smtClean="0"/>
              <a:t> + R </a:t>
            </a:r>
            <a:r>
              <a:rPr lang="en-US" b="1" baseline="-25000" dirty="0" smtClean="0"/>
              <a:t>2</a:t>
            </a:r>
            <a:endParaRPr lang="en-US" sz="2400" b="1" baseline="-250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800" b="1" u="sng" dirty="0" smtClean="0"/>
              <a:t>Parallel Circuit</a:t>
            </a:r>
          </a:p>
          <a:p>
            <a:pPr lvl="1"/>
            <a:r>
              <a:rPr lang="en-US" sz="2400" dirty="0" smtClean="0"/>
              <a:t>The resistors affect the voltage and</a:t>
            </a:r>
            <a:br>
              <a:rPr lang="en-US" sz="2400" dirty="0" smtClean="0"/>
            </a:br>
            <a:r>
              <a:rPr lang="en-US" sz="2400" dirty="0" smtClean="0"/>
              <a:t>current in a more complicated way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smtClean="0"/>
              <a:t>1/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1/R</a:t>
            </a:r>
            <a:r>
              <a:rPr lang="en-US" b="1" baseline="-25000" dirty="0" smtClean="0"/>
              <a:t>1</a:t>
            </a:r>
            <a:r>
              <a:rPr lang="en-US" b="1" dirty="0" smtClean="0"/>
              <a:t> + 1/R </a:t>
            </a:r>
            <a:r>
              <a:rPr lang="en-US" b="1" baseline="-25000" dirty="0" smtClean="0"/>
              <a:t>2</a:t>
            </a:r>
            <a:endParaRPr lang="en-US" sz="2400" b="1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554639" y="1736608"/>
            <a:ext cx="2743200" cy="1511559"/>
            <a:chOff x="5664679" y="2432644"/>
            <a:chExt cx="1831675" cy="992043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1"/>
                <a:endCxn id="17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7"/>
                <a:endCxn id="17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7"/>
                <a:endCxn id="1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69861" y="4234105"/>
            <a:ext cx="1445590" cy="1784558"/>
            <a:chOff x="2280249" y="1463610"/>
            <a:chExt cx="937404" cy="113869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7"/>
                <a:endCxn id="31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7372067" y="249981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1953" y="47539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6861" y="25293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94229" y="60527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Resistance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296538" y="2036859"/>
            <a:ext cx="2743200" cy="1511559"/>
            <a:chOff x="5664679" y="2432644"/>
            <a:chExt cx="1831675" cy="992043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1"/>
                <a:endCxn id="1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8" idx="7"/>
                <a:endCxn id="1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3073023" y="282736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el-GR" b="1" dirty="0" smtClean="0"/>
              <a:t> Ω</a:t>
            </a:r>
            <a:endParaRPr 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806056" y="282963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el-GR" b="1" dirty="0" smtClean="0"/>
              <a:t>Ω</a:t>
            </a:r>
            <a:endParaRPr lang="en-US" b="1" baseline="-25000" dirty="0"/>
          </a:p>
        </p:txBody>
      </p:sp>
      <p:grpSp>
        <p:nvGrpSpPr>
          <p:cNvPr id="13" name="Group 23"/>
          <p:cNvGrpSpPr/>
          <p:nvPr/>
        </p:nvGrpSpPr>
        <p:grpSpPr>
          <a:xfrm>
            <a:off x="5924202" y="1804804"/>
            <a:ext cx="1445590" cy="1784558"/>
            <a:chOff x="2280249" y="1463610"/>
            <a:chExt cx="937404" cy="113869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7"/>
                <a:endCxn id="3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1"/>
                <a:endCxn id="3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7"/>
                <a:endCxn id="3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/>
          <p:cNvSpPr txBox="1"/>
          <p:nvPr/>
        </p:nvSpPr>
        <p:spPr>
          <a:xfrm>
            <a:off x="6405351" y="23246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el-GR" b="1" dirty="0" smtClean="0"/>
              <a:t> Ω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8570" y="363712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el-GR" b="1" dirty="0" smtClean="0"/>
              <a:t> Ω</a:t>
            </a:r>
            <a:endParaRPr lang="en-US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965277" y="4244454"/>
            <a:ext cx="134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66345" y="4451444"/>
            <a:ext cx="1347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Due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Samah</a:t>
            </a:r>
            <a:r>
              <a:rPr lang="en-US" dirty="0" smtClean="0"/>
              <a:t> (p)</a:t>
            </a:r>
          </a:p>
          <a:p>
            <a:r>
              <a:rPr lang="en-US" dirty="0" err="1" smtClean="0"/>
              <a:t>Anisha</a:t>
            </a:r>
            <a:r>
              <a:rPr lang="en-US" dirty="0" smtClean="0"/>
              <a:t> (p) – email </a:t>
            </a:r>
            <a:r>
              <a:rPr lang="en-US" dirty="0" err="1" smtClean="0"/>
              <a:t>t.b.d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Umesh</a:t>
            </a:r>
            <a:r>
              <a:rPr lang="en-US" dirty="0" smtClean="0"/>
              <a:t> (</a:t>
            </a:r>
            <a:r>
              <a:rPr lang="en-US" dirty="0" smtClean="0"/>
              <a:t>p)</a:t>
            </a:r>
            <a:endParaRPr lang="en-US" dirty="0" smtClean="0"/>
          </a:p>
          <a:p>
            <a:r>
              <a:rPr lang="en-US" dirty="0" err="1" smtClean="0"/>
              <a:t>Karamjeet</a:t>
            </a:r>
            <a:r>
              <a:rPr lang="en-US" dirty="0" smtClean="0"/>
              <a:t> (n) - lunch</a:t>
            </a:r>
          </a:p>
          <a:p>
            <a:r>
              <a:rPr lang="en-US" dirty="0" err="1" smtClean="0"/>
              <a:t>Katyayani</a:t>
            </a:r>
            <a:r>
              <a:rPr lang="en-US" dirty="0" smtClean="0"/>
              <a:t> (</a:t>
            </a:r>
            <a:r>
              <a:rPr lang="en-US" dirty="0" err="1" smtClean="0"/>
              <a:t>p,s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Abdullahi</a:t>
            </a:r>
            <a:r>
              <a:rPr lang="en-US" dirty="0" smtClean="0"/>
              <a:t> (p)</a:t>
            </a:r>
          </a:p>
          <a:p>
            <a:r>
              <a:rPr lang="en-US" dirty="0" err="1" smtClean="0"/>
              <a:t>Anshi</a:t>
            </a:r>
            <a:r>
              <a:rPr lang="en-US" dirty="0" smtClean="0"/>
              <a:t> (p, s) – email </a:t>
            </a:r>
            <a:r>
              <a:rPr lang="en-US" dirty="0" err="1" smtClean="0"/>
              <a:t>t.b.d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Ashonjit</a:t>
            </a:r>
            <a:r>
              <a:rPr lang="en-US" dirty="0" smtClean="0"/>
              <a:t> (p)</a:t>
            </a:r>
          </a:p>
          <a:p>
            <a:r>
              <a:rPr lang="en-US" dirty="0" err="1" smtClean="0"/>
              <a:t>Lajanthan</a:t>
            </a:r>
            <a:r>
              <a:rPr lang="en-US" dirty="0" smtClean="0"/>
              <a:t> (p) - absent</a:t>
            </a:r>
          </a:p>
          <a:p>
            <a:r>
              <a:rPr lang="en-US" dirty="0" err="1" smtClean="0"/>
              <a:t>Amandeep</a:t>
            </a:r>
            <a:r>
              <a:rPr lang="en-US" dirty="0" smtClean="0"/>
              <a:t> (p)</a:t>
            </a:r>
          </a:p>
          <a:p>
            <a:r>
              <a:rPr lang="en-US" dirty="0" err="1" smtClean="0"/>
              <a:t>Harjinder</a:t>
            </a:r>
            <a:r>
              <a:rPr lang="en-US" dirty="0" smtClean="0"/>
              <a:t> (</a:t>
            </a:r>
            <a:r>
              <a:rPr lang="en-US" dirty="0" err="1" smtClean="0"/>
              <a:t>n,s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Vish</a:t>
            </a:r>
            <a:r>
              <a:rPr lang="en-US" dirty="0" smtClean="0"/>
              <a:t> (</a:t>
            </a:r>
            <a:r>
              <a:rPr lang="en-US" dirty="0" err="1" smtClean="0"/>
              <a:t>p,n,s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 = F</a:t>
            </a:r>
            <a:r>
              <a:rPr lang="el-GR" dirty="0" smtClean="0"/>
              <a:t>Δ</a:t>
            </a:r>
            <a:r>
              <a:rPr lang="en-US" dirty="0" smtClean="0"/>
              <a:t>d			W = </a:t>
            </a:r>
            <a:r>
              <a:rPr lang="el-GR" dirty="0" smtClean="0"/>
              <a:t>Δ</a:t>
            </a:r>
            <a:r>
              <a:rPr lang="en-US" dirty="0" smtClean="0"/>
              <a:t>E</a:t>
            </a:r>
          </a:p>
          <a:p>
            <a:endParaRPr lang="en-US" dirty="0" smtClean="0"/>
          </a:p>
          <a:p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= ½ mv</a:t>
            </a:r>
            <a:r>
              <a:rPr lang="en-US" baseline="30000" dirty="0" smtClean="0"/>
              <a:t>2</a:t>
            </a:r>
            <a:r>
              <a:rPr lang="en-US" dirty="0" smtClean="0"/>
              <a:t>		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= </a:t>
            </a:r>
            <a:r>
              <a:rPr lang="en-US" dirty="0" err="1" smtClean="0"/>
              <a:t>mgh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g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P = </a:t>
            </a:r>
            <a:r>
              <a:rPr lang="el-GR" dirty="0" smtClean="0"/>
              <a:t>Δ</a:t>
            </a:r>
            <a:r>
              <a:rPr lang="en-US" dirty="0" smtClean="0"/>
              <a:t>E/</a:t>
            </a:r>
            <a:r>
              <a:rPr lang="el-GR" dirty="0" smtClean="0"/>
              <a:t> Δ</a:t>
            </a:r>
            <a:r>
              <a:rPr lang="en-US" dirty="0" smtClean="0"/>
              <a:t>t</a:t>
            </a:r>
          </a:p>
          <a:p>
            <a:endParaRPr lang="en-US" dirty="0" smtClean="0"/>
          </a:p>
          <a:p>
            <a:r>
              <a:rPr lang="en-US" dirty="0" smtClean="0"/>
              <a:t>Efficiency = 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out</a:t>
            </a:r>
            <a:r>
              <a:rPr lang="en-US" dirty="0" smtClean="0"/>
              <a:t> /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in</a:t>
            </a:r>
            <a:r>
              <a:rPr lang="en-US" dirty="0" smtClean="0"/>
              <a:t>) x 100%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664679" y="2432644"/>
            <a:ext cx="1831675" cy="992043"/>
            <a:chOff x="5664679" y="2432644"/>
            <a:chExt cx="1831675" cy="992043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2" idx="1"/>
                <a:endCxn id="32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7"/>
                <a:endCxn id="32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39" idx="1"/>
                <a:endCxn id="39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7"/>
                <a:endCxn id="39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2280249" y="1463610"/>
            <a:ext cx="937404" cy="1138692"/>
            <a:chOff x="2280249" y="1463610"/>
            <a:chExt cx="937404" cy="113869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8" idx="7"/>
                <a:endCxn id="5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1"/>
                <a:endCxn id="62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62" idx="7"/>
                <a:endCxn id="62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Charge (Q)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charge of </a:t>
            </a:r>
            <a:r>
              <a:rPr lang="en-US" i="1" dirty="0" smtClean="0"/>
              <a:t>electrons</a:t>
            </a:r>
            <a:r>
              <a:rPr lang="en-US" dirty="0" smtClean="0"/>
              <a:t> (-</a:t>
            </a:r>
            <a:r>
              <a:rPr lang="en-US" dirty="0" err="1" smtClean="0"/>
              <a:t>ve</a:t>
            </a:r>
            <a:r>
              <a:rPr lang="en-US" dirty="0" smtClean="0"/>
              <a:t>) and </a:t>
            </a:r>
            <a:r>
              <a:rPr lang="en-US" i="1" dirty="0" smtClean="0"/>
              <a:t>protons</a:t>
            </a:r>
            <a:r>
              <a:rPr lang="en-US" dirty="0" smtClean="0"/>
              <a:t> (+</a:t>
            </a:r>
            <a:r>
              <a:rPr lang="en-US" dirty="0" err="1" smtClean="0"/>
              <a:t>ve</a:t>
            </a:r>
            <a:r>
              <a:rPr lang="en-US" dirty="0" smtClean="0"/>
              <a:t>) is the basis of electricity and the electromagnetic force.</a:t>
            </a:r>
          </a:p>
          <a:p>
            <a:endParaRPr lang="en-US" dirty="0" smtClean="0"/>
          </a:p>
          <a:p>
            <a:r>
              <a:rPr lang="en-US" dirty="0" smtClean="0"/>
              <a:t>We measure charge in </a:t>
            </a:r>
            <a:r>
              <a:rPr lang="en-US" i="1" dirty="0" smtClean="0"/>
              <a:t>Coulombs</a:t>
            </a:r>
            <a:r>
              <a:rPr lang="en-US" dirty="0" smtClean="0"/>
              <a:t> (C)</a:t>
            </a:r>
          </a:p>
          <a:p>
            <a:pPr lvl="1"/>
            <a:r>
              <a:rPr lang="en-US" dirty="0" smtClean="0"/>
              <a:t>Single electrons are too tiny to matter in circuits</a:t>
            </a:r>
          </a:p>
          <a:p>
            <a:pPr lvl="1">
              <a:buNone/>
            </a:pPr>
            <a:r>
              <a:rPr lang="en-US" dirty="0" smtClean="0"/>
              <a:t>	1 C = 6.2x10</a:t>
            </a:r>
            <a:r>
              <a:rPr lang="en-US" baseline="30000" dirty="0" smtClean="0"/>
              <a:t>18</a:t>
            </a:r>
            <a:r>
              <a:rPr lang="en-US" dirty="0" smtClean="0"/>
              <a:t> electrons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symbol for charge is Q</a:t>
            </a:r>
          </a:p>
          <a:p>
            <a:pPr lvl="1"/>
            <a:r>
              <a:rPr lang="en-US" dirty="0" smtClean="0"/>
              <a:t>Q is measured in Coulombs (C)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Current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is a measure of the flow of electrons</a:t>
            </a:r>
          </a:p>
          <a:p>
            <a:endParaRPr lang="en-US" sz="1600" dirty="0" smtClean="0"/>
          </a:p>
          <a:p>
            <a:pPr algn="ctr">
              <a:buNone/>
            </a:pPr>
            <a:r>
              <a:rPr lang="en-US" sz="4000" b="1" dirty="0" smtClean="0"/>
              <a:t>I = Q / </a:t>
            </a:r>
            <a:r>
              <a:rPr lang="el-GR" sz="4000" b="1" dirty="0" smtClean="0"/>
              <a:t>Δ</a:t>
            </a:r>
            <a:r>
              <a:rPr lang="en-US" sz="4000" b="1" dirty="0" smtClean="0"/>
              <a:t>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Current is measured in Amperes (A)</a:t>
            </a:r>
          </a:p>
          <a:p>
            <a:endParaRPr lang="en-US" sz="1600" dirty="0" smtClean="0"/>
          </a:p>
          <a:p>
            <a:pPr algn="ctr">
              <a:buNone/>
            </a:pPr>
            <a:r>
              <a:rPr lang="en-US" sz="4000" b="1" dirty="0" smtClean="0"/>
              <a:t>1 A = 1 C/s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Current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10 A circuit, how many coulombs of charge flow through a light bulb in 1 minute?</a:t>
            </a:r>
          </a:p>
          <a:p>
            <a:endParaRPr lang="en-US" dirty="0" smtClean="0"/>
          </a:p>
          <a:p>
            <a:r>
              <a:rPr lang="en-US" dirty="0" smtClean="0"/>
              <a:t>I = Q / </a:t>
            </a:r>
            <a:r>
              <a:rPr lang="el-GR" dirty="0" smtClean="0"/>
              <a:t>Δ</a:t>
            </a:r>
            <a:r>
              <a:rPr lang="en-US" dirty="0" smtClean="0"/>
              <a:t>t 	or 	Q = I x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r>
              <a:rPr lang="en-US" dirty="0" smtClean="0"/>
              <a:t>Q = 10 A    x 60 s</a:t>
            </a:r>
          </a:p>
          <a:p>
            <a:r>
              <a:rPr lang="en-US" dirty="0" smtClean="0"/>
              <a:t>Q = 10 C/s x 60 s</a:t>
            </a:r>
          </a:p>
          <a:p>
            <a:r>
              <a:rPr lang="en-US" dirty="0" smtClean="0"/>
              <a:t>Q = 600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Series Circuit</a:t>
            </a:r>
          </a:p>
          <a:p>
            <a:pPr lvl="1"/>
            <a:r>
              <a:rPr lang="en-US" sz="2400" dirty="0" smtClean="0"/>
              <a:t>The flow of electrons follow </a:t>
            </a:r>
            <a:br>
              <a:rPr lang="en-US" sz="2400" dirty="0" smtClean="0"/>
            </a:br>
            <a:r>
              <a:rPr lang="en-US" sz="2400" dirty="0" smtClean="0"/>
              <a:t>only one path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I</a:t>
            </a:r>
            <a:r>
              <a:rPr lang="en-US" b="1" baseline="-25000" dirty="0" smtClean="0"/>
              <a:t>1</a:t>
            </a:r>
            <a:r>
              <a:rPr lang="en-US" b="1" dirty="0" smtClean="0"/>
              <a:t> = I </a:t>
            </a:r>
            <a:r>
              <a:rPr lang="en-US" b="1" baseline="-25000" dirty="0" smtClean="0"/>
              <a:t>2</a:t>
            </a:r>
            <a:endParaRPr lang="en-US" sz="2400" b="1" baseline="-250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800" b="1" u="sng" dirty="0" smtClean="0"/>
              <a:t>Parallel Circuit</a:t>
            </a:r>
          </a:p>
          <a:p>
            <a:pPr lvl="1"/>
            <a:r>
              <a:rPr lang="en-US" sz="2400" dirty="0" smtClean="0"/>
              <a:t>The flow of electrons is divided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I</a:t>
            </a:r>
            <a:r>
              <a:rPr lang="en-US" b="1" baseline="-25000" dirty="0" smtClean="0"/>
              <a:t>1</a:t>
            </a:r>
            <a:r>
              <a:rPr lang="en-US" b="1" dirty="0" smtClean="0"/>
              <a:t> + I </a:t>
            </a:r>
            <a:r>
              <a:rPr lang="en-US" b="1" baseline="-25000" dirty="0" smtClean="0"/>
              <a:t>2</a:t>
            </a:r>
            <a:endParaRPr lang="en-US" sz="2400" b="1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554639" y="1736608"/>
            <a:ext cx="2743200" cy="1511559"/>
            <a:chOff x="5664679" y="2432644"/>
            <a:chExt cx="1831675" cy="992043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1"/>
                <a:endCxn id="17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7"/>
                <a:endCxn id="17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7"/>
                <a:endCxn id="1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69861" y="4234105"/>
            <a:ext cx="1445590" cy="1784558"/>
            <a:chOff x="2280249" y="1463610"/>
            <a:chExt cx="937404" cy="113869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7"/>
                <a:endCxn id="31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7287905" y="1487606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112758" y="4042012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21440" y="26908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296168" y="49177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24" y="26795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298444" y="5479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Current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96538" y="2036859"/>
            <a:ext cx="2743200" cy="1511559"/>
            <a:chOff x="5664679" y="2432644"/>
            <a:chExt cx="1831675" cy="992043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18" idx="1"/>
                <a:endCxn id="1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8" idx="7"/>
                <a:endCxn id="1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  <a:endCxn id="1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7"/>
                <a:endCxn id="1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3029804" y="1787857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3339" y="2991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2A</a:t>
            </a:r>
            <a:endParaRPr 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396623" y="29797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2A</a:t>
            </a:r>
            <a:endParaRPr lang="en-US" b="1" baseline="-25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24202" y="1804804"/>
            <a:ext cx="1445590" cy="1784558"/>
            <a:chOff x="2280249" y="1463610"/>
            <a:chExt cx="937404" cy="113869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>
                <a:stCxn id="38" idx="1"/>
                <a:endCxn id="38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7"/>
                <a:endCxn id="38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1"/>
                <a:endCxn id="35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5" idx="7"/>
                <a:endCxn id="35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6867099" y="1612711"/>
            <a:ext cx="5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050509" y="24884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2A</a:t>
            </a:r>
            <a:endParaRPr lang="en-US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2785" y="30502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2A</a:t>
            </a:r>
            <a:endParaRPr lang="en-US" b="1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951629" y="3835021"/>
            <a:ext cx="123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I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34584" y="3810000"/>
            <a:ext cx="123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I</a:t>
            </a:r>
            <a:r>
              <a:rPr lang="en-US" sz="2800" b="1" baseline="-25000" dirty="0" err="1" smtClean="0"/>
              <a:t>total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Difference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Electric potential is a measurement of the </a:t>
            </a:r>
            <a:r>
              <a:rPr lang="en-US" i="1" dirty="0" smtClean="0"/>
              <a:t>electric potential energy </a:t>
            </a:r>
            <a:r>
              <a:rPr lang="en-US" dirty="0" smtClean="0"/>
              <a:t>associated with electrons.</a:t>
            </a:r>
          </a:p>
          <a:p>
            <a:endParaRPr lang="en-US" sz="1700" dirty="0" smtClean="0"/>
          </a:p>
          <a:p>
            <a:pPr algn="ctr">
              <a:buNone/>
            </a:pPr>
            <a:r>
              <a:rPr lang="en-US" sz="3900" b="1" dirty="0" smtClean="0"/>
              <a:t>V = </a:t>
            </a:r>
            <a:r>
              <a:rPr lang="el-GR" sz="3900" b="1" dirty="0" smtClean="0"/>
              <a:t>Δ</a:t>
            </a:r>
            <a:r>
              <a:rPr lang="en-US" sz="3900" b="1" dirty="0" smtClean="0"/>
              <a:t>E / Q</a:t>
            </a:r>
          </a:p>
          <a:p>
            <a:endParaRPr lang="en-US" sz="1700" dirty="0" smtClean="0"/>
          </a:p>
          <a:p>
            <a:r>
              <a:rPr lang="en-US" dirty="0" smtClean="0"/>
              <a:t>It measures both:</a:t>
            </a:r>
          </a:p>
          <a:p>
            <a:pPr lvl="2">
              <a:buNone/>
            </a:pPr>
            <a:r>
              <a:rPr lang="en-US" sz="2800" dirty="0" smtClean="0"/>
              <a:t>ΔE – The energy of electrons</a:t>
            </a:r>
          </a:p>
          <a:p>
            <a:pPr lvl="2">
              <a:buNone/>
            </a:pPr>
            <a:r>
              <a:rPr lang="en-US" sz="2800" dirty="0" smtClean="0"/>
              <a:t>Q   – The number of electrons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Electric potential is measured in Volts (V)</a:t>
            </a:r>
          </a:p>
          <a:p>
            <a:pPr>
              <a:buNone/>
            </a:pPr>
            <a:endParaRPr lang="en-US" sz="1900" dirty="0" smtClean="0"/>
          </a:p>
          <a:p>
            <a:pPr algn="ctr">
              <a:buNone/>
            </a:pPr>
            <a:r>
              <a:rPr lang="en-US" sz="3800" b="1" dirty="0" smtClean="0"/>
              <a:t>1 V = 1 J/C</a:t>
            </a:r>
            <a:endParaRPr lang="en-US" sz="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Potential Difference (V)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C of electrons has 1200 J of energy. What is their electric potential?</a:t>
            </a:r>
          </a:p>
          <a:p>
            <a:endParaRPr lang="en-US" dirty="0" smtClean="0"/>
          </a:p>
          <a:p>
            <a:r>
              <a:rPr lang="en-US" dirty="0" smtClean="0"/>
              <a:t>V = </a:t>
            </a:r>
            <a:r>
              <a:rPr lang="el-GR" dirty="0" smtClean="0"/>
              <a:t>Δ</a:t>
            </a:r>
            <a:r>
              <a:rPr lang="en-US" dirty="0" smtClean="0"/>
              <a:t>E / Q</a:t>
            </a:r>
          </a:p>
          <a:p>
            <a:r>
              <a:rPr lang="en-US" dirty="0" smtClean="0"/>
              <a:t>V = 1200 J / 10 C</a:t>
            </a:r>
          </a:p>
          <a:p>
            <a:r>
              <a:rPr lang="en-US" dirty="0" smtClean="0"/>
              <a:t>V = 120 J/C</a:t>
            </a:r>
          </a:p>
          <a:p>
            <a:r>
              <a:rPr lang="en-US" dirty="0" smtClean="0"/>
              <a:t>V = 120 Volts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Potential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Series Circuit</a:t>
            </a:r>
          </a:p>
          <a:p>
            <a:pPr lvl="1"/>
            <a:r>
              <a:rPr lang="en-US" sz="2400" dirty="0" smtClean="0"/>
              <a:t>The energy of the electrons is</a:t>
            </a:r>
            <a:br>
              <a:rPr lang="en-US" sz="2400" dirty="0" smtClean="0"/>
            </a:br>
            <a:r>
              <a:rPr lang="en-US" sz="2400" dirty="0" smtClean="0"/>
              <a:t>shared between the loads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V</a:t>
            </a:r>
            <a:r>
              <a:rPr lang="en-US" b="1" baseline="-25000" dirty="0" smtClean="0"/>
              <a:t>1</a:t>
            </a:r>
            <a:r>
              <a:rPr lang="en-US" b="1" dirty="0" smtClean="0"/>
              <a:t> + V </a:t>
            </a:r>
            <a:r>
              <a:rPr lang="en-US" b="1" baseline="-25000" dirty="0" smtClean="0"/>
              <a:t>2</a:t>
            </a:r>
            <a:endParaRPr lang="en-US" sz="2400" b="1" baseline="-250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sz="2800" b="1" u="sng" dirty="0" smtClean="0"/>
              <a:t>Parallel Circuit</a:t>
            </a:r>
          </a:p>
          <a:p>
            <a:pPr lvl="1"/>
            <a:r>
              <a:rPr lang="en-US" sz="2400" dirty="0" smtClean="0"/>
              <a:t>The energy of the electrons is </a:t>
            </a:r>
            <a:br>
              <a:rPr lang="en-US" sz="2400" dirty="0" smtClean="0"/>
            </a:br>
            <a:r>
              <a:rPr lang="en-US" sz="2400" dirty="0" smtClean="0"/>
              <a:t>the same for each load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V</a:t>
            </a:r>
            <a:r>
              <a:rPr lang="en-US" b="1" baseline="-25000" dirty="0" smtClean="0"/>
              <a:t>1</a:t>
            </a:r>
            <a:r>
              <a:rPr lang="en-US" b="1" dirty="0" smtClean="0"/>
              <a:t> = V </a:t>
            </a:r>
            <a:r>
              <a:rPr lang="en-US" b="1" baseline="-25000" dirty="0" smtClean="0"/>
              <a:t>2</a:t>
            </a:r>
            <a:endParaRPr lang="en-US" sz="2400" b="1" baseline="-25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554639" y="1736608"/>
            <a:ext cx="2743200" cy="1511559"/>
            <a:chOff x="5664679" y="2432644"/>
            <a:chExt cx="1831675" cy="992043"/>
          </a:xfrm>
        </p:grpSpPr>
        <p:cxnSp>
          <p:nvCxnSpPr>
            <p:cNvPr id="5" name="Straight Connector 4"/>
            <p:cNvCxnSpPr/>
            <p:nvPr/>
          </p:nvCxnSpPr>
          <p:spPr>
            <a:xfrm flipH="1" flipV="1">
              <a:off x="6679033" y="2540672"/>
              <a:ext cx="817321" cy="4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581954" y="2432644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50965" y="2501661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667554" y="2536166"/>
              <a:ext cx="885646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96354" y="2553419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64679" y="2550544"/>
              <a:ext cx="0" cy="7591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67554" y="3312544"/>
              <a:ext cx="1828800" cy="8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6"/>
            <p:cNvGrpSpPr/>
            <p:nvPr/>
          </p:nvGrpSpPr>
          <p:grpSpPr>
            <a:xfrm>
              <a:off x="6021237" y="3209027"/>
              <a:ext cx="207034" cy="215660"/>
              <a:chOff x="4537494" y="3648974"/>
              <a:chExt cx="207034" cy="2156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7" idx="1"/>
                <a:endCxn id="17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7" idx="7"/>
                <a:endCxn id="17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7"/>
            <p:cNvGrpSpPr/>
            <p:nvPr/>
          </p:nvGrpSpPr>
          <p:grpSpPr>
            <a:xfrm>
              <a:off x="6906882" y="3206151"/>
              <a:ext cx="207034" cy="215660"/>
              <a:chOff x="4537494" y="3648974"/>
              <a:chExt cx="207034" cy="2156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1"/>
                <a:endCxn id="1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7"/>
                <a:endCxn id="1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69861" y="4234105"/>
            <a:ext cx="1445590" cy="1784558"/>
            <a:chOff x="2280249" y="1463610"/>
            <a:chExt cx="937404" cy="113869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8951" y="1463610"/>
              <a:ext cx="0" cy="232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7962" y="1532627"/>
              <a:ext cx="0" cy="120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837405" y="1587260"/>
              <a:ext cx="380248" cy="1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86000" y="1584385"/>
              <a:ext cx="437073" cy="2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0249" y="1590136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9027" y="1587260"/>
              <a:ext cx="5751" cy="9287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291751" y="2501660"/>
              <a:ext cx="917275" cy="5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280249" y="2130725"/>
              <a:ext cx="920151" cy="11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56"/>
            <p:cNvGrpSpPr/>
            <p:nvPr/>
          </p:nvGrpSpPr>
          <p:grpSpPr>
            <a:xfrm>
              <a:off x="2636807" y="2032959"/>
              <a:ext cx="207034" cy="215660"/>
              <a:chOff x="4537494" y="3648974"/>
              <a:chExt cx="207034" cy="2156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60"/>
            <p:cNvGrpSpPr/>
            <p:nvPr/>
          </p:nvGrpSpPr>
          <p:grpSpPr>
            <a:xfrm>
              <a:off x="2636808" y="2386642"/>
              <a:ext cx="207034" cy="215660"/>
              <a:chOff x="4537494" y="3648974"/>
              <a:chExt cx="207034" cy="21566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537494" y="3648974"/>
                <a:ext cx="207034" cy="215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5"/>
              </p:cNvCxnSpPr>
              <p:nvPr/>
            </p:nvCxnSpPr>
            <p:spPr>
              <a:xfrm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7"/>
                <a:endCxn id="31" idx="3"/>
              </p:cNvCxnSpPr>
              <p:nvPr/>
            </p:nvCxnSpPr>
            <p:spPr>
              <a:xfrm flipH="1">
                <a:off x="4567813" y="3680557"/>
                <a:ext cx="146396" cy="1524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/>
          <p:cNvSpPr txBox="1"/>
          <p:nvPr/>
        </p:nvSpPr>
        <p:spPr>
          <a:xfrm>
            <a:off x="7287905" y="1487606"/>
            <a:ext cx="6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112758" y="4042012"/>
            <a:ext cx="67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total</a:t>
            </a:r>
            <a:endParaRPr lang="en-US" b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372067" y="249981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1953" y="475397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36861" y="25293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 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94229" y="60527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507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Electricity Basics – Dec 7</vt:lpstr>
      <vt:lpstr>Electric Charge (Q)</vt:lpstr>
      <vt:lpstr>Electric Current (I)</vt:lpstr>
      <vt:lpstr>Electric Current (I)</vt:lpstr>
      <vt:lpstr>Measuring Current</vt:lpstr>
      <vt:lpstr>Measuring Current</vt:lpstr>
      <vt:lpstr>Electric Potential Difference (V)</vt:lpstr>
      <vt:lpstr>Electric Potential Difference (V)</vt:lpstr>
      <vt:lpstr>Measuring Potential Difference</vt:lpstr>
      <vt:lpstr>Measuring Potential Difference</vt:lpstr>
      <vt:lpstr>Electrical Resistance (R)</vt:lpstr>
      <vt:lpstr>Electrical Resistance (R)</vt:lpstr>
      <vt:lpstr>Measuring Resistance</vt:lpstr>
      <vt:lpstr>Measuring Resistance</vt:lpstr>
      <vt:lpstr>Past Due</vt:lpstr>
      <vt:lpstr>Equations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Peel District School Board</cp:lastModifiedBy>
  <cp:revision>328</cp:revision>
  <dcterms:created xsi:type="dcterms:W3CDTF">2006-08-16T00:00:00Z</dcterms:created>
  <dcterms:modified xsi:type="dcterms:W3CDTF">2011-12-07T13:44:06Z</dcterms:modified>
</cp:coreProperties>
</file>