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1" r:id="rId2"/>
    <p:sldId id="272" r:id="rId3"/>
    <p:sldId id="280" r:id="rId4"/>
    <p:sldId id="270" r:id="rId5"/>
    <p:sldId id="274" r:id="rId6"/>
    <p:sldId id="275" r:id="rId7"/>
    <p:sldId id="277" r:id="rId8"/>
    <p:sldId id="27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A1391-B8D7-40F3-B247-C9A7306C5C38}" type="datetimeFigureOut">
              <a:rPr lang="en-US" smtClean="0"/>
              <a:pPr/>
              <a:t>11/20/2015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7ADF2-ADAE-4805-A1B2-ADA75F69B27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127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ysics4kids.com/files/motion_velocity.html" TargetMode="External"/><Relationship Id="rId2" Type="http://schemas.openxmlformats.org/officeDocument/2006/relationships/hyperlink" Target="http://www.physics4kids.com/files/motion_forc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Newton’s Second Law of Motion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F=ma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2678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Newton’s 3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First Law: </a:t>
            </a:r>
            <a:r>
              <a:rPr lang="en-US" dirty="0" smtClean="0"/>
              <a:t>an object at rest tends to stay at rest, and an object in motion tends to stay in motion, with the same direction and </a:t>
            </a:r>
            <a:r>
              <a:rPr lang="en-US" dirty="0" smtClean="0">
                <a:solidFill>
                  <a:srgbClr val="000000"/>
                </a:solidFill>
              </a:rPr>
              <a:t>speed</a:t>
            </a:r>
          </a:p>
          <a:p>
            <a:pPr lvl="1"/>
            <a:endParaRPr lang="en-US" u="sng" dirty="0" smtClean="0">
              <a:hlinkClick r:id="rId2"/>
            </a:endParaRPr>
          </a:p>
          <a:p>
            <a:r>
              <a:rPr lang="en-US" b="1" dirty="0" smtClean="0"/>
              <a:t>Second Law: </a:t>
            </a:r>
            <a:r>
              <a:rPr lang="en-US" dirty="0" smtClean="0">
                <a:latin typeface="ArialMT"/>
              </a:rPr>
              <a:t>F = ma</a:t>
            </a:r>
          </a:p>
          <a:p>
            <a:pPr lvl="1"/>
            <a:endParaRPr lang="en-US" dirty="0" smtClean="0">
              <a:latin typeface="ArialMT"/>
            </a:endParaRPr>
          </a:p>
          <a:p>
            <a:r>
              <a:rPr lang="en-US" b="1" dirty="0" smtClean="0"/>
              <a:t>Third Law: </a:t>
            </a:r>
            <a:r>
              <a:rPr lang="en-US" dirty="0" smtClean="0"/>
              <a:t>for every action (force) there is an equal and opposite reaction (force)</a:t>
            </a:r>
            <a:r>
              <a:rPr lang="en-US" b="1" dirty="0" smtClean="0"/>
              <a:t> </a:t>
            </a:r>
          </a:p>
          <a:p>
            <a:pPr>
              <a:buNone/>
            </a:pPr>
            <a:endParaRPr lang="en-US" b="1" dirty="0" smtClean="0">
              <a:solidFill>
                <a:srgbClr val="B21E13"/>
              </a:solidFill>
              <a:latin typeface="ArialMT"/>
              <a:hlinkClick r:id="rId3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89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5783" y="3100468"/>
            <a:ext cx="3106073" cy="2043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Uniform Motion - First Law</a:t>
            </a:r>
          </a:p>
          <a:p>
            <a:pPr lvl="1"/>
            <a:r>
              <a:rPr lang="en-US" sz="2400" dirty="0">
                <a:sym typeface="Symbol"/>
              </a:rPr>
              <a:t>we know that IF the forces on an object are </a:t>
            </a:r>
            <a:r>
              <a:rPr lang="en-US" sz="2400" dirty="0" smtClean="0">
                <a:sym typeface="Symbol"/>
              </a:rPr>
              <a:t/>
            </a:r>
            <a:br>
              <a:rPr lang="en-US" sz="2400" dirty="0" smtClean="0">
                <a:sym typeface="Symbol"/>
              </a:rPr>
            </a:br>
            <a:r>
              <a:rPr lang="en-US" sz="2400" dirty="0" smtClean="0">
                <a:sym typeface="Symbol"/>
              </a:rPr>
              <a:t>balanced </a:t>
            </a:r>
            <a:r>
              <a:rPr lang="en-US" sz="2400" dirty="0">
                <a:sym typeface="Symbol"/>
              </a:rPr>
              <a:t>(F=</a:t>
            </a:r>
            <a:r>
              <a:rPr lang="en-US" sz="3200" dirty="0">
                <a:sym typeface="Symbol"/>
              </a:rPr>
              <a:t>0</a:t>
            </a:r>
            <a:r>
              <a:rPr lang="en-US" sz="2400" dirty="0">
                <a:sym typeface="Symbol"/>
              </a:rPr>
              <a:t>)  the object will maintain a </a:t>
            </a:r>
            <a:r>
              <a:rPr lang="en-US" sz="2400" dirty="0" smtClean="0">
                <a:sym typeface="Symbol"/>
              </a:rPr>
              <a:t/>
            </a:r>
            <a:br>
              <a:rPr lang="en-US" sz="2400" dirty="0" smtClean="0">
                <a:sym typeface="Symbol"/>
              </a:rPr>
            </a:br>
            <a:r>
              <a:rPr lang="en-US" sz="2400" dirty="0" smtClean="0">
                <a:sym typeface="Symbol"/>
              </a:rPr>
              <a:t>state </a:t>
            </a:r>
            <a:r>
              <a:rPr lang="en-US" sz="2400" dirty="0">
                <a:sym typeface="Symbol"/>
              </a:rPr>
              <a:t>of  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Rest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>
                <a:sym typeface="Symbol"/>
              </a:rPr>
              <a:t>or 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Constant Velocity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endParaRPr lang="en-CA" sz="2400" dirty="0" smtClean="0"/>
          </a:p>
          <a:p>
            <a:pPr lvl="1"/>
            <a:endParaRPr lang="en-CA" sz="2400" dirty="0" smtClean="0"/>
          </a:p>
          <a:p>
            <a:pPr lvl="1"/>
            <a:endParaRPr lang="en-CA" sz="2400" dirty="0"/>
          </a:p>
          <a:p>
            <a:r>
              <a:rPr lang="en-CA" sz="2800" dirty="0" smtClean="0"/>
              <a:t>Accelerated Motion - Second Law</a:t>
            </a:r>
          </a:p>
          <a:p>
            <a:pPr lvl="1"/>
            <a:r>
              <a:rPr lang="en-US" sz="2400" dirty="0">
                <a:sym typeface="Symbol"/>
              </a:rPr>
              <a:t>If there is an unbalanced force acting on an </a:t>
            </a:r>
            <a:r>
              <a:rPr lang="en-US" sz="2400" dirty="0" smtClean="0">
                <a:sym typeface="Symbol"/>
              </a:rPr>
              <a:t/>
            </a:r>
            <a:br>
              <a:rPr lang="en-US" sz="2400" dirty="0" smtClean="0">
                <a:sym typeface="Symbol"/>
              </a:rPr>
            </a:br>
            <a:r>
              <a:rPr lang="en-US" sz="2400" dirty="0" smtClean="0">
                <a:sym typeface="Symbol"/>
              </a:rPr>
              <a:t>object </a:t>
            </a:r>
            <a:r>
              <a:rPr lang="en-US" sz="2400" dirty="0">
                <a:sym typeface="Symbol"/>
              </a:rPr>
              <a:t>(F≠0) THEN the object will 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Accelerate</a:t>
            </a:r>
            <a:r>
              <a:rPr lang="en-US" sz="2000" dirty="0" smtClean="0">
                <a:sym typeface="Symbol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07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Newton’s Second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The Second Law has three parts: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400" dirty="0" smtClean="0"/>
              <a:t>If the net force on an object is not zero, the object will accelerate in the direction of the net force.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400" dirty="0" smtClean="0"/>
              <a:t>The magnitude of the acceleration is </a:t>
            </a:r>
            <a:r>
              <a:rPr lang="en-US" sz="2400" i="1" dirty="0" smtClean="0"/>
              <a:t>directly proportional</a:t>
            </a:r>
            <a:r>
              <a:rPr lang="en-US" sz="2400" dirty="0" smtClean="0"/>
              <a:t> to the magnitude of the net force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400" dirty="0" smtClean="0"/>
              <a:t>The magnitude of the acceleration is </a:t>
            </a:r>
            <a:r>
              <a:rPr lang="en-US" sz="2400" i="1" dirty="0" smtClean="0"/>
              <a:t>inversely proportional</a:t>
            </a:r>
            <a:r>
              <a:rPr lang="en-US" sz="2400" dirty="0" smtClean="0"/>
              <a:t> to the magnitude of the mass of the object</a:t>
            </a:r>
          </a:p>
          <a:p>
            <a:pPr marL="971550" lvl="1" indent="-514350">
              <a:buFont typeface="+mj-lt"/>
              <a:buAutoNum type="alphaLcPeriod"/>
            </a:pPr>
            <a:endParaRPr lang="en-US" sz="2800" dirty="0" smtClean="0"/>
          </a:p>
          <a:p>
            <a:r>
              <a:rPr lang="en-US" sz="2800" dirty="0" smtClean="0"/>
              <a:t>We already know this law as the equation:</a:t>
            </a:r>
          </a:p>
          <a:p>
            <a:pPr algn="ctr">
              <a:buNone/>
            </a:pPr>
            <a:r>
              <a:rPr lang="en-US" sz="4800" b="1" dirty="0" smtClean="0"/>
              <a:t>F = m a</a:t>
            </a:r>
            <a:endParaRPr lang="en-US" sz="4800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16052" y="5336141"/>
            <a:ext cx="292963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187543" y="5336141"/>
            <a:ext cx="292963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FACTORS AFFECTING ACCELERATION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Effect of Force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676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ym typeface="Symbol"/>
              </a:rPr>
              <a:t> </a:t>
            </a:r>
            <a:r>
              <a:rPr lang="en-US" sz="3200" b="1" dirty="0" smtClean="0">
                <a:sym typeface="Symbol"/>
              </a:rPr>
              <a:t>Increase net force, keeping mass constant:</a:t>
            </a:r>
            <a:endParaRPr lang="en-US" sz="3200" b="1" dirty="0"/>
          </a:p>
        </p:txBody>
      </p:sp>
      <p:sp>
        <p:nvSpPr>
          <p:cNvPr id="2050" name="AutoShape 2" descr="http://www.stenudd.com/myth/greek/images/aristotle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4343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ym typeface="Symbol"/>
              </a:rPr>
              <a:t>             </a:t>
            </a:r>
            <a:r>
              <a:rPr lang="en-US" sz="4000" b="1" dirty="0" err="1" smtClean="0">
                <a:sym typeface="Symbol"/>
              </a:rPr>
              <a:t>F</a:t>
            </a:r>
            <a:r>
              <a:rPr lang="en-US" sz="4000" b="1" baseline="-25000" dirty="0" err="1" smtClean="0">
                <a:sym typeface="Symbol"/>
              </a:rPr>
              <a:t>net</a:t>
            </a:r>
            <a:r>
              <a:rPr lang="en-US" sz="4000" b="1" baseline="-25000" dirty="0" smtClean="0">
                <a:sym typeface="Symbol"/>
              </a:rPr>
              <a:t> </a:t>
            </a:r>
            <a:r>
              <a:rPr lang="en-US" sz="4000" b="1" dirty="0" smtClean="0">
                <a:sym typeface="Symbol"/>
              </a:rPr>
              <a:t>  ,    a</a:t>
            </a:r>
            <a:r>
              <a:rPr lang="en-US" sz="3200" b="1" dirty="0" smtClean="0">
                <a:sym typeface="Symbol"/>
              </a:rPr>
              <a:t> </a:t>
            </a:r>
            <a:r>
              <a:rPr lang="en-US" sz="4000" b="1" dirty="0" smtClean="0">
                <a:sym typeface="Symbol"/>
              </a:rPr>
              <a:t></a:t>
            </a:r>
            <a:endParaRPr lang="en-US" sz="4000" b="1" dirty="0"/>
          </a:p>
        </p:txBody>
      </p:sp>
      <p:sp>
        <p:nvSpPr>
          <p:cNvPr id="13" name="Rectangle 12"/>
          <p:cNvSpPr/>
          <p:nvPr/>
        </p:nvSpPr>
        <p:spPr>
          <a:xfrm>
            <a:off x="4800600" y="4572000"/>
            <a:ext cx="243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ym typeface="Symbol"/>
              </a:rPr>
              <a:t>  a  </a:t>
            </a:r>
            <a:r>
              <a:rPr lang="en-US" sz="3600" b="1" dirty="0" err="1" smtClean="0">
                <a:sym typeface="Symbol"/>
              </a:rPr>
              <a:t>F</a:t>
            </a:r>
            <a:r>
              <a:rPr lang="en-US" sz="3600" b="1" baseline="-25000" dirty="0" err="1" smtClean="0">
                <a:sym typeface="Symbol"/>
              </a:rPr>
              <a:t>net</a:t>
            </a:r>
            <a:endParaRPr lang="en-US" sz="3600" baseline="-25000" dirty="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0" y="952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90600" y="5657671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sym typeface="Symbol"/>
              </a:rPr>
              <a:t>Acceleration is directly proportional to net force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6" name="Down Arrow 45"/>
          <p:cNvSpPr/>
          <p:nvPr/>
        </p:nvSpPr>
        <p:spPr>
          <a:xfrm>
            <a:off x="5486400" y="51054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09800"/>
            <a:ext cx="212219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Right Arrow 48"/>
          <p:cNvSpPr/>
          <p:nvPr/>
        </p:nvSpPr>
        <p:spPr>
          <a:xfrm>
            <a:off x="2819400" y="3276600"/>
            <a:ext cx="685800" cy="3810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819400" y="281940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</a:rPr>
              <a:t>a</a:t>
            </a:r>
            <a:endParaRPr lang="en-US" sz="3200" b="1" dirty="0">
              <a:solidFill>
                <a:srgbClr val="92D050"/>
              </a:solidFill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514600"/>
            <a:ext cx="3200400" cy="2046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Right Arrow 51"/>
          <p:cNvSpPr/>
          <p:nvPr/>
        </p:nvSpPr>
        <p:spPr>
          <a:xfrm>
            <a:off x="7315200" y="3200400"/>
            <a:ext cx="1143000" cy="6096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752600" y="3124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019800" y="3200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858000" y="2362201"/>
            <a:ext cx="12192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3600" b="1" dirty="0" smtClean="0"/>
              <a:t>2F</a:t>
            </a:r>
            <a:endParaRPr lang="en-CA" sz="3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934200" y="2209800"/>
            <a:ext cx="762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3600" b="1" dirty="0" smtClean="0"/>
              <a:t>2F</a:t>
            </a:r>
            <a:endParaRPr lang="en-CA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286000" y="2286000"/>
            <a:ext cx="152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3600" b="1" dirty="0" smtClean="0"/>
              <a:t>F</a:t>
            </a:r>
            <a:endParaRPr lang="en-CA" sz="36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543800" y="274320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</a:rPr>
              <a:t>2a</a:t>
            </a:r>
            <a:endParaRPr lang="en-US" sz="3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66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44" grpId="0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2514600" cy="304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Mass: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6002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ym typeface="Symbol"/>
              </a:rPr>
              <a:t> </a:t>
            </a:r>
            <a:r>
              <a:rPr lang="en-US" sz="3200" b="1" dirty="0" smtClean="0">
                <a:sym typeface="Symbol"/>
              </a:rPr>
              <a:t>Increase mass, keeping net force constant: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4648200"/>
            <a:ext cx="7010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000" b="1" dirty="0" smtClean="0">
                <a:sym typeface="Symbol"/>
              </a:rPr>
              <a:t>             m</a:t>
            </a:r>
            <a:r>
              <a:rPr lang="en-US" sz="4000" b="1" baseline="-25000" dirty="0" smtClean="0">
                <a:sym typeface="Symbol"/>
              </a:rPr>
              <a:t> </a:t>
            </a:r>
            <a:r>
              <a:rPr lang="en-US" sz="4000" b="1" dirty="0" smtClean="0">
                <a:sym typeface="Symbol"/>
              </a:rPr>
              <a:t>  ,    a</a:t>
            </a:r>
            <a:r>
              <a:rPr lang="en-US" sz="3200" b="1" dirty="0" smtClean="0">
                <a:sym typeface="Symbol"/>
              </a:rPr>
              <a:t> </a:t>
            </a:r>
            <a:r>
              <a:rPr lang="en-US" sz="4000" b="1" dirty="0" smtClean="0">
                <a:sym typeface="Symbol"/>
              </a:rPr>
              <a:t></a:t>
            </a:r>
            <a:r>
              <a:rPr lang="en-US" sz="4000" dirty="0" smtClean="0">
                <a:sym typeface="Symbol"/>
              </a:rPr>
              <a:t>         </a:t>
            </a:r>
            <a:r>
              <a:rPr lang="en-US" sz="4000" b="1" dirty="0" smtClean="0">
                <a:sym typeface="Symbol"/>
              </a:rPr>
              <a:t>						                  	</a:t>
            </a:r>
            <a:endParaRPr lang="en-US" sz="2400" b="1" baseline="30000" dirty="0" smtClean="0">
              <a:sym typeface="Symbol"/>
            </a:endParaRPr>
          </a:p>
          <a:p>
            <a:pPr lvl="1"/>
            <a:r>
              <a:rPr lang="en-US" sz="2400" b="1" dirty="0" smtClean="0">
                <a:sym typeface="Symbol"/>
              </a:rPr>
              <a:t>							</a:t>
            </a:r>
            <a:endParaRPr lang="en-US" sz="2400" b="1" dirty="0"/>
          </a:p>
        </p:txBody>
      </p:sp>
      <p:pic>
        <p:nvPicPr>
          <p:cNvPr id="6" name="Picture 2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4648200"/>
            <a:ext cx="879231" cy="762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0" y="5867400"/>
            <a:ext cx="929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sym typeface="Symbol"/>
              </a:rPr>
              <a:t>Acceleration is inversely proportional to mass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867400" y="54102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971800" y="3276600"/>
            <a:ext cx="685800" cy="3810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95600" y="281940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</a:rPr>
              <a:t>a</a:t>
            </a:r>
            <a:endParaRPr lang="en-US" sz="3200" b="1" dirty="0">
              <a:solidFill>
                <a:srgbClr val="92D050"/>
              </a:solidFill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209800"/>
            <a:ext cx="25050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981200" y="3276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15000" y="2895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638800" y="3505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</a:t>
            </a:r>
            <a:endParaRPr lang="en-US" sz="2400" b="1" dirty="0"/>
          </a:p>
        </p:txBody>
      </p:sp>
      <p:sp>
        <p:nvSpPr>
          <p:cNvPr id="17" name="Right Arrow 16"/>
          <p:cNvSpPr/>
          <p:nvPr/>
        </p:nvSpPr>
        <p:spPr>
          <a:xfrm>
            <a:off x="6781800" y="3581400"/>
            <a:ext cx="381000" cy="2286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29400" y="29718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</a:rPr>
              <a:t>a/2</a:t>
            </a:r>
            <a:endParaRPr lang="en-US" sz="3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2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Ex. 1</a:t>
            </a:r>
            <a:r>
              <a:rPr lang="en-US" sz="2400" dirty="0" smtClean="0"/>
              <a:t>.  A cart with mass 5.0 kg accelerates at 1.3 m/s 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[East].</a:t>
            </a:r>
          </a:p>
          <a:p>
            <a:r>
              <a:rPr lang="en-US" sz="2400" dirty="0" smtClean="0"/>
              <a:t>                What is the net force acting on the cart?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8288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Ex. 2</a:t>
            </a:r>
            <a:r>
              <a:rPr lang="en-US" sz="2400" dirty="0" smtClean="0"/>
              <a:t>.  A fridge is pushed so that it experiences a net force of </a:t>
            </a:r>
          </a:p>
          <a:p>
            <a:r>
              <a:rPr lang="en-US" sz="2400" dirty="0" smtClean="0"/>
              <a:t>            95 N [Forward] and accelerates at 0.74 m/s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[Forward].</a:t>
            </a:r>
          </a:p>
          <a:p>
            <a:r>
              <a:rPr lang="en-US" sz="2400" dirty="0" smtClean="0"/>
              <a:t>               What is the mass of the fridge?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8862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Ex. 3</a:t>
            </a:r>
            <a:r>
              <a:rPr lang="en-US" sz="2400" dirty="0" smtClean="0"/>
              <a:t>.  A 3.5 kg sled is </a:t>
            </a:r>
            <a:r>
              <a:rPr lang="en-US" sz="2400" dirty="0" smtClean="0"/>
              <a:t>pulled </a:t>
            </a:r>
            <a:r>
              <a:rPr lang="en-US" sz="2400" dirty="0" smtClean="0"/>
              <a:t>so that it experiences a net force</a:t>
            </a:r>
          </a:p>
          <a:p>
            <a:r>
              <a:rPr lang="en-US" sz="2400" dirty="0" smtClean="0"/>
              <a:t>            of 11 N [West]. What is the acceleration of the sled?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57150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Answers:    1)  6.5 N [E]       2</a:t>
            </a:r>
            <a:r>
              <a:rPr lang="en-US" sz="2400" smtClean="0"/>
              <a:t>)  </a:t>
            </a:r>
            <a:r>
              <a:rPr lang="en-US" sz="2400" smtClean="0"/>
              <a:t>130 </a:t>
            </a:r>
            <a:r>
              <a:rPr lang="en-US" sz="2400" dirty="0" smtClean="0"/>
              <a:t>kg        3) 3.1 m/s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[W]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926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252728"/>
          </a:xfrm>
        </p:spPr>
        <p:txBody>
          <a:bodyPr>
            <a:noAutofit/>
          </a:bodyPr>
          <a:lstStyle/>
          <a:p>
            <a:r>
              <a:rPr lang="en-US" sz="2400" u="sng" dirty="0" smtClean="0"/>
              <a:t>Sample Problem with more than one force</a:t>
            </a:r>
            <a:r>
              <a:rPr lang="en-US" sz="2400" dirty="0" smtClean="0"/>
              <a:t>: Two people push on a cart with forces of 65 N [ W] and 34 N [ E] as shown.  If the cart has  mass of 100.0 kg, what is its acceleration?   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1963444"/>
            <a:ext cx="4724400" cy="3993013"/>
            <a:chOff x="0" y="1963444"/>
            <a:chExt cx="4724400" cy="3993013"/>
          </a:xfrm>
        </p:grpSpPr>
        <p:pic>
          <p:nvPicPr>
            <p:cNvPr id="2355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400" y="1963444"/>
              <a:ext cx="4572000" cy="3993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8" name="Group 7"/>
            <p:cNvGrpSpPr/>
            <p:nvPr/>
          </p:nvGrpSpPr>
          <p:grpSpPr>
            <a:xfrm>
              <a:off x="0" y="2236434"/>
              <a:ext cx="4495800" cy="2019098"/>
              <a:chOff x="0" y="2236434"/>
              <a:chExt cx="4495800" cy="201909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124200" y="2450068"/>
                <a:ext cx="13716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65 N [W]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0" y="2236434"/>
                <a:ext cx="139083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/>
                  <a:t>34 N [E]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057400" y="3886200"/>
                <a:ext cx="1143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/>
                  <a:t>100.0 kg</a:t>
                </a:r>
                <a:endParaRPr lang="en-US" dirty="0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4876800" y="3276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2:  Find net force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876800" y="36576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</a:t>
            </a:r>
            <a:r>
              <a:rPr lang="en-US" baseline="-25000" dirty="0" err="1" smtClean="0"/>
              <a:t>net</a:t>
            </a:r>
            <a:r>
              <a:rPr lang="en-US" dirty="0" smtClean="0"/>
              <a:t> = F1 +  F2                  [ W = +]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76800" y="3962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=  65 – 34 =  31 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00600" y="42672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= 31 N [W]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14800" y="47244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3:  Rearrange equation to solve for acceleration and substitute to solve. 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029200" y="1600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  Given and required: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4343400" y="1905000"/>
            <a:ext cx="1308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F1=65 N[W]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19600" y="2590800"/>
            <a:ext cx="129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m=100.0 kg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343400" y="2209800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F2=34 N[E]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315200" y="1905000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F</a:t>
            </a:r>
            <a:r>
              <a:rPr lang="en-US" baseline="-25000" dirty="0" err="1" smtClean="0"/>
              <a:t>net</a:t>
            </a:r>
            <a:r>
              <a:rPr lang="en-US" dirty="0" smtClean="0"/>
              <a:t> = ?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391400" y="2209800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= ?</a:t>
            </a:r>
            <a:endParaRPr lang="en-US" dirty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0" name="Picture 29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5800" y="5334000"/>
            <a:ext cx="883920" cy="592318"/>
          </a:xfrm>
          <a:prstGeom prst="rect">
            <a:avLst/>
          </a:prstGeom>
          <a:noFill/>
        </p:spPr>
      </p:pic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5943600"/>
            <a:ext cx="2800350" cy="676275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609600" y="57912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 The cart accelerates at 0.31 m/s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[W].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5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477</Words>
  <Application>Microsoft Office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ArialMT</vt:lpstr>
      <vt:lpstr>Calibri</vt:lpstr>
      <vt:lpstr>Symbol</vt:lpstr>
      <vt:lpstr>Office Theme</vt:lpstr>
      <vt:lpstr>Newton’s Second Law of Motion</vt:lpstr>
      <vt:lpstr>Newton’s 3 Laws</vt:lpstr>
      <vt:lpstr>Recap</vt:lpstr>
      <vt:lpstr>Newton’s Second Law</vt:lpstr>
      <vt:lpstr>FACTORS AFFECTING ACCELERATION:                 Effect of Force</vt:lpstr>
      <vt:lpstr>Effect of Mass:</vt:lpstr>
      <vt:lpstr>PowerPoint Presentation</vt:lpstr>
      <vt:lpstr>Sample Problem with more than one force: Two people push on a cart with forces of 65 N [ W] and 34 N [ E] as shown.  If the cart has  mass of 100.0 kg, what is its acceleration?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Equation of Motion</dc:title>
  <dc:creator>Greg</dc:creator>
  <cp:lastModifiedBy>Mr. Nestor - Louise Arbour SS</cp:lastModifiedBy>
  <cp:revision>136</cp:revision>
  <dcterms:created xsi:type="dcterms:W3CDTF">2006-08-16T00:00:00Z</dcterms:created>
  <dcterms:modified xsi:type="dcterms:W3CDTF">2015-11-20T18:11:56Z</dcterms:modified>
</cp:coreProperties>
</file>