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6" r:id="rId3"/>
    <p:sldId id="276" r:id="rId4"/>
    <p:sldId id="293" r:id="rId5"/>
    <p:sldId id="260" r:id="rId6"/>
    <p:sldId id="281" r:id="rId7"/>
    <p:sldId id="282" r:id="rId8"/>
    <p:sldId id="267" r:id="rId9"/>
    <p:sldId id="261" r:id="rId10"/>
    <p:sldId id="283" r:id="rId11"/>
    <p:sldId id="268" r:id="rId12"/>
    <p:sldId id="269" r:id="rId13"/>
    <p:sldId id="278" r:id="rId14"/>
    <p:sldId id="279" r:id="rId15"/>
    <p:sldId id="290" r:id="rId16"/>
    <p:sldId id="294" r:id="rId17"/>
    <p:sldId id="295" r:id="rId18"/>
    <p:sldId id="291" r:id="rId19"/>
    <p:sldId id="270" r:id="rId20"/>
    <p:sldId id="271" r:id="rId21"/>
    <p:sldId id="273" r:id="rId22"/>
    <p:sldId id="284" r:id="rId23"/>
    <p:sldId id="274" r:id="rId24"/>
    <p:sldId id="277" r:id="rId25"/>
    <p:sldId id="285" r:id="rId26"/>
    <p:sldId id="288" r:id="rId27"/>
    <p:sldId id="289" r:id="rId28"/>
    <p:sldId id="280" r:id="rId29"/>
    <p:sldId id="286" r:id="rId30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2F7D0-0A03-4647-9226-5682F7D75B77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7A4A7-4B30-40EF-A751-EDBECB6859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76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A4A7-4B30-40EF-A751-EDBECB6859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70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A4A7-4B30-40EF-A751-EDBECB6859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A4A7-4B30-40EF-A751-EDBECB68595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A4A7-4B30-40EF-A751-EDBECB68595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44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A4A7-4B30-40EF-A751-EDBECB68595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2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A4A7-4B30-40EF-A751-EDBECB68595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Thinking about how things move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265522"/>
            <a:ext cx="7848600" cy="55745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5891" y="304800"/>
            <a:ext cx="4775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I live 1Km from school</a:t>
            </a:r>
            <a:endParaRPr lang="en-US" sz="4000" dirty="0"/>
          </a:p>
        </p:txBody>
      </p:sp>
      <p:sp>
        <p:nvSpPr>
          <p:cNvPr id="6" name="Oval 5"/>
          <p:cNvSpPr/>
          <p:nvPr/>
        </p:nvSpPr>
        <p:spPr>
          <a:xfrm>
            <a:off x="533400" y="1524000"/>
            <a:ext cx="3124200" cy="289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3800" y="2953871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 dirty="0" smtClean="0">
                <a:solidFill>
                  <a:srgbClr val="FF0000"/>
                </a:solidFill>
              </a:rPr>
              <a:t>?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5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or 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Which of the following are vectors?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/>
              <a:t>50 m [North]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/>
              <a:t>120 Km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/>
              <a:t>22 cm [Up]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/>
              <a:t>3.3 mm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/>
              <a:t>-5 m [Left]</a:t>
            </a:r>
          </a:p>
          <a:p>
            <a:pPr marL="971550" lvl="1" indent="-514350">
              <a:buFont typeface="+mj-lt"/>
              <a:buAutoNum type="alphaLcPeriod"/>
            </a:pPr>
            <a:endParaRPr lang="en-US" sz="2000" dirty="0" smtClean="0"/>
          </a:p>
          <a:p>
            <a:pPr marL="571500" indent="-514350"/>
            <a:r>
              <a:rPr lang="en-US" sz="2400" dirty="0" smtClean="0"/>
              <a:t>Can the following measurements ever be vectors?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/>
              <a:t>45 Seconds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/>
              <a:t>2.5 Liters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/>
              <a:t>10 Kilograms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Δ</a:t>
            </a:r>
            <a:r>
              <a:rPr lang="en-US" dirty="0" smtClean="0"/>
              <a:t> – A Symbol for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Displacement is the change in position…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u="sng" dirty="0" smtClean="0"/>
              <a:t>Where:</a:t>
            </a:r>
          </a:p>
          <a:p>
            <a:r>
              <a:rPr lang="en-US" dirty="0" smtClean="0"/>
              <a:t>         is the </a:t>
            </a:r>
            <a:r>
              <a:rPr lang="en-US" b="1" i="1" dirty="0" smtClean="0"/>
              <a:t>Initial</a:t>
            </a:r>
            <a:r>
              <a:rPr lang="en-US" dirty="0" smtClean="0"/>
              <a:t> position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         is the </a:t>
            </a:r>
            <a:r>
              <a:rPr lang="en-US" b="1" i="1" dirty="0" smtClean="0"/>
              <a:t>Final</a:t>
            </a:r>
            <a:r>
              <a:rPr lang="en-US" dirty="0" smtClean="0"/>
              <a:t> position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2514600" y="2362200"/>
            <a:ext cx="2910004" cy="584775"/>
            <a:chOff x="2286000" y="2286000"/>
            <a:chExt cx="2910004" cy="584775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0" y="2286000"/>
              <a:ext cx="685800" cy="584775"/>
              <a:chOff x="5410200" y="5334000"/>
              <a:chExt cx="685800" cy="58477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410200" y="5334000"/>
                <a:ext cx="641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200" b="1" dirty="0" smtClean="0"/>
                  <a:t>Δ</a:t>
                </a:r>
                <a:r>
                  <a:rPr lang="en-US" sz="3200" b="1" dirty="0" smtClean="0"/>
                  <a:t>d</a:t>
                </a:r>
                <a:endParaRPr lang="en-US" b="1" dirty="0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57150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3657600" y="2286000"/>
              <a:ext cx="490840" cy="584775"/>
              <a:chOff x="5410200" y="5334000"/>
              <a:chExt cx="490840" cy="58477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410200" y="5334000"/>
                <a:ext cx="4908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err="1" smtClean="0"/>
                  <a:t>d</a:t>
                </a:r>
                <a:r>
                  <a:rPr lang="en-US" sz="3200" b="1" baseline="-25000" dirty="0" err="1" smtClean="0"/>
                  <a:t>f</a:t>
                </a:r>
                <a:endParaRPr lang="en-US" b="1" baseline="-25000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54864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4724400" y="2286000"/>
              <a:ext cx="471604" cy="584775"/>
              <a:chOff x="5410200" y="5334000"/>
              <a:chExt cx="471604" cy="58477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410200" y="5334000"/>
                <a:ext cx="4716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err="1" smtClean="0"/>
                  <a:t>d</a:t>
                </a:r>
                <a:r>
                  <a:rPr lang="en-US" sz="3200" b="1" baseline="-25000" dirty="0" err="1" smtClean="0"/>
                  <a:t>i</a:t>
                </a:r>
                <a:endParaRPr lang="en-US" b="1" baseline="-25000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54864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3124200" y="22860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43400" y="228600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̶</a:t>
              </a:r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" y="4953000"/>
            <a:ext cx="490840" cy="584775"/>
            <a:chOff x="5410200" y="5334000"/>
            <a:chExt cx="490840" cy="584775"/>
          </a:xfrm>
        </p:grpSpPr>
        <p:sp>
          <p:nvSpPr>
            <p:cNvPr id="16" name="TextBox 15"/>
            <p:cNvSpPr txBox="1"/>
            <p:nvPr/>
          </p:nvSpPr>
          <p:spPr>
            <a:xfrm>
              <a:off x="5410200" y="5334000"/>
              <a:ext cx="4908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/>
                <a:t>d</a:t>
              </a:r>
              <a:r>
                <a:rPr lang="en-US" sz="3200" b="1" baseline="-25000" dirty="0" err="1" smtClean="0"/>
                <a:t>f</a:t>
              </a:r>
              <a:endParaRPr lang="en-US" b="1" baseline="-250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486400" y="54102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066800" y="3962400"/>
            <a:ext cx="471604" cy="584775"/>
            <a:chOff x="5410200" y="5334000"/>
            <a:chExt cx="471604" cy="584775"/>
          </a:xfrm>
        </p:grpSpPr>
        <p:sp>
          <p:nvSpPr>
            <p:cNvPr id="19" name="TextBox 18"/>
            <p:cNvSpPr txBox="1"/>
            <p:nvPr/>
          </p:nvSpPr>
          <p:spPr>
            <a:xfrm>
              <a:off x="5410200" y="5334000"/>
              <a:ext cx="4716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/>
                <a:t>d</a:t>
              </a:r>
              <a:r>
                <a:rPr lang="en-US" sz="3200" b="1" baseline="-25000" dirty="0" err="1" smtClean="0"/>
                <a:t>i</a:t>
              </a:r>
              <a:endParaRPr lang="en-US" b="1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486400" y="54102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Position ( d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specific point in space relative to a chosen reference point.</a:t>
            </a:r>
          </a:p>
          <a:p>
            <a:pPr lvl="1"/>
            <a:r>
              <a:rPr lang="en-CA" dirty="0" smtClean="0"/>
              <a:t>(x, y) relative to origin</a:t>
            </a:r>
          </a:p>
          <a:p>
            <a:pPr lvl="1"/>
            <a:r>
              <a:rPr lang="en-CA" dirty="0" smtClean="0"/>
              <a:t>10 m [North] relative to a landmark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A position must include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A distance from the reference point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A direction from the reference point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0200" y="5334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 To Our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Assume</a:t>
            </a:r>
          </a:p>
          <a:p>
            <a:pPr lvl="1"/>
            <a:r>
              <a:rPr lang="en-CA" dirty="0" err="1" smtClean="0"/>
              <a:t>Bramalea</a:t>
            </a:r>
            <a:r>
              <a:rPr lang="en-CA" dirty="0" smtClean="0"/>
              <a:t> Rd. runs North / South</a:t>
            </a:r>
          </a:p>
          <a:p>
            <a:pPr lvl="1"/>
            <a:r>
              <a:rPr lang="en-CA" dirty="0" err="1" smtClean="0"/>
              <a:t>Bovaird</a:t>
            </a:r>
            <a:r>
              <a:rPr lang="en-CA" dirty="0" smtClean="0"/>
              <a:t> Dr. runs East / West</a:t>
            </a:r>
          </a:p>
          <a:p>
            <a:pPr lvl="1"/>
            <a:r>
              <a:rPr lang="en-CA" dirty="0" smtClean="0"/>
              <a:t>Corner of </a:t>
            </a:r>
            <a:r>
              <a:rPr lang="en-CA" dirty="0" err="1" smtClean="0"/>
              <a:t>Bovaird</a:t>
            </a:r>
            <a:r>
              <a:rPr lang="en-CA" dirty="0" smtClean="0"/>
              <a:t> &amp; </a:t>
            </a:r>
            <a:r>
              <a:rPr lang="en-CA" dirty="0" err="1" smtClean="0"/>
              <a:t>Bramalea</a:t>
            </a:r>
            <a:r>
              <a:rPr lang="en-CA" dirty="0" smtClean="0"/>
              <a:t> is our point of reference</a:t>
            </a:r>
          </a:p>
          <a:p>
            <a:pPr lvl="1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is the position of LASS?</a:t>
            </a:r>
          </a:p>
          <a:p>
            <a:pPr lvl="1"/>
            <a:r>
              <a:rPr lang="en-CA" dirty="0" smtClean="0"/>
              <a:t>Initial position</a:t>
            </a:r>
          </a:p>
          <a:p>
            <a:pPr marL="971550" lvl="1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is the position of McDonalds?</a:t>
            </a:r>
          </a:p>
          <a:p>
            <a:pPr lvl="1"/>
            <a:r>
              <a:rPr lang="en-CA" dirty="0" smtClean="0"/>
              <a:t>Final position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14335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29600" y="5562600"/>
            <a:ext cx="66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Map</a:t>
            </a:r>
          </a:p>
          <a:p>
            <a:r>
              <a:rPr lang="en-CA" dirty="0" smtClean="0"/>
              <a:t>Scale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924800" y="6172200"/>
            <a:ext cx="3810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1600200"/>
            <a:ext cx="4191000" cy="44958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29200" y="2286000"/>
            <a:ext cx="2819400" cy="3810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6097" y="1154668"/>
            <a:ext cx="160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2.5 </a:t>
            </a:r>
            <a:r>
              <a:rPr lang="en-CA" b="1" dirty="0" smtClean="0">
                <a:solidFill>
                  <a:srgbClr val="FF0000"/>
                </a:solidFill>
              </a:rPr>
              <a:t>Km [North]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39609" y="1847080"/>
            <a:ext cx="14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2.0 </a:t>
            </a:r>
            <a:r>
              <a:rPr lang="en-CA" b="1" dirty="0" smtClean="0">
                <a:solidFill>
                  <a:srgbClr val="FF0000"/>
                </a:solidFill>
              </a:rPr>
              <a:t>Km [East]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905000" y="3276600"/>
            <a:ext cx="990600" cy="10668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822602">
            <a:off x="1931353" y="371692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rgbClr val="0070C0"/>
                </a:solidFill>
              </a:rPr>
              <a:t>North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438900" y="3529992"/>
            <a:ext cx="838413" cy="11430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472738">
            <a:off x="6761690" y="4021723"/>
            <a:ext cx="5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rgbClr val="0070C0"/>
                </a:solidFill>
              </a:rPr>
              <a:t>East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2193" y="6015415"/>
            <a:ext cx="1022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0070C0"/>
                </a:solidFill>
              </a:rPr>
              <a:t>Reference</a:t>
            </a:r>
          </a:p>
          <a:p>
            <a:pPr algn="ctr"/>
            <a:r>
              <a:rPr lang="en-CA" sz="1600" dirty="0" smtClean="0">
                <a:solidFill>
                  <a:srgbClr val="0070C0"/>
                </a:solidFill>
              </a:rPr>
              <a:t>Point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Louise </a:t>
            </a:r>
            <a:r>
              <a:rPr lang="en-US" dirty="0" err="1" smtClean="0"/>
              <a:t>Arbour</a:t>
            </a:r>
            <a:r>
              <a:rPr lang="en-US" dirty="0" smtClean="0"/>
              <a:t>:	= 2.5 Km [North]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McDonald’s:         	= 2.0 Km [East]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CA" dirty="0" smtClean="0"/>
              <a:t>	</a:t>
            </a:r>
            <a:endParaRPr lang="en-US" dirty="0" smtClean="0"/>
          </a:p>
          <a:p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669532" y="2590800"/>
            <a:ext cx="490840" cy="584775"/>
            <a:chOff x="5410200" y="5334000"/>
            <a:chExt cx="490840" cy="584775"/>
          </a:xfrm>
        </p:grpSpPr>
        <p:sp>
          <p:nvSpPr>
            <p:cNvPr id="16" name="TextBox 15"/>
            <p:cNvSpPr txBox="1"/>
            <p:nvPr/>
          </p:nvSpPr>
          <p:spPr>
            <a:xfrm>
              <a:off x="5410200" y="5334000"/>
              <a:ext cx="4908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/>
                <a:t>d</a:t>
              </a:r>
              <a:r>
                <a:rPr lang="en-US" sz="3200" b="1" baseline="-25000" dirty="0" err="1" smtClean="0"/>
                <a:t>f</a:t>
              </a:r>
              <a:endParaRPr lang="en-US" b="1" baseline="-250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486400" y="54102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79150" y="1587500"/>
            <a:ext cx="471604" cy="584775"/>
            <a:chOff x="5410200" y="5334000"/>
            <a:chExt cx="471604" cy="584775"/>
          </a:xfrm>
        </p:grpSpPr>
        <p:sp>
          <p:nvSpPr>
            <p:cNvPr id="19" name="TextBox 18"/>
            <p:cNvSpPr txBox="1"/>
            <p:nvPr/>
          </p:nvSpPr>
          <p:spPr>
            <a:xfrm>
              <a:off x="5410200" y="5334000"/>
              <a:ext cx="4716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/>
                <a:t>d</a:t>
              </a:r>
              <a:r>
                <a:rPr lang="en-US" sz="3200" b="1" baseline="-25000" dirty="0" err="1" smtClean="0"/>
                <a:t>i</a:t>
              </a:r>
              <a:endParaRPr lang="en-US" b="1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486400" y="54102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3276600" y="531812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Louise </a:t>
            </a:r>
            <a:r>
              <a:rPr lang="en-US" dirty="0" err="1" smtClean="0"/>
              <a:t>Arbour</a:t>
            </a:r>
            <a:r>
              <a:rPr lang="en-US" dirty="0" smtClean="0"/>
              <a:t>:	= 2.5 Km [North]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McDonald’s:         	= 2.0 Km [East]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i="1" dirty="0" smtClean="0">
                <a:solidFill>
                  <a:srgbClr val="FF0000"/>
                </a:solidFill>
              </a:rPr>
              <a:t>So What Is The Displacement?</a:t>
            </a:r>
            <a:endParaRPr lang="en-US" i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669532" y="2590800"/>
            <a:ext cx="490840" cy="584775"/>
            <a:chOff x="5410200" y="5334000"/>
            <a:chExt cx="490840" cy="584775"/>
          </a:xfrm>
        </p:grpSpPr>
        <p:sp>
          <p:nvSpPr>
            <p:cNvPr id="16" name="TextBox 15"/>
            <p:cNvSpPr txBox="1"/>
            <p:nvPr/>
          </p:nvSpPr>
          <p:spPr>
            <a:xfrm>
              <a:off x="5410200" y="5334000"/>
              <a:ext cx="4908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/>
                <a:t>d</a:t>
              </a:r>
              <a:r>
                <a:rPr lang="en-US" sz="3200" b="1" baseline="-25000" dirty="0" err="1" smtClean="0"/>
                <a:t>f</a:t>
              </a:r>
              <a:endParaRPr lang="en-US" b="1" baseline="-250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486400" y="54102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79150" y="1587500"/>
            <a:ext cx="471604" cy="584775"/>
            <a:chOff x="5410200" y="5334000"/>
            <a:chExt cx="471604" cy="584775"/>
          </a:xfrm>
        </p:grpSpPr>
        <p:sp>
          <p:nvSpPr>
            <p:cNvPr id="19" name="TextBox 18"/>
            <p:cNvSpPr txBox="1"/>
            <p:nvPr/>
          </p:nvSpPr>
          <p:spPr>
            <a:xfrm>
              <a:off x="5410200" y="5334000"/>
              <a:ext cx="4716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/>
                <a:t>d</a:t>
              </a:r>
              <a:r>
                <a:rPr lang="en-US" sz="3200" b="1" baseline="-25000" dirty="0" err="1" smtClean="0"/>
                <a:t>i</a:t>
              </a:r>
              <a:endParaRPr lang="en-US" b="1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486400" y="54102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3276600" y="531812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0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14335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29600" y="5562600"/>
            <a:ext cx="66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Map</a:t>
            </a:r>
          </a:p>
          <a:p>
            <a:r>
              <a:rPr lang="en-CA" dirty="0" smtClean="0"/>
              <a:t>Scale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924800" y="6172200"/>
            <a:ext cx="3810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1600200"/>
            <a:ext cx="4191000" cy="44958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29200" y="2286000"/>
            <a:ext cx="2819400" cy="3810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6097" y="1154668"/>
            <a:ext cx="160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2.5 </a:t>
            </a:r>
            <a:r>
              <a:rPr lang="en-CA" b="1" dirty="0" smtClean="0">
                <a:solidFill>
                  <a:srgbClr val="FF0000"/>
                </a:solidFill>
              </a:rPr>
              <a:t>Km [North]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39609" y="1847080"/>
            <a:ext cx="14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2.0 </a:t>
            </a:r>
            <a:r>
              <a:rPr lang="en-CA" b="1" dirty="0" smtClean="0">
                <a:solidFill>
                  <a:srgbClr val="FF0000"/>
                </a:solidFill>
              </a:rPr>
              <a:t>Km [East]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600200"/>
            <a:ext cx="7010400" cy="68580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25471" y="1524000"/>
            <a:ext cx="205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3.2 </a:t>
            </a:r>
            <a:r>
              <a:rPr lang="en-CA" b="1" dirty="0" smtClean="0">
                <a:solidFill>
                  <a:srgbClr val="0070C0"/>
                </a:solidFill>
              </a:rPr>
              <a:t>Km [South East]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905000" y="3276600"/>
            <a:ext cx="990600" cy="10668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822602">
            <a:off x="1931353" y="371692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rgbClr val="0070C0"/>
                </a:solidFill>
              </a:rPr>
              <a:t>North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438900" y="3529992"/>
            <a:ext cx="838413" cy="11430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472738">
            <a:off x="6761690" y="4021723"/>
            <a:ext cx="5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rgbClr val="0070C0"/>
                </a:solidFill>
              </a:rPr>
              <a:t>East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2193" y="6015415"/>
            <a:ext cx="1022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0070C0"/>
                </a:solidFill>
              </a:rPr>
              <a:t>Reference</a:t>
            </a:r>
          </a:p>
          <a:p>
            <a:pPr algn="ctr"/>
            <a:r>
              <a:rPr lang="en-CA" sz="1600" dirty="0" smtClean="0">
                <a:solidFill>
                  <a:srgbClr val="0070C0"/>
                </a:solidFill>
              </a:rPr>
              <a:t>Point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 </a:t>
            </a:r>
            <a:r>
              <a:rPr lang="en-US" dirty="0" smtClean="0"/>
              <a:t>Example (1D)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position = </a:t>
            </a:r>
            <a:r>
              <a:rPr lang="en-US" b="1" dirty="0" smtClean="0"/>
              <a:t>5 m [East]</a:t>
            </a:r>
          </a:p>
          <a:p>
            <a:r>
              <a:rPr lang="en-US" dirty="0" smtClean="0"/>
              <a:t>Final position = </a:t>
            </a:r>
            <a:r>
              <a:rPr lang="en-US" b="1" dirty="0" smtClean="0"/>
              <a:t>25 m [East</a:t>
            </a:r>
            <a:r>
              <a:rPr lang="en-US" b="1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What is the displacement?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57400" y="4267200"/>
            <a:ext cx="2910004" cy="584775"/>
            <a:chOff x="2286000" y="2286000"/>
            <a:chExt cx="2910004" cy="584775"/>
          </a:xfrm>
        </p:grpSpPr>
        <p:grpSp>
          <p:nvGrpSpPr>
            <p:cNvPr id="5" name="Group 4"/>
            <p:cNvGrpSpPr/>
            <p:nvPr/>
          </p:nvGrpSpPr>
          <p:grpSpPr>
            <a:xfrm>
              <a:off x="2286000" y="2286000"/>
              <a:ext cx="685800" cy="584775"/>
              <a:chOff x="5410200" y="5334000"/>
              <a:chExt cx="685800" cy="58477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410200" y="5334000"/>
                <a:ext cx="641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200" b="1" dirty="0" smtClean="0"/>
                  <a:t>Δ</a:t>
                </a:r>
                <a:r>
                  <a:rPr lang="en-US" sz="3200" b="1" dirty="0" smtClean="0"/>
                  <a:t>d</a:t>
                </a:r>
                <a:endParaRPr lang="en-US" b="1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57150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3657600" y="2286000"/>
              <a:ext cx="490840" cy="584775"/>
              <a:chOff x="5410200" y="5334000"/>
              <a:chExt cx="490840" cy="58477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410200" y="5334000"/>
                <a:ext cx="4908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err="1" smtClean="0"/>
                  <a:t>d</a:t>
                </a:r>
                <a:r>
                  <a:rPr lang="en-US" sz="3200" b="1" baseline="-25000" dirty="0" err="1" smtClean="0"/>
                  <a:t>f</a:t>
                </a:r>
                <a:endParaRPr lang="en-US" b="1" baseline="-25000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4864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724400" y="2286000"/>
              <a:ext cx="471604" cy="584775"/>
              <a:chOff x="5410200" y="5334000"/>
              <a:chExt cx="471604" cy="58477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410200" y="5334000"/>
                <a:ext cx="4716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err="1" smtClean="0"/>
                  <a:t>d</a:t>
                </a:r>
                <a:r>
                  <a:rPr lang="en-US" sz="3200" b="1" baseline="-25000" dirty="0" err="1" smtClean="0"/>
                  <a:t>i</a:t>
                </a:r>
                <a:endParaRPr lang="en-US" b="1" baseline="-25000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54864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3124200" y="22860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3400" y="228600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̶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Distance vs. Displacement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Vectors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Directions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Position</a:t>
            </a:r>
          </a:p>
          <a:p>
            <a:pPr marL="571500" indent="-514350">
              <a:buFont typeface="+mj-lt"/>
              <a:buAutoNum type="arabicPeriod"/>
            </a:pPr>
            <a:r>
              <a:rPr lang="en-CA" dirty="0" smtClean="0"/>
              <a:t>Speed &amp; Average Speed</a:t>
            </a: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 </a:t>
            </a:r>
            <a:r>
              <a:rPr lang="en-US" dirty="0" smtClean="0"/>
              <a:t>Example (1D)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Initial position = 5 m [East]</a:t>
            </a:r>
          </a:p>
          <a:p>
            <a:r>
              <a:rPr lang="en-US" sz="2000" dirty="0" smtClean="0"/>
              <a:t>Final position = 25 m [East]</a:t>
            </a:r>
          </a:p>
          <a:p>
            <a:r>
              <a:rPr lang="en-US" sz="2000" dirty="0" smtClean="0"/>
              <a:t>What is the displacement?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800" i="1" dirty="0" smtClean="0"/>
              <a:t>Solution</a:t>
            </a:r>
            <a:r>
              <a:rPr lang="en-US" sz="2800" dirty="0" smtClean="0"/>
              <a:t>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3733800"/>
            <a:ext cx="2149948" cy="584775"/>
            <a:chOff x="5410200" y="5334000"/>
            <a:chExt cx="2149948" cy="584775"/>
          </a:xfrm>
        </p:grpSpPr>
        <p:sp>
          <p:nvSpPr>
            <p:cNvPr id="5" name="TextBox 4"/>
            <p:cNvSpPr txBox="1"/>
            <p:nvPr/>
          </p:nvSpPr>
          <p:spPr>
            <a:xfrm>
              <a:off x="5410200" y="5334000"/>
              <a:ext cx="21499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/>
                <a:t>d</a:t>
              </a:r>
              <a:r>
                <a:rPr lang="en-US" sz="3200" b="1" baseline="-25000" dirty="0" err="1" smtClean="0"/>
                <a:t>i</a:t>
              </a:r>
              <a:r>
                <a:rPr lang="en-US" sz="3200" b="1" dirty="0" smtClean="0"/>
                <a:t>  = 5 m [E]</a:t>
              </a:r>
              <a:endParaRPr lang="en-US" b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486400" y="54102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990600" y="4495800"/>
            <a:ext cx="2377574" cy="584775"/>
            <a:chOff x="5410200" y="5334000"/>
            <a:chExt cx="2377574" cy="584775"/>
          </a:xfrm>
        </p:grpSpPr>
        <p:sp>
          <p:nvSpPr>
            <p:cNvPr id="8" name="TextBox 7"/>
            <p:cNvSpPr txBox="1"/>
            <p:nvPr/>
          </p:nvSpPr>
          <p:spPr>
            <a:xfrm>
              <a:off x="5410200" y="5334000"/>
              <a:ext cx="2377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/>
                <a:t>d</a:t>
              </a:r>
              <a:r>
                <a:rPr lang="en-US" sz="3200" b="1" baseline="-25000" dirty="0" err="1" smtClean="0"/>
                <a:t>f</a:t>
              </a:r>
              <a:r>
                <a:rPr lang="en-US" sz="3200" b="1" dirty="0" smtClean="0"/>
                <a:t>  = 25 m [E]</a:t>
              </a:r>
              <a:endParaRPr lang="en-US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486400" y="54102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00600" y="3505200"/>
            <a:ext cx="2910004" cy="584775"/>
            <a:chOff x="2286000" y="2286000"/>
            <a:chExt cx="2910004" cy="584775"/>
          </a:xfrm>
        </p:grpSpPr>
        <p:grpSp>
          <p:nvGrpSpPr>
            <p:cNvPr id="11" name="Group 3"/>
            <p:cNvGrpSpPr/>
            <p:nvPr/>
          </p:nvGrpSpPr>
          <p:grpSpPr>
            <a:xfrm>
              <a:off x="2286000" y="2286000"/>
              <a:ext cx="685800" cy="584775"/>
              <a:chOff x="5410200" y="5334000"/>
              <a:chExt cx="685800" cy="584775"/>
            </a:xfrm>
          </p:grpSpPr>
          <p:sp>
            <p:nvSpPr>
              <p:cNvPr id="20" name="TextBox 4"/>
              <p:cNvSpPr txBox="1"/>
              <p:nvPr/>
            </p:nvSpPr>
            <p:spPr>
              <a:xfrm>
                <a:off x="5410200" y="5334000"/>
                <a:ext cx="641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200" b="1" dirty="0" smtClean="0"/>
                  <a:t>Δ</a:t>
                </a:r>
                <a:r>
                  <a:rPr lang="en-US" sz="3200" b="1" dirty="0" smtClean="0"/>
                  <a:t>d</a:t>
                </a:r>
                <a:endParaRPr lang="en-US" b="1" dirty="0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57150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6"/>
            <p:cNvGrpSpPr/>
            <p:nvPr/>
          </p:nvGrpSpPr>
          <p:grpSpPr>
            <a:xfrm>
              <a:off x="3657600" y="2286000"/>
              <a:ext cx="490840" cy="584775"/>
              <a:chOff x="5410200" y="5334000"/>
              <a:chExt cx="490840" cy="58477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410200" y="5334000"/>
                <a:ext cx="4908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err="1" smtClean="0"/>
                  <a:t>d</a:t>
                </a:r>
                <a:r>
                  <a:rPr lang="en-US" sz="3200" b="1" baseline="-25000" dirty="0" err="1" smtClean="0"/>
                  <a:t>f</a:t>
                </a:r>
                <a:endParaRPr lang="en-US" b="1" baseline="-25000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54864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9"/>
            <p:cNvGrpSpPr/>
            <p:nvPr/>
          </p:nvGrpSpPr>
          <p:grpSpPr>
            <a:xfrm>
              <a:off x="4724400" y="2286000"/>
              <a:ext cx="471604" cy="584775"/>
              <a:chOff x="5410200" y="5334000"/>
              <a:chExt cx="471604" cy="58477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410200" y="5334000"/>
                <a:ext cx="4716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err="1" smtClean="0"/>
                  <a:t>d</a:t>
                </a:r>
                <a:r>
                  <a:rPr lang="en-US" sz="3200" b="1" baseline="-25000" dirty="0" err="1" smtClean="0"/>
                  <a:t>i</a:t>
                </a:r>
                <a:endParaRPr lang="en-US" b="1" baseline="-25000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54864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124200" y="22860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3400" y="228600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̶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00600" y="4343400"/>
            <a:ext cx="4358315" cy="584775"/>
            <a:chOff x="2286000" y="2286000"/>
            <a:chExt cx="4358315" cy="584775"/>
          </a:xfrm>
        </p:grpSpPr>
        <p:grpSp>
          <p:nvGrpSpPr>
            <p:cNvPr id="23" name="Group 3"/>
            <p:cNvGrpSpPr/>
            <p:nvPr/>
          </p:nvGrpSpPr>
          <p:grpSpPr>
            <a:xfrm>
              <a:off x="2286000" y="2286000"/>
              <a:ext cx="685800" cy="584775"/>
              <a:chOff x="5410200" y="5334000"/>
              <a:chExt cx="685800" cy="584775"/>
            </a:xfrm>
          </p:grpSpPr>
          <p:sp>
            <p:nvSpPr>
              <p:cNvPr id="32" name="TextBox 4"/>
              <p:cNvSpPr txBox="1"/>
              <p:nvPr/>
            </p:nvSpPr>
            <p:spPr>
              <a:xfrm>
                <a:off x="5410200" y="5334000"/>
                <a:ext cx="641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200" b="1" dirty="0" smtClean="0"/>
                  <a:t>Δ</a:t>
                </a:r>
                <a:r>
                  <a:rPr lang="en-US" sz="3200" b="1" dirty="0" smtClean="0"/>
                  <a:t>d</a:t>
                </a:r>
                <a:endParaRPr lang="en-US" b="1" dirty="0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57150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3657600" y="2286000"/>
              <a:ext cx="29867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25m [E] – 5m [E]</a:t>
              </a:r>
              <a:endParaRPr lang="en-US" b="1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24200" y="22860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</a:t>
              </a:r>
              <a:endParaRPr lang="en-US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00600" y="5105400"/>
            <a:ext cx="2865920" cy="584775"/>
            <a:chOff x="2286000" y="2286000"/>
            <a:chExt cx="2865920" cy="584775"/>
          </a:xfrm>
        </p:grpSpPr>
        <p:grpSp>
          <p:nvGrpSpPr>
            <p:cNvPr id="35" name="Group 3"/>
            <p:cNvGrpSpPr/>
            <p:nvPr/>
          </p:nvGrpSpPr>
          <p:grpSpPr>
            <a:xfrm>
              <a:off x="2286000" y="2286000"/>
              <a:ext cx="685800" cy="584775"/>
              <a:chOff x="5410200" y="5334000"/>
              <a:chExt cx="685800" cy="584775"/>
            </a:xfrm>
          </p:grpSpPr>
          <p:sp>
            <p:nvSpPr>
              <p:cNvPr id="38" name="TextBox 4"/>
              <p:cNvSpPr txBox="1"/>
              <p:nvPr/>
            </p:nvSpPr>
            <p:spPr>
              <a:xfrm>
                <a:off x="5410200" y="5334000"/>
                <a:ext cx="641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200" b="1" dirty="0" smtClean="0"/>
                  <a:t>Δ</a:t>
                </a:r>
                <a:r>
                  <a:rPr lang="en-US" sz="3200" b="1" dirty="0" smtClean="0"/>
                  <a:t>d</a:t>
                </a:r>
                <a:endParaRPr lang="en-US" b="1" dirty="0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57150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3657600" y="2286000"/>
              <a:ext cx="14943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20m [E]</a:t>
              </a:r>
              <a:endParaRPr lang="en-US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24200" y="22860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Directions come in pairs</a:t>
            </a:r>
          </a:p>
          <a:p>
            <a:pPr lvl="1"/>
            <a:r>
              <a:rPr lang="en-US" sz="2000" dirty="0" smtClean="0"/>
              <a:t>Left / Right</a:t>
            </a:r>
          </a:p>
          <a:p>
            <a:pPr lvl="1"/>
            <a:r>
              <a:rPr lang="en-US" sz="2000" dirty="0" smtClean="0"/>
              <a:t>Up / Down</a:t>
            </a:r>
          </a:p>
          <a:p>
            <a:pPr lvl="1"/>
            <a:r>
              <a:rPr lang="en-US" sz="2000" dirty="0" smtClean="0"/>
              <a:t>North / South</a:t>
            </a:r>
          </a:p>
          <a:p>
            <a:pPr lvl="1"/>
            <a:r>
              <a:rPr lang="en-US" sz="2000" dirty="0" smtClean="0"/>
              <a:t>East / West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Conventions:</a:t>
            </a:r>
          </a:p>
          <a:p>
            <a:pPr lvl="1"/>
            <a:r>
              <a:rPr lang="en-US" sz="2000" dirty="0" smtClean="0"/>
              <a:t>Pick one direction to be </a:t>
            </a:r>
            <a:r>
              <a:rPr lang="en-US" sz="2000" b="1" i="1" dirty="0" smtClean="0"/>
              <a:t>positive</a:t>
            </a:r>
            <a:r>
              <a:rPr lang="en-US" sz="2000" dirty="0" smtClean="0"/>
              <a:t> (it doesn’t matter which one)</a:t>
            </a:r>
          </a:p>
          <a:p>
            <a:pPr lvl="1"/>
            <a:r>
              <a:rPr lang="en-US" sz="2000" dirty="0" smtClean="0"/>
              <a:t>The other direction is then </a:t>
            </a:r>
            <a:r>
              <a:rPr lang="en-US" sz="2000" b="1" i="1" dirty="0" smtClean="0"/>
              <a:t>negative</a:t>
            </a:r>
          </a:p>
          <a:p>
            <a:pPr lvl="1"/>
            <a:r>
              <a:rPr lang="en-US" sz="2000" dirty="0" smtClean="0"/>
              <a:t>e.g.  55 m [Left] =  -55m [Right]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position = </a:t>
            </a:r>
            <a:r>
              <a:rPr lang="en-US" b="1" dirty="0" smtClean="0"/>
              <a:t>5 m [East]</a:t>
            </a:r>
          </a:p>
          <a:p>
            <a:r>
              <a:rPr lang="en-US" dirty="0" smtClean="0"/>
              <a:t>Final position = </a:t>
            </a:r>
            <a:r>
              <a:rPr lang="en-US" b="1" dirty="0" smtClean="0"/>
              <a:t>25 m [West]</a:t>
            </a:r>
          </a:p>
          <a:p>
            <a:r>
              <a:rPr lang="en-US" dirty="0" smtClean="0"/>
              <a:t>What is the displacement?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Find the Displacement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 Position = 25 m [Up], </a:t>
            </a:r>
            <a:br>
              <a:rPr lang="en-US" sz="2800" dirty="0" smtClean="0"/>
            </a:br>
            <a:r>
              <a:rPr lang="en-US" sz="2800" dirty="0" smtClean="0"/>
              <a:t>Final Position = 35 m [Down]</a:t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 Position = 60 Km [East], </a:t>
            </a:r>
            <a:br>
              <a:rPr lang="en-US" sz="2800" dirty="0" smtClean="0"/>
            </a:br>
            <a:r>
              <a:rPr lang="en-US" sz="2800" dirty="0" smtClean="0"/>
              <a:t>Final Position = 60 Km [West]</a:t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 Position = 20 Km [North], </a:t>
            </a:r>
            <a:br>
              <a:rPr lang="en-US" sz="2800" dirty="0" smtClean="0"/>
            </a:br>
            <a:r>
              <a:rPr lang="en-US" sz="2800" dirty="0" smtClean="0"/>
              <a:t>Final Position = 0 Km [</a:t>
            </a:r>
            <a:r>
              <a:rPr lang="en-US" sz="2800" smtClean="0"/>
              <a:t>South]</a:t>
            </a:r>
            <a:br>
              <a:rPr lang="en-US" sz="280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 Position = 30 cm [Up], </a:t>
            </a:r>
            <a:br>
              <a:rPr lang="en-US" sz="2800" dirty="0" smtClean="0"/>
            </a:br>
            <a:r>
              <a:rPr lang="en-US" sz="2800" dirty="0" smtClean="0"/>
              <a:t>Final Position = 40 cm [Left]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Speed formula: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Note: Speed is a </a:t>
            </a:r>
            <a:r>
              <a:rPr lang="en-CA" b="1" i="1" dirty="0" smtClean="0"/>
              <a:t>scalar</a:t>
            </a:r>
          </a:p>
          <a:p>
            <a:endParaRPr lang="en-CA" dirty="0"/>
          </a:p>
          <a:p>
            <a:r>
              <a:rPr lang="en-CA" dirty="0" smtClean="0"/>
              <a:t>If it took you 30 minutes to get to McDonalds what was your speed?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57193" y="2057400"/>
                <a:ext cx="1629613" cy="105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193" y="2057400"/>
                <a:ext cx="1629613" cy="105182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8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14335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29600" y="5562600"/>
            <a:ext cx="66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Map</a:t>
            </a:r>
          </a:p>
          <a:p>
            <a:r>
              <a:rPr lang="en-CA" dirty="0" smtClean="0"/>
              <a:t>Scale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924800" y="6172200"/>
            <a:ext cx="3810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1600200"/>
            <a:ext cx="4191000" cy="4495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29200" y="2286000"/>
            <a:ext cx="2819400" cy="381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6358" y="3352800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2.5 </a:t>
            </a:r>
            <a:r>
              <a:rPr lang="en-CA" b="1" dirty="0" smtClean="0">
                <a:solidFill>
                  <a:srgbClr val="FF0000"/>
                </a:solidFill>
              </a:rPr>
              <a:t>Km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8310" y="4157382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2.0 </a:t>
            </a:r>
            <a:r>
              <a:rPr lang="en-CA" b="1" dirty="0" smtClean="0">
                <a:solidFill>
                  <a:srgbClr val="FF0000"/>
                </a:solidFill>
              </a:rPr>
              <a:t>Km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Velocity formula: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Note: Velocity is a </a:t>
            </a:r>
            <a:r>
              <a:rPr lang="en-CA" b="1" i="1" dirty="0" smtClean="0"/>
              <a:t>vector</a:t>
            </a:r>
          </a:p>
          <a:p>
            <a:endParaRPr lang="en-CA" dirty="0"/>
          </a:p>
          <a:p>
            <a:r>
              <a:rPr lang="en-CA" dirty="0" smtClean="0"/>
              <a:t>If it took you 30 minutes to get to McDonalds what was your velocity?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57193" y="2057400"/>
                <a:ext cx="1629613" cy="105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193" y="2057400"/>
                <a:ext cx="1629613" cy="105182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757193" y="24384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041665" y="2055812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7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14335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29600" y="5562600"/>
            <a:ext cx="66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Map</a:t>
            </a:r>
          </a:p>
          <a:p>
            <a:r>
              <a:rPr lang="en-CA" dirty="0" smtClean="0"/>
              <a:t>Scale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924800" y="6172200"/>
            <a:ext cx="3810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1600200"/>
            <a:ext cx="4191000" cy="4495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29200" y="2286000"/>
            <a:ext cx="2819400" cy="381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6358" y="3352800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2.5 </a:t>
            </a:r>
            <a:r>
              <a:rPr lang="en-CA" b="1" dirty="0" smtClean="0">
                <a:solidFill>
                  <a:srgbClr val="FF0000"/>
                </a:solidFill>
              </a:rPr>
              <a:t>Km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8310" y="4157382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2.0 </a:t>
            </a:r>
            <a:r>
              <a:rPr lang="en-CA" b="1" dirty="0" smtClean="0">
                <a:solidFill>
                  <a:srgbClr val="FF0000"/>
                </a:solidFill>
              </a:rPr>
              <a:t>Km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600200"/>
            <a:ext cx="7010400" cy="6858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25471" y="1524000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3.2 Km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7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Average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Average Speed Formula: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The speed limit on </a:t>
            </a:r>
            <a:r>
              <a:rPr lang="en-CA" dirty="0" err="1" smtClean="0"/>
              <a:t>Bramalea</a:t>
            </a:r>
            <a:r>
              <a:rPr lang="en-CA" dirty="0" smtClean="0"/>
              <a:t> and </a:t>
            </a:r>
            <a:r>
              <a:rPr lang="en-CA" dirty="0" err="1" smtClean="0"/>
              <a:t>Bovaird</a:t>
            </a:r>
            <a:r>
              <a:rPr lang="en-CA" dirty="0" smtClean="0"/>
              <a:t> is </a:t>
            </a:r>
            <a:br>
              <a:rPr lang="en-CA" dirty="0" smtClean="0"/>
            </a:br>
            <a:r>
              <a:rPr lang="en-CA" dirty="0" smtClean="0"/>
              <a:t>60 km/h but there are several stop lights. </a:t>
            </a:r>
            <a:br>
              <a:rPr lang="en-CA" dirty="0" smtClean="0"/>
            </a:br>
            <a:r>
              <a:rPr lang="en-CA" dirty="0" smtClean="0"/>
              <a:t>How does this affect your average speed?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62200" y="2362200"/>
                <a:ext cx="5410520" cy="1052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num>
                        <m:den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sz="3600" b="0" i="1" baseline="-2500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600" b="0" i="1" baseline="-2500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362200"/>
                <a:ext cx="5410520" cy="1052019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7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5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4335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29600" y="5562600"/>
            <a:ext cx="66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Map</a:t>
            </a:r>
          </a:p>
          <a:p>
            <a:r>
              <a:rPr lang="en-CA" dirty="0" smtClean="0"/>
              <a:t>Scale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924800" y="6172200"/>
            <a:ext cx="3810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?? = 200 m</a:t>
            </a:r>
          </a:p>
          <a:p>
            <a:endParaRPr lang="en-CA" dirty="0"/>
          </a:p>
          <a:p>
            <a:r>
              <a:rPr lang="en-CA" dirty="0" smtClean="0"/>
              <a:t>1.0 cm = 145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7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Story in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school, you and your friends went to the McDonalds at the </a:t>
            </a:r>
            <a:r>
              <a:rPr lang="en-US" dirty="0" err="1" smtClean="0"/>
              <a:t>Fortinos</a:t>
            </a:r>
            <a:r>
              <a:rPr lang="en-US" dirty="0" smtClean="0"/>
              <a:t> Plaza on </a:t>
            </a:r>
            <a:r>
              <a:rPr lang="en-US" dirty="0" err="1" smtClean="0"/>
              <a:t>Bovaird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Trace your path on the map.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Calculate your distance travelled (using the scale on the map.)</a:t>
            </a:r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4000" i="1" dirty="0" smtClean="0"/>
              <a:t>How far did you go?</a:t>
            </a:r>
            <a:endParaRPr lang="en-US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14335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29600" y="5562600"/>
            <a:ext cx="66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Map</a:t>
            </a:r>
          </a:p>
          <a:p>
            <a:r>
              <a:rPr lang="en-CA" dirty="0" smtClean="0"/>
              <a:t>Scale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924800" y="6172200"/>
            <a:ext cx="3810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1600200"/>
            <a:ext cx="4191000" cy="44958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29200" y="2286000"/>
            <a:ext cx="2819400" cy="3810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6358" y="3352800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2.5 </a:t>
            </a:r>
            <a:r>
              <a:rPr lang="en-CA" b="1" dirty="0" smtClean="0">
                <a:solidFill>
                  <a:srgbClr val="FF0000"/>
                </a:solidFill>
              </a:rPr>
              <a:t>Km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8310" y="4157382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2.0 </a:t>
            </a:r>
            <a:r>
              <a:rPr lang="en-CA" b="1" dirty="0" smtClean="0">
                <a:solidFill>
                  <a:srgbClr val="FF0000"/>
                </a:solidFill>
              </a:rPr>
              <a:t>Km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14335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29600" y="5562600"/>
            <a:ext cx="66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Map</a:t>
            </a:r>
          </a:p>
          <a:p>
            <a:r>
              <a:rPr lang="en-CA" dirty="0" smtClean="0"/>
              <a:t>Scale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924800" y="6172200"/>
            <a:ext cx="3810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1600200"/>
            <a:ext cx="4191000" cy="44958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29200" y="2286000"/>
            <a:ext cx="2819400" cy="3810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6358" y="3352800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2.5 </a:t>
            </a:r>
            <a:r>
              <a:rPr lang="en-CA" b="1" dirty="0" smtClean="0">
                <a:solidFill>
                  <a:srgbClr val="FF0000"/>
                </a:solidFill>
              </a:rPr>
              <a:t>Km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8310" y="4157382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2.0 </a:t>
            </a:r>
            <a:r>
              <a:rPr lang="en-CA" b="1" dirty="0" smtClean="0">
                <a:solidFill>
                  <a:srgbClr val="FF0000"/>
                </a:solidFill>
              </a:rPr>
              <a:t>Km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600200"/>
            <a:ext cx="7010400" cy="68580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25471" y="1524000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3.2 Km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&amp; Scalars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Scalars (</a:t>
            </a:r>
            <a:r>
              <a:rPr lang="en-US" i="1" dirty="0"/>
              <a:t>Distance is a scalar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Have just a number (no direction, no arrow)</a:t>
            </a:r>
          </a:p>
          <a:p>
            <a:pPr lvl="1"/>
            <a:r>
              <a:rPr lang="en-US" dirty="0"/>
              <a:t>                = </a:t>
            </a:r>
            <a:r>
              <a:rPr lang="en-US" dirty="0" smtClean="0"/>
              <a:t>4.5 </a:t>
            </a:r>
            <a:r>
              <a:rPr lang="en-US" dirty="0"/>
              <a:t>Km</a:t>
            </a:r>
          </a:p>
          <a:p>
            <a:endParaRPr lang="en-US" dirty="0" smtClean="0"/>
          </a:p>
          <a:p>
            <a:r>
              <a:rPr lang="en-US" dirty="0" smtClean="0"/>
              <a:t>Vectors </a:t>
            </a:r>
            <a:r>
              <a:rPr lang="en-US" dirty="0" smtClean="0"/>
              <a:t>(</a:t>
            </a:r>
            <a:r>
              <a:rPr lang="en-US" i="1" dirty="0" smtClean="0"/>
              <a:t>Displacement is a Vector</a:t>
            </a:r>
            <a:r>
              <a:rPr lang="en-US" dirty="0" smtClean="0"/>
              <a:t>)</a:t>
            </a:r>
          </a:p>
          <a:p>
            <a:pPr lvl="1"/>
            <a:r>
              <a:rPr lang="en-US" sz="2400" dirty="0" smtClean="0"/>
              <a:t>Have both a number (magnitude) and a direction</a:t>
            </a:r>
          </a:p>
          <a:p>
            <a:pPr lvl="1"/>
            <a:r>
              <a:rPr lang="en-US" sz="2400" dirty="0" smtClean="0"/>
              <a:t>The arrow indicates a vector</a:t>
            </a:r>
          </a:p>
          <a:p>
            <a:pPr lvl="1"/>
            <a:r>
              <a:rPr lang="en-US" dirty="0" smtClean="0"/>
              <a:t>                 = 3.2 Km [East]</a:t>
            </a:r>
          </a:p>
          <a:p>
            <a:pPr lvl="1"/>
            <a:endParaRPr lang="en-US" sz="18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981200" y="5181600"/>
            <a:ext cx="685800" cy="584775"/>
            <a:chOff x="5410200" y="5334000"/>
            <a:chExt cx="685800" cy="584775"/>
          </a:xfrm>
        </p:grpSpPr>
        <p:sp>
          <p:nvSpPr>
            <p:cNvPr id="5" name="TextBox 4"/>
            <p:cNvSpPr txBox="1"/>
            <p:nvPr/>
          </p:nvSpPr>
          <p:spPr>
            <a:xfrm>
              <a:off x="5410200" y="5334000"/>
              <a:ext cx="641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 b="1" dirty="0" smtClean="0"/>
                <a:t>Δ</a:t>
              </a:r>
              <a:r>
                <a:rPr lang="en-US" sz="3200" b="1" dirty="0" smtClean="0"/>
                <a:t>d</a:t>
              </a:r>
              <a:endParaRPr lang="en-US" b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715000" y="54102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889039" y="2691825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dirty="0" smtClean="0"/>
              <a:t>Δ</a:t>
            </a:r>
            <a:r>
              <a:rPr lang="en-US" sz="3200" b="1" dirty="0" smtClean="0"/>
              <a:t>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vs. Displacement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Distance:</a:t>
            </a:r>
          </a:p>
          <a:p>
            <a:pPr lvl="1"/>
            <a:r>
              <a:rPr lang="en-US" sz="2400" i="1" dirty="0" smtClean="0"/>
              <a:t>The total length of the path taken to move from one position to another position, regardless of direction.</a:t>
            </a:r>
          </a:p>
          <a:p>
            <a:pPr lvl="1"/>
            <a:r>
              <a:rPr lang="en-US" sz="2400" i="1" dirty="0" smtClean="0"/>
              <a:t>The symbol for distance is: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800" dirty="0" smtClean="0"/>
              <a:t>Displacement:</a:t>
            </a:r>
          </a:p>
          <a:p>
            <a:pPr lvl="1"/>
            <a:r>
              <a:rPr lang="en-US" sz="2400" i="1" dirty="0" smtClean="0"/>
              <a:t>The net change in position, regardless of the path taken.</a:t>
            </a:r>
          </a:p>
          <a:p>
            <a:pPr lvl="1"/>
            <a:r>
              <a:rPr lang="en-US" sz="2400" i="1" dirty="0" smtClean="0"/>
              <a:t>Displacement has both a length and a direction.</a:t>
            </a:r>
          </a:p>
          <a:p>
            <a:pPr lvl="1"/>
            <a:r>
              <a:rPr lang="en-US" sz="2400" i="1" dirty="0" smtClean="0"/>
              <a:t>The symbol for displacement is: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1078" y="2996625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dirty="0" smtClean="0"/>
              <a:t>Δ</a:t>
            </a:r>
            <a:r>
              <a:rPr lang="en-US" sz="3200" b="1" dirty="0" smtClean="0"/>
              <a:t>d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0" y="5358825"/>
            <a:ext cx="685800" cy="584775"/>
            <a:chOff x="5410200" y="5334000"/>
            <a:chExt cx="685800" cy="584775"/>
          </a:xfrm>
        </p:grpSpPr>
        <p:sp>
          <p:nvSpPr>
            <p:cNvPr id="5" name="TextBox 4"/>
            <p:cNvSpPr txBox="1"/>
            <p:nvPr/>
          </p:nvSpPr>
          <p:spPr>
            <a:xfrm>
              <a:off x="5410200" y="5334000"/>
              <a:ext cx="641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 b="1" dirty="0" smtClean="0"/>
                <a:t>Δ</a:t>
              </a:r>
              <a:r>
                <a:rPr lang="en-US" sz="3200" b="1" dirty="0" smtClean="0"/>
                <a:t>d</a:t>
              </a:r>
              <a:endParaRPr lang="en-US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715000" y="54102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727</Words>
  <Application>Microsoft Office PowerPoint</Application>
  <PresentationFormat>On-screen Show (4:3)</PresentationFormat>
  <Paragraphs>224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Office Theme</vt:lpstr>
      <vt:lpstr>Kinematics</vt:lpstr>
      <vt:lpstr>Basic Concepts</vt:lpstr>
      <vt:lpstr>PowerPoint Presentation</vt:lpstr>
      <vt:lpstr>Scale</vt:lpstr>
      <vt:lpstr>A Story in Motion</vt:lpstr>
      <vt:lpstr>PowerPoint Presentation</vt:lpstr>
      <vt:lpstr>PowerPoint Presentation</vt:lpstr>
      <vt:lpstr>Vectors &amp; Scalars</vt:lpstr>
      <vt:lpstr>Distance vs. Displacement</vt:lpstr>
      <vt:lpstr>PowerPoint Presentation</vt:lpstr>
      <vt:lpstr>Vector or Scalar</vt:lpstr>
      <vt:lpstr>Δ – A Symbol for Change</vt:lpstr>
      <vt:lpstr>Position ( d )</vt:lpstr>
      <vt:lpstr>Back To Our Map</vt:lpstr>
      <vt:lpstr>PowerPoint Presentation</vt:lpstr>
      <vt:lpstr>d – Position</vt:lpstr>
      <vt:lpstr>d – Position</vt:lpstr>
      <vt:lpstr>PowerPoint Presentation</vt:lpstr>
      <vt:lpstr>Displacement Example (1D)</vt:lpstr>
      <vt:lpstr>Displacement Example (1D)</vt:lpstr>
      <vt:lpstr>Directions</vt:lpstr>
      <vt:lpstr>Displacement Example (2)</vt:lpstr>
      <vt:lpstr>Practice – Find the Displacement</vt:lpstr>
      <vt:lpstr>Speed</vt:lpstr>
      <vt:lpstr>PowerPoint Presentation</vt:lpstr>
      <vt:lpstr>Velocity</vt:lpstr>
      <vt:lpstr>PowerPoint Presentation</vt:lpstr>
      <vt:lpstr>Average Speed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</dc:title>
  <dc:creator>Greg</dc:creator>
  <cp:lastModifiedBy>Nestor, Gregory</cp:lastModifiedBy>
  <cp:revision>89</cp:revision>
  <cp:lastPrinted>2015-03-12T12:01:54Z</cp:lastPrinted>
  <dcterms:created xsi:type="dcterms:W3CDTF">2006-08-16T00:00:00Z</dcterms:created>
  <dcterms:modified xsi:type="dcterms:W3CDTF">2019-04-01T13:57:42Z</dcterms:modified>
</cp:coreProperties>
</file>