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9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275" autoAdjust="0"/>
  </p:normalViewPr>
  <p:slideViewPr>
    <p:cSldViewPr>
      <p:cViewPr varScale="1">
        <p:scale>
          <a:sx n="76" d="100"/>
          <a:sy n="76" d="100"/>
        </p:scale>
        <p:origin x="90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F7278-65D7-4D33-AA49-C08BB397577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62C70-00FD-4588-AE69-F1259AFAE9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5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442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r">
              <a:defRPr sz="1200"/>
            </a:lvl1pPr>
          </a:lstStyle>
          <a:p>
            <a:fld id="{F7D99C28-41BD-4202-BA6F-9AF87C325F9C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0" tIns="47110" rIns="94220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82" y="4421497"/>
            <a:ext cx="5619138" cy="4190072"/>
          </a:xfrm>
          <a:prstGeom prst="rect">
            <a:avLst/>
          </a:prstGeom>
        </p:spPr>
        <p:txBody>
          <a:bodyPr vert="horz" lIns="94220" tIns="47110" rIns="94220" bIns="471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442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r">
              <a:defRPr sz="1200"/>
            </a:lvl1pPr>
          </a:lstStyle>
          <a:p>
            <a:fld id="{E95F3412-0957-4064-A601-A6BCF7871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Review of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Position (vector):	</a:t>
            </a:r>
          </a:p>
          <a:p>
            <a:pPr lvl="2"/>
            <a:endParaRPr lang="en-CA" dirty="0" smtClean="0"/>
          </a:p>
          <a:p>
            <a:r>
              <a:rPr lang="en-CA" dirty="0" smtClean="0"/>
              <a:t>Distance (scalar):</a:t>
            </a:r>
          </a:p>
          <a:p>
            <a:pPr lvl="2"/>
            <a:endParaRPr lang="en-CA" dirty="0" smtClean="0"/>
          </a:p>
          <a:p>
            <a:r>
              <a:rPr lang="en-CA" dirty="0" smtClean="0"/>
              <a:t>Displacement(vector):</a:t>
            </a:r>
          </a:p>
          <a:p>
            <a:pPr lvl="2"/>
            <a:endParaRPr lang="en-CA" dirty="0" smtClean="0"/>
          </a:p>
          <a:p>
            <a:r>
              <a:rPr lang="en-CA" dirty="0" smtClean="0"/>
              <a:t>Speed (scalar):</a:t>
            </a:r>
          </a:p>
          <a:p>
            <a:pPr lvl="2"/>
            <a:endParaRPr lang="en-CA" dirty="0" smtClean="0"/>
          </a:p>
          <a:p>
            <a:r>
              <a:rPr lang="en-CA" dirty="0" smtClean="0"/>
              <a:t>Velocity (vector):</a:t>
            </a:r>
          </a:p>
          <a:p>
            <a:pPr lvl="2"/>
            <a:endParaRPr lang="en-CA" dirty="0" smtClean="0"/>
          </a:p>
          <a:p>
            <a:r>
              <a:rPr lang="en-CA" dirty="0" smtClean="0"/>
              <a:t>Average Speed: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7417" y="2345276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 smtClean="0"/>
              <a:t>Δ</a:t>
            </a:r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53900" y="157230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453378" y="3118252"/>
            <a:ext cx="2910004" cy="584775"/>
            <a:chOff x="2286000" y="2286000"/>
            <a:chExt cx="2910004" cy="584775"/>
          </a:xfrm>
        </p:grpSpPr>
        <p:grpSp>
          <p:nvGrpSpPr>
            <p:cNvPr id="7" name="Group 6"/>
            <p:cNvGrpSpPr/>
            <p:nvPr/>
          </p:nvGrpSpPr>
          <p:grpSpPr>
            <a:xfrm>
              <a:off x="2286000" y="2286000"/>
              <a:ext cx="685800" cy="584775"/>
              <a:chOff x="5410200" y="5334000"/>
              <a:chExt cx="685800" cy="58477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410200" y="5334000"/>
                <a:ext cx="641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200" b="1" dirty="0" smtClean="0"/>
                  <a:t>Δ</a:t>
                </a:r>
                <a:r>
                  <a:rPr lang="en-US" sz="3200" b="1" dirty="0" smtClean="0"/>
                  <a:t>d</a:t>
                </a:r>
                <a:endParaRPr lang="en-US" b="1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57150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657600" y="2286000"/>
              <a:ext cx="490840" cy="584775"/>
              <a:chOff x="5410200" y="5334000"/>
              <a:chExt cx="490840" cy="58477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410200" y="5334000"/>
                <a:ext cx="4908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err="1" smtClean="0"/>
                  <a:t>d</a:t>
                </a:r>
                <a:r>
                  <a:rPr lang="en-US" sz="3200" b="1" baseline="-25000" dirty="0" err="1" smtClean="0"/>
                  <a:t>f</a:t>
                </a:r>
                <a:endParaRPr lang="en-US" b="1" baseline="-25000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54864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724400" y="2286000"/>
              <a:ext cx="471604" cy="584775"/>
              <a:chOff x="5410200" y="5334000"/>
              <a:chExt cx="471604" cy="58477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410200" y="5334000"/>
                <a:ext cx="4716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err="1" smtClean="0"/>
                  <a:t>d</a:t>
                </a:r>
                <a:r>
                  <a:rPr lang="en-US" sz="3200" b="1" baseline="-25000" dirty="0" err="1" smtClean="0"/>
                  <a:t>i</a:t>
                </a:r>
                <a:endParaRPr lang="en-US" b="1" baseline="-25000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4864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3124200" y="22860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3400" y="228600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̶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04102" y="3706259"/>
                <a:ext cx="1266629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102" y="3706259"/>
                <a:ext cx="1266629" cy="818044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44149" y="4531666"/>
                <a:ext cx="1266629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149" y="4531666"/>
                <a:ext cx="1266629" cy="818044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6282178" y="4512850"/>
            <a:ext cx="290304" cy="4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91578" y="4800600"/>
            <a:ext cx="27102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90961" y="5618644"/>
                <a:ext cx="3543278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sz="2400" b="0" i="1" baseline="-2500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baseline="-2500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961" y="5618644"/>
                <a:ext cx="3543278" cy="701410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411927" y="16002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16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 of </a:t>
            </a:r>
            <a:r>
              <a:rPr lang="en-CA" dirty="0" smtClean="0"/>
              <a:t>Displacements (Ex #2)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2800" dirty="0"/>
              <a:t>Starting at the origin a student </a:t>
            </a:r>
            <a:r>
              <a:rPr lang="en-CA" sz="2800" dirty="0" smtClean="0"/>
              <a:t>first moves a distance of 30 m [West], then moves a distance of 10 m [West], and finally moves a distance of </a:t>
            </a:r>
            <a:br>
              <a:rPr lang="en-CA" sz="2800" dirty="0" smtClean="0"/>
            </a:br>
            <a:r>
              <a:rPr lang="en-CA" sz="2800" dirty="0" smtClean="0"/>
              <a:t>30 m [East]. The student completes this motion in a time of 4 seconds.</a:t>
            </a:r>
            <a:endParaRPr lang="en-US" sz="28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Draw a diagram showing the student’s starting position, ending position, and displacement.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distance moved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student’s displacement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average speed of the student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</a:t>
            </a:r>
            <a:r>
              <a:rPr lang="en-CA" sz="2400" dirty="0" smtClean="0"/>
              <a:t>velocity of </a:t>
            </a:r>
            <a:r>
              <a:rPr lang="en-CA" sz="2400" dirty="0"/>
              <a:t>the </a:t>
            </a:r>
            <a:r>
              <a:rPr lang="en-CA" sz="2400" dirty="0" smtClean="0"/>
              <a:t>student</a:t>
            </a:r>
          </a:p>
          <a:p>
            <a:pPr marL="400050" lvl="1" indent="0">
              <a:buNone/>
            </a:pPr>
            <a:endParaRPr lang="en-CA" sz="2400" dirty="0"/>
          </a:p>
          <a:p>
            <a:pPr marL="400050" lvl="1" indent="0">
              <a:buNone/>
            </a:pP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268765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 of </a:t>
            </a:r>
            <a:r>
              <a:rPr lang="en-CA" dirty="0" smtClean="0"/>
              <a:t>Displacements (Ex #3)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CA" sz="2800" dirty="0" smtClean="0"/>
              <a:t>Starting at the origin a student first moves a distance of 10 m [West] then moves a distance of 30 m [West], and finally moves a distance of 50 m [East]. The student completes this motion in a time of 5 seconds.</a:t>
            </a:r>
            <a:endParaRPr lang="en-US" sz="28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Draw a diagram showing the student’s starting position, ending position, and displacement.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distance moved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student’s displacement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average speed of the student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</a:t>
            </a:r>
            <a:r>
              <a:rPr lang="en-CA" sz="2400" dirty="0" smtClean="0"/>
              <a:t>velocity of </a:t>
            </a:r>
            <a:r>
              <a:rPr lang="en-CA" sz="2400" dirty="0"/>
              <a:t>the </a:t>
            </a:r>
            <a:r>
              <a:rPr lang="en-CA" sz="2400" dirty="0" smtClean="0"/>
              <a:t>student</a:t>
            </a:r>
          </a:p>
          <a:p>
            <a:pPr marL="400050" lvl="1" indent="0">
              <a:buNone/>
            </a:pP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361901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 of </a:t>
            </a:r>
            <a:r>
              <a:rPr lang="en-CA" dirty="0" smtClean="0"/>
              <a:t>Displacements (Ex #4)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CA" sz="2800" dirty="0" smtClean="0"/>
              <a:t>Starting at the origin a student first moves a distance of 30 m [East], then moves a distance of 10 m [East], and finally moves a distance of 50 m [West]. The student completes this motion in a time of 5 seconds.</a:t>
            </a:r>
            <a:endParaRPr lang="en-US" sz="28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Draw a diagram showing the student’s starting position, ending position, and displacement.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distance moved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student’s displacement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average speed of the student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</a:t>
            </a:r>
            <a:r>
              <a:rPr lang="en-CA" sz="2400" dirty="0" smtClean="0"/>
              <a:t>velocity of </a:t>
            </a:r>
            <a:r>
              <a:rPr lang="en-CA" sz="2400" dirty="0"/>
              <a:t>the </a:t>
            </a:r>
            <a:r>
              <a:rPr lang="en-CA" sz="2400" dirty="0" smtClean="0"/>
              <a:t>student</a:t>
            </a:r>
          </a:p>
          <a:p>
            <a:pPr marL="400050" lvl="1" indent="0">
              <a:buNone/>
            </a:pP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346572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Activity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Working in groups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Solve your assigned question with a full solution on the white board.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Swap your question sheet and whiteboard answer with the group having the same example number.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Check their answer.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Answer the consolidation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4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Consolidation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How do you decide what version of the displacement equation to use to solve a given problem?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How do movements in the middle of a trip affect distance and speed?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How do movements in the middle of a trip affect </a:t>
            </a:r>
            <a:r>
              <a:rPr lang="en-CA" dirty="0" smtClean="0"/>
              <a:t>displacement and velocity?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20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Displacement in 1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 smtClean="0"/>
              <a:t>There are </a:t>
            </a:r>
            <a:r>
              <a:rPr lang="en-CA" u="sng" dirty="0" smtClean="0"/>
              <a:t>two</a:t>
            </a:r>
            <a:r>
              <a:rPr lang="en-CA" dirty="0" smtClean="0"/>
              <a:t> ways to determine displacement</a:t>
            </a:r>
          </a:p>
          <a:p>
            <a:pPr marL="800100" lvl="2" indent="0">
              <a:buNone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Displacement as a </a:t>
            </a:r>
            <a:r>
              <a:rPr lang="en-CA" sz="2800" u="sng" dirty="0" smtClean="0"/>
              <a:t>Change of Position</a:t>
            </a:r>
          </a:p>
          <a:p>
            <a:pPr marL="914400" lvl="1" indent="-514350"/>
            <a:r>
              <a:rPr lang="en-CA" sz="2400" dirty="0" smtClean="0"/>
              <a:t>When a problem gives you the starting and ending positions…</a:t>
            </a:r>
          </a:p>
          <a:p>
            <a:pPr marL="914400" lvl="1" indent="-514350"/>
            <a:r>
              <a:rPr lang="en-CA" sz="2400" dirty="0" smtClean="0"/>
              <a:t>Use the formula: 	</a:t>
            </a:r>
            <a:r>
              <a:rPr lang="el-GR" sz="2400" b="1" dirty="0" smtClean="0"/>
              <a:t>Δ</a:t>
            </a:r>
            <a:r>
              <a:rPr lang="en-US" sz="2400" b="1" dirty="0" smtClean="0"/>
              <a:t>d = </a:t>
            </a:r>
            <a:r>
              <a:rPr lang="en-US" sz="2400" b="1" dirty="0" err="1" smtClean="0"/>
              <a:t>d</a:t>
            </a:r>
            <a:r>
              <a:rPr lang="en-US" sz="2400" b="1" baseline="-25000" dirty="0" err="1" smtClean="0"/>
              <a:t>f</a:t>
            </a:r>
            <a:r>
              <a:rPr lang="en-US" sz="2400" b="1" dirty="0" smtClean="0"/>
              <a:t> - d</a:t>
            </a:r>
            <a:r>
              <a:rPr lang="en-US" sz="2400" b="1" baseline="-25000" dirty="0" smtClean="0"/>
              <a:t>i</a:t>
            </a:r>
            <a:endParaRPr lang="en-CA" sz="2400" baseline="-25000" dirty="0" smtClean="0"/>
          </a:p>
          <a:p>
            <a:pPr marL="914400" lvl="1" indent="-514350"/>
            <a:endParaRPr lang="en-CA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Displacement as a </a:t>
            </a:r>
            <a:r>
              <a:rPr lang="en-CA" sz="2800" u="sng" dirty="0" smtClean="0"/>
              <a:t>Sum of Displacements</a:t>
            </a:r>
          </a:p>
          <a:p>
            <a:pPr marL="914400" lvl="1" indent="-514350"/>
            <a:r>
              <a:rPr lang="en-CA" sz="2400" dirty="0"/>
              <a:t>When a problem gives you </a:t>
            </a:r>
            <a:r>
              <a:rPr lang="en-CA" sz="2400" dirty="0" smtClean="0"/>
              <a:t>a number of movements (displacements)…</a:t>
            </a:r>
            <a:endParaRPr lang="en-CA" sz="2400" dirty="0"/>
          </a:p>
          <a:p>
            <a:pPr marL="914400" lvl="1" indent="-514350"/>
            <a:r>
              <a:rPr lang="en-CA" sz="2400" dirty="0"/>
              <a:t>Use the formula: </a:t>
            </a:r>
            <a:r>
              <a:rPr lang="en-CA" sz="2400" dirty="0" smtClean="0"/>
              <a:t>	</a:t>
            </a:r>
            <a:r>
              <a:rPr lang="el-GR" sz="2400" b="1" dirty="0"/>
              <a:t> Δ</a:t>
            </a:r>
            <a:r>
              <a:rPr lang="en-US" sz="2400" b="1" dirty="0"/>
              <a:t>d = </a:t>
            </a:r>
            <a:r>
              <a:rPr lang="el-GR" sz="2400" b="1" dirty="0"/>
              <a:t>Δ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+ </a:t>
            </a:r>
            <a:r>
              <a:rPr lang="el-GR" sz="2400" b="1" dirty="0"/>
              <a:t>Δ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+ </a:t>
            </a:r>
            <a:r>
              <a:rPr lang="el-GR" sz="2400" b="1" dirty="0"/>
              <a:t>Δ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+ …</a:t>
            </a:r>
            <a:endParaRPr lang="en-CA" sz="2400" dirty="0"/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91000" y="34290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267200" y="5438774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76800" y="5440362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62600" y="5437186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44167" y="5435598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24400" y="3429000"/>
            <a:ext cx="254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3427412"/>
            <a:ext cx="254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4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 smtClean="0"/>
              <a:t>1) Displacement: </a:t>
            </a:r>
            <a:r>
              <a:rPr lang="en-CA" sz="3600" b="1" u="sng" dirty="0" smtClean="0"/>
              <a:t>Change of Position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l-GR" sz="4000" b="1" dirty="0" smtClean="0"/>
              <a:t>Δ</a:t>
            </a:r>
            <a:r>
              <a:rPr lang="en-US" sz="4000" b="1" dirty="0" smtClean="0"/>
              <a:t>d = </a:t>
            </a:r>
            <a:r>
              <a:rPr lang="en-US" sz="4000" b="1" dirty="0" err="1" smtClean="0"/>
              <a:t>d</a:t>
            </a:r>
            <a:r>
              <a:rPr lang="en-US" sz="4000" b="1" baseline="-25000" dirty="0" err="1" smtClean="0"/>
              <a:t>f</a:t>
            </a:r>
            <a:r>
              <a:rPr lang="en-US" sz="4000" b="1" dirty="0" smtClean="0"/>
              <a:t> - d</a:t>
            </a:r>
            <a:r>
              <a:rPr lang="en-US" sz="4000" b="1" baseline="-25000" dirty="0" smtClean="0"/>
              <a:t>i</a:t>
            </a:r>
            <a:endParaRPr lang="en-CA" sz="4000" baseline="-25000" dirty="0" smtClean="0"/>
          </a:p>
          <a:p>
            <a:pPr marL="914400" lvl="1" indent="-514350"/>
            <a:endParaRPr lang="en-CA" sz="2400" dirty="0" smtClean="0"/>
          </a:p>
          <a:p>
            <a:pPr marL="0" indent="0">
              <a:buNone/>
            </a:pPr>
            <a:r>
              <a:rPr lang="en-CA" sz="2800" dirty="0" smtClean="0"/>
              <a:t>Use this approach when the problem specifies </a:t>
            </a:r>
            <a:br>
              <a:rPr lang="en-CA" sz="2800" dirty="0" smtClean="0"/>
            </a:br>
            <a:r>
              <a:rPr lang="en-CA" sz="2800" dirty="0" smtClean="0"/>
              <a:t>an </a:t>
            </a:r>
            <a:r>
              <a:rPr lang="en-CA" sz="2800" i="1" u="sng" dirty="0" smtClean="0"/>
              <a:t>initial and final position</a:t>
            </a:r>
            <a:r>
              <a:rPr lang="en-CA" sz="2800" dirty="0" smtClean="0"/>
              <a:t>.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Key Words:</a:t>
            </a:r>
          </a:p>
          <a:p>
            <a:r>
              <a:rPr lang="en-CA" sz="2800" dirty="0" smtClean="0"/>
              <a:t>Starts at, Ends at, etc.</a:t>
            </a:r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33800" y="21336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2144712"/>
            <a:ext cx="254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0200" y="2144712"/>
            <a:ext cx="254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3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Change of Position (Ex #1)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A student starts at a position of 10 m [East] and finishes at a position of 30 m [East]. The student completes this motion in a time of 4 seconds.</a:t>
            </a:r>
            <a:endParaRPr lang="en-US" sz="28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Draw a diagram showing the student’s starting position, ending position, and displacement.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distance moved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student’s displacement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average speed of the student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</a:t>
            </a:r>
            <a:r>
              <a:rPr lang="en-CA" sz="2400" dirty="0" smtClean="0"/>
              <a:t>velocity of </a:t>
            </a:r>
            <a:r>
              <a:rPr lang="en-CA" sz="2400" dirty="0"/>
              <a:t>the </a:t>
            </a:r>
            <a:r>
              <a:rPr lang="en-CA" sz="2400" dirty="0" smtClean="0"/>
              <a:t>student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Explain how your answers would change if the student moved to a position of 40 m [East] in the middle of their trip.</a:t>
            </a:r>
            <a:endParaRPr lang="en-CA" sz="2400" dirty="0"/>
          </a:p>
          <a:p>
            <a:pPr marL="400050" lvl="1" indent="0">
              <a:buNone/>
            </a:pP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2312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Change of Position (Ex #2)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2800" dirty="0" smtClean="0"/>
              <a:t>A student starts at a position of 30 m [West] and finishes at a position of 10 m [West]. The student completes this motion in a time of 4 seconds.</a:t>
            </a:r>
            <a:endParaRPr lang="en-US" sz="28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Draw a diagram showing the student’s starting position, ending position, and displacement.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distance moved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student’s displacement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average speed of the student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</a:t>
            </a:r>
            <a:r>
              <a:rPr lang="en-CA" sz="2400" dirty="0" smtClean="0"/>
              <a:t>velocity of </a:t>
            </a:r>
            <a:r>
              <a:rPr lang="en-CA" sz="2400" dirty="0"/>
              <a:t>the </a:t>
            </a:r>
            <a:r>
              <a:rPr lang="en-CA" sz="2400" dirty="0" smtClean="0"/>
              <a:t>student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Explain how your answers would change if the student moved to a position of 40 m [West] in the middle of their trip.</a:t>
            </a:r>
            <a:endParaRPr lang="en-CA" sz="2400" dirty="0"/>
          </a:p>
          <a:p>
            <a:pPr marL="400050" lvl="1" indent="0">
              <a:buNone/>
            </a:pP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237990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Change of Position (Ex #3)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CA" sz="2800" dirty="0" smtClean="0"/>
              <a:t>A student starts at a position of 30 m [West] and finishes at a position of 10 m [East]. The student completes this motion in a time of 5 seconds.</a:t>
            </a:r>
            <a:endParaRPr lang="en-US" sz="28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Draw a diagram showing the student’s starting position, ending position, and displacement.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distance moved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student’s displacement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average speed of the student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</a:t>
            </a:r>
            <a:r>
              <a:rPr lang="en-CA" sz="2400" dirty="0" smtClean="0"/>
              <a:t>velocity of </a:t>
            </a:r>
            <a:r>
              <a:rPr lang="en-CA" sz="2400" dirty="0"/>
              <a:t>the </a:t>
            </a:r>
            <a:r>
              <a:rPr lang="en-CA" sz="2400" dirty="0" smtClean="0"/>
              <a:t>student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Explain how your answers would change if the student moved to a position of 40 m [West] in the middle of their trip.</a:t>
            </a:r>
            <a:endParaRPr lang="en-CA" sz="2400" dirty="0"/>
          </a:p>
          <a:p>
            <a:pPr marL="400050" lvl="1" indent="0">
              <a:buNone/>
            </a:pP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95506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Change of Position (Ex #4)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CA" sz="2800" dirty="0" smtClean="0"/>
              <a:t>A student starts at a position of 30 m [East] and finishes at a position of 10 m [West]. The student completes this motion in a time of 5 seconds.</a:t>
            </a:r>
            <a:endParaRPr lang="en-US" sz="28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Draw a diagram showing the student’s starting position, ending position, and displacement.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distance moved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student’s displacement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average speed of the student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</a:t>
            </a:r>
            <a:r>
              <a:rPr lang="en-CA" sz="2400" dirty="0" smtClean="0"/>
              <a:t>velocity of </a:t>
            </a:r>
            <a:r>
              <a:rPr lang="en-CA" sz="2400" dirty="0"/>
              <a:t>the </a:t>
            </a:r>
            <a:r>
              <a:rPr lang="en-CA" sz="2400" dirty="0" smtClean="0"/>
              <a:t>student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Explain how your answers would change if the student moved to a position of 40 m [East] in the middle of their trip.</a:t>
            </a:r>
            <a:endParaRPr lang="en-CA" sz="2400" dirty="0"/>
          </a:p>
          <a:p>
            <a:pPr marL="400050" lvl="1" indent="0">
              <a:buNone/>
            </a:pP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2944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000" b="1" dirty="0" smtClean="0"/>
              <a:t>2) Displacement: </a:t>
            </a:r>
            <a:r>
              <a:rPr lang="en-CA" sz="4000" b="1" u="sng" dirty="0" smtClean="0"/>
              <a:t>Sum of Displacements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sz="2400" b="1" dirty="0" smtClean="0"/>
          </a:p>
          <a:p>
            <a:pPr marL="0" indent="0" algn="ctr">
              <a:buNone/>
            </a:pPr>
            <a:r>
              <a:rPr lang="el-GR" sz="4000" b="1" dirty="0" smtClean="0"/>
              <a:t>Δ</a:t>
            </a:r>
            <a:r>
              <a:rPr lang="en-US" sz="4000" b="1" dirty="0"/>
              <a:t>d = </a:t>
            </a:r>
            <a:r>
              <a:rPr lang="el-GR" sz="4000" b="1" dirty="0"/>
              <a:t>Δ</a:t>
            </a:r>
            <a:r>
              <a:rPr lang="en-US" sz="4000" b="1" dirty="0" smtClean="0"/>
              <a:t>d</a:t>
            </a:r>
            <a:r>
              <a:rPr lang="en-US" sz="4000" b="1" baseline="-25000" dirty="0" smtClean="0"/>
              <a:t>1</a:t>
            </a:r>
            <a:r>
              <a:rPr lang="en-US" sz="4000" b="1" dirty="0" smtClean="0"/>
              <a:t> + </a:t>
            </a:r>
            <a:r>
              <a:rPr lang="el-GR" sz="4000" b="1" dirty="0"/>
              <a:t>Δ</a:t>
            </a:r>
            <a:r>
              <a:rPr lang="en-US" sz="4000" b="1" dirty="0" smtClean="0"/>
              <a:t>d</a:t>
            </a:r>
            <a:r>
              <a:rPr lang="en-US" sz="4000" b="1" baseline="-25000" dirty="0" smtClean="0"/>
              <a:t>2</a:t>
            </a:r>
            <a:r>
              <a:rPr lang="en-US" sz="4000" b="1" dirty="0" smtClean="0"/>
              <a:t> + </a:t>
            </a:r>
            <a:r>
              <a:rPr lang="el-GR" sz="4000" b="1" dirty="0"/>
              <a:t>Δ</a:t>
            </a:r>
            <a:r>
              <a:rPr lang="en-US" sz="4000" b="1" dirty="0" smtClean="0"/>
              <a:t>d</a:t>
            </a:r>
            <a:r>
              <a:rPr lang="en-US" sz="4000" b="1" baseline="-25000" dirty="0" smtClean="0"/>
              <a:t>3</a:t>
            </a:r>
            <a:r>
              <a:rPr lang="en-US" sz="4000" b="1" dirty="0" smtClean="0"/>
              <a:t> + …</a:t>
            </a:r>
            <a:endParaRPr lang="en-CA" sz="4000" dirty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/>
              <a:t>Use this approach when the problem specifies </a:t>
            </a:r>
            <a:r>
              <a:rPr lang="en-CA" sz="2800" dirty="0" smtClean="0"/>
              <a:t>a </a:t>
            </a:r>
            <a:r>
              <a:rPr lang="en-CA" sz="2800" i="1" u="sng" dirty="0" smtClean="0"/>
              <a:t>sequence of smaller movements </a:t>
            </a:r>
            <a:r>
              <a:rPr lang="en-CA" sz="2800" dirty="0" smtClean="0"/>
              <a:t>(displacements).</a:t>
            </a: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Key Words:</a:t>
            </a:r>
          </a:p>
          <a:p>
            <a:r>
              <a:rPr lang="en-CA" sz="2800" dirty="0" smtClean="0"/>
              <a:t>Moves a distance, </a:t>
            </a:r>
          </a:p>
          <a:p>
            <a:r>
              <a:rPr lang="en-CA" sz="2800" dirty="0" smtClean="0"/>
              <a:t>Starts at the Origin (or another reference point)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86000" y="21336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429000" y="2146298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673600" y="2146298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918200" y="2146298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8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 of Displacements (Ex #1)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Starting at the origin a student first moves a distance of 10 m [East], then moves a distance of </a:t>
            </a:r>
            <a:br>
              <a:rPr lang="en-CA" sz="2800" dirty="0" smtClean="0"/>
            </a:br>
            <a:r>
              <a:rPr lang="en-CA" sz="2800" dirty="0" smtClean="0"/>
              <a:t>30 m [East], and finally moves a distance of </a:t>
            </a:r>
            <a:br>
              <a:rPr lang="en-CA" sz="2800" dirty="0" smtClean="0"/>
            </a:br>
            <a:r>
              <a:rPr lang="en-CA" sz="2800" dirty="0" smtClean="0"/>
              <a:t>10 m [West]. The student completes this motion in a time of 4 seconds.</a:t>
            </a:r>
            <a:endParaRPr lang="en-US" sz="28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Draw a diagram showing the student’s starting position, ending position, and displacement.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distance moved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student’s displacement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average speed of the student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</a:t>
            </a:r>
            <a:r>
              <a:rPr lang="en-CA" sz="2400" dirty="0" smtClean="0"/>
              <a:t>velocity of </a:t>
            </a:r>
            <a:r>
              <a:rPr lang="en-CA" sz="2400" dirty="0"/>
              <a:t>the </a:t>
            </a:r>
            <a:r>
              <a:rPr lang="en-CA" sz="2400" dirty="0" smtClean="0"/>
              <a:t>student</a:t>
            </a:r>
          </a:p>
          <a:p>
            <a:pPr marL="400050" lvl="1" indent="0">
              <a:buNone/>
            </a:pP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33405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893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Review of Basic Concepts</vt:lpstr>
      <vt:lpstr>Displacement in 1 Dimension</vt:lpstr>
      <vt:lpstr>1) Displacement: Change of Position</vt:lpstr>
      <vt:lpstr>Change of Position (Ex #1)</vt:lpstr>
      <vt:lpstr>Change of Position (Ex #2)</vt:lpstr>
      <vt:lpstr>Change of Position (Ex #3)</vt:lpstr>
      <vt:lpstr>Change of Position (Ex #4)</vt:lpstr>
      <vt:lpstr>2) Displacement: Sum of Displacements</vt:lpstr>
      <vt:lpstr>Sum of Displacements (Ex #1)</vt:lpstr>
      <vt:lpstr>Sum of Displacements (Ex #2)</vt:lpstr>
      <vt:lpstr>Sum of Displacements (Ex #3)</vt:lpstr>
      <vt:lpstr>Sum of Displacements (Ex #4)</vt:lpstr>
      <vt:lpstr>Activity Instructions</vt:lpstr>
      <vt:lpstr>Consolidation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SES4U0_A – Feb 01</dc:title>
  <dc:creator>Greg</dc:creator>
  <cp:lastModifiedBy>Nestor, Gregory</cp:lastModifiedBy>
  <cp:revision>732</cp:revision>
  <cp:lastPrinted>2015-01-07T15:57:26Z</cp:lastPrinted>
  <dcterms:created xsi:type="dcterms:W3CDTF">2006-08-16T00:00:00Z</dcterms:created>
  <dcterms:modified xsi:type="dcterms:W3CDTF">2019-04-03T12:30:34Z</dcterms:modified>
</cp:coreProperties>
</file>