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6.xml" ContentType="application/vnd.openxmlformats-officedocument.presentationml.slide+xml"/>
  <Override PartName="/customXml/itemProps3.xml" ContentType="application/vnd.openxmlformats-officedocument.customXmlProperties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customXml/itemProps1.xml" ContentType="application/vnd.openxmlformats-officedocument.customXmlProperties+xml"/>
  <Default Extension="rels" ContentType="application/vnd.openxmlformats-package.relationships+xml"/>
  <Default Extension="jpeg" ContentType="image/jpeg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Default Extension="bin" ContentType="application/vnd.openxmlformats-officedocument.presentationml.printerSettings"/>
  <Override PartName="/ppt/slideLayouts/slideLayout7.xml" ContentType="application/vnd.openxmlformats-officedocument.presentationml.slideLayout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sldIdLst>
    <p:sldId id="261" r:id="rId2"/>
    <p:sldId id="262" r:id="rId3"/>
    <p:sldId id="263" r:id="rId4"/>
    <p:sldId id="264" r:id="rId5"/>
    <p:sldId id="265" r:id="rId6"/>
    <p:sldId id="267" r:id="rId7"/>
    <p:sldId id="268" r:id="rId8"/>
    <p:sldId id="269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4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8" Type="http://schemas.openxmlformats.org/officeDocument/2006/relationships/slide" Target="slides/slide7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7" Type="http://schemas.openxmlformats.org/officeDocument/2006/relationships/slide" Target="slides/slide6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1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0A2F-79A6-4BFB-8206-BC11BDB424E0}" type="datetimeFigureOut">
              <a:rPr lang="en-US" smtClean="0"/>
              <a:pPr/>
              <a:t>12/16/10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3C38-CC5B-48E9-AA4C-0A4850A10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0A2F-79A6-4BFB-8206-BC11BDB424E0}" type="datetimeFigureOut">
              <a:rPr lang="en-US" smtClean="0"/>
              <a:pPr/>
              <a:t>12/16/10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3C38-CC5B-48E9-AA4C-0A4850A10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0A2F-79A6-4BFB-8206-BC11BDB424E0}" type="datetimeFigureOut">
              <a:rPr lang="en-US" smtClean="0"/>
              <a:pPr/>
              <a:t>12/16/10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3C38-CC5B-48E9-AA4C-0A4850A10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0A2F-79A6-4BFB-8206-BC11BDB424E0}" type="datetimeFigureOut">
              <a:rPr lang="en-US" smtClean="0"/>
              <a:pPr/>
              <a:t>12/16/10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3C38-CC5B-48E9-AA4C-0A4850A10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0A2F-79A6-4BFB-8206-BC11BDB424E0}" type="datetimeFigureOut">
              <a:rPr lang="en-US" smtClean="0"/>
              <a:pPr/>
              <a:t>12/16/10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3C38-CC5B-48E9-AA4C-0A4850A10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0A2F-79A6-4BFB-8206-BC11BDB424E0}" type="datetimeFigureOut">
              <a:rPr lang="en-US" smtClean="0"/>
              <a:pPr/>
              <a:t>12/16/10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3C38-CC5B-48E9-AA4C-0A4850A10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0A2F-79A6-4BFB-8206-BC11BDB424E0}" type="datetimeFigureOut">
              <a:rPr lang="en-US" smtClean="0"/>
              <a:pPr/>
              <a:t>12/16/10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3C38-CC5B-48E9-AA4C-0A4850A10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0A2F-79A6-4BFB-8206-BC11BDB424E0}" type="datetimeFigureOut">
              <a:rPr lang="en-US" smtClean="0"/>
              <a:pPr/>
              <a:t>12/16/10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3C38-CC5B-48E9-AA4C-0A4850A10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0A2F-79A6-4BFB-8206-BC11BDB424E0}" type="datetimeFigureOut">
              <a:rPr lang="en-US" smtClean="0"/>
              <a:pPr/>
              <a:t>12/16/10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3C38-CC5B-48E9-AA4C-0A4850A1063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434" name="Picture 2" descr="http://www.instructables.com/image/FZD7A6YFG34N6R4/How-to-make-sheet-lightning.jpg"/>
          <p:cNvPicPr>
            <a:picLocks noChangeAspect="1" noChangeArrowheads="1"/>
          </p:cNvPicPr>
          <p:nvPr userDrawn="1"/>
        </p:nvPicPr>
        <p:blipFill>
          <a:blip r:embed="rId2" cstate="print">
            <a:lum bright="40000"/>
          </a:blip>
          <a:srcRect/>
          <a:stretch>
            <a:fillRect/>
          </a:stretch>
        </p:blipFill>
        <p:spPr bwMode="auto">
          <a:xfrm>
            <a:off x="0" y="0"/>
            <a:ext cx="9144000" cy="685801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0A2F-79A6-4BFB-8206-BC11BDB424E0}" type="datetimeFigureOut">
              <a:rPr lang="en-US" smtClean="0"/>
              <a:pPr/>
              <a:t>12/16/10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3C38-CC5B-48E9-AA4C-0A4850A10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0A2F-79A6-4BFB-8206-BC11BDB424E0}" type="datetimeFigureOut">
              <a:rPr lang="en-US" smtClean="0"/>
              <a:pPr/>
              <a:t>12/16/10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3C38-CC5B-48E9-AA4C-0A4850A10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E0A2F-79A6-4BFB-8206-BC11BDB424E0}" type="datetimeFigureOut">
              <a:rPr lang="en-US" smtClean="0"/>
              <a:pPr/>
              <a:t>12/16/10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3C38-CC5B-48E9-AA4C-0A4850A10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8794" y="1928802"/>
            <a:ext cx="559512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/>
              <a:t>Electric Current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714356"/>
            <a:ext cx="82868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When electric </a:t>
            </a:r>
            <a:r>
              <a:rPr lang="en-US" sz="2800" dirty="0" smtClean="0"/>
              <a:t>charges move </a:t>
            </a:r>
            <a:r>
              <a:rPr lang="en-US" sz="2800" dirty="0"/>
              <a:t>from one place to another, we say they constitute an electric </a:t>
            </a:r>
            <a:r>
              <a:rPr lang="en-US" sz="2800" dirty="0" smtClean="0"/>
              <a:t>current</a:t>
            </a:r>
          </a:p>
          <a:p>
            <a:endParaRPr lang="en-US" sz="2800" dirty="0"/>
          </a:p>
          <a:p>
            <a:r>
              <a:rPr lang="en-US" sz="2800" dirty="0"/>
              <a:t>In metals, these moving charges are electrons, which have a negative </a:t>
            </a:r>
            <a:r>
              <a:rPr lang="en-US" sz="2800" dirty="0" smtClean="0"/>
              <a:t>charge. Consider </a:t>
            </a:r>
            <a:r>
              <a:rPr lang="en-US" sz="2800" dirty="0"/>
              <a:t>a cylindrical wire (Figure 1) of known cross-sectional area, with a total</a:t>
            </a:r>
          </a:p>
          <a:p>
            <a:r>
              <a:rPr lang="en-US" sz="2800" dirty="0"/>
              <a:t>charge </a:t>
            </a:r>
            <a:r>
              <a:rPr lang="en-US" sz="2800" i="1" dirty="0"/>
              <a:t>Q (in coulombs) flowing through the area A in a time t (in seconds</a:t>
            </a:r>
            <a:r>
              <a:rPr lang="en-US" sz="2800" i="1" dirty="0" smtClean="0"/>
              <a:t>).</a:t>
            </a:r>
          </a:p>
          <a:p>
            <a:endParaRPr lang="en-US" sz="2800" i="1" dirty="0"/>
          </a:p>
          <a:p>
            <a:r>
              <a:rPr lang="en-US" sz="2800" dirty="0"/>
              <a:t>Then the electric current </a:t>
            </a:r>
            <a:r>
              <a:rPr lang="en-US" sz="2800" i="1" dirty="0"/>
              <a:t>I through the wire </a:t>
            </a:r>
            <a:r>
              <a:rPr lang="en-US" sz="2800" i="1" dirty="0" smtClean="0"/>
              <a:t>is</a:t>
            </a:r>
          </a:p>
          <a:p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-32" y="0"/>
            <a:ext cx="300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Electric Current</a:t>
            </a:r>
            <a:endParaRPr lang="en-US" sz="3200" b="1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 l="35094" t="49976" r="59945" b="44438"/>
          <a:stretch>
            <a:fillRect/>
          </a:stretch>
        </p:blipFill>
        <p:spPr bwMode="auto">
          <a:xfrm>
            <a:off x="3357554" y="5214950"/>
            <a:ext cx="192882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928670"/>
            <a:ext cx="81439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Electric current is measured in units called </a:t>
            </a:r>
            <a:r>
              <a:rPr lang="en-US" sz="2400" b="1" dirty="0"/>
              <a:t>amperes (A</a:t>
            </a:r>
            <a:r>
              <a:rPr lang="en-US" sz="2400" b="1" dirty="0" smtClean="0"/>
              <a:t>)</a:t>
            </a:r>
          </a:p>
          <a:p>
            <a:endParaRPr lang="en-US" sz="2400" b="1" dirty="0"/>
          </a:p>
          <a:p>
            <a:r>
              <a:rPr lang="en-US" sz="2400" dirty="0"/>
              <a:t>1 A is the electric current when 1 C of charge moves past a point in </a:t>
            </a:r>
            <a:r>
              <a:rPr lang="en-US" sz="2400" dirty="0" smtClean="0"/>
              <a:t>a conductor </a:t>
            </a:r>
            <a:r>
              <a:rPr lang="en-US" sz="2400" dirty="0"/>
              <a:t>in 1 s.</a:t>
            </a:r>
          </a:p>
          <a:p>
            <a:pPr algn="ctr"/>
            <a:r>
              <a:rPr lang="en-US" sz="2400" dirty="0"/>
              <a:t>1 A = 1 </a:t>
            </a:r>
            <a:r>
              <a:rPr lang="en-US" sz="2400" dirty="0" smtClean="0"/>
              <a:t>C/s</a:t>
            </a:r>
          </a:p>
          <a:p>
            <a:pPr algn="ctr"/>
            <a:endParaRPr lang="en-US" sz="2400" dirty="0"/>
          </a:p>
          <a:p>
            <a:r>
              <a:rPr lang="en-US" sz="2400" dirty="0"/>
              <a:t>The charge (Q) involved in the calculation of current is the magnitude of </a:t>
            </a:r>
            <a:r>
              <a:rPr lang="en-US" sz="2400" dirty="0" smtClean="0"/>
              <a:t>the net </a:t>
            </a:r>
            <a:r>
              <a:rPr lang="en-US" sz="2400" dirty="0"/>
              <a:t>charge that passes through the cross-section. It is calculated by </a:t>
            </a:r>
            <a:r>
              <a:rPr lang="en-US" sz="2400" dirty="0" smtClean="0"/>
              <a:t>multiplying the </a:t>
            </a:r>
            <a:r>
              <a:rPr lang="en-US" sz="2400" dirty="0"/>
              <a:t>elementary charge (e) by the number of elementary charges (N) that </a:t>
            </a:r>
            <a:r>
              <a:rPr lang="en-US" sz="2400" dirty="0" smtClean="0"/>
              <a:t>pass through </a:t>
            </a:r>
            <a:r>
              <a:rPr lang="en-US" sz="2400" dirty="0"/>
              <a:t>the cross-section:</a:t>
            </a:r>
          </a:p>
          <a:p>
            <a:pPr algn="ctr"/>
            <a:r>
              <a:rPr lang="en-US" sz="2400" i="1" dirty="0"/>
              <a:t>Q = Ne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-32" y="0"/>
            <a:ext cx="300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Electric Current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 l="10748" t="18520" r="36335" b="23271"/>
          <a:stretch>
            <a:fillRect/>
          </a:stretch>
        </p:blipFill>
        <p:spPr bwMode="auto">
          <a:xfrm>
            <a:off x="201293" y="500042"/>
            <a:ext cx="8728425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57158" y="2000240"/>
            <a:ext cx="5214974" cy="4286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 l="38034" t="27781" r="7396" b="19302"/>
          <a:stretch>
            <a:fillRect/>
          </a:stretch>
        </p:blipFill>
        <p:spPr bwMode="auto">
          <a:xfrm>
            <a:off x="285719" y="428604"/>
            <a:ext cx="8604707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members.fortunecity.com/alberteinstein/pictures/conventional_flow_notation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928670"/>
            <a:ext cx="714380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http://members.fortunecity.com/alberteinstein/pictures/electron_flow_notation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3857628"/>
            <a:ext cx="714380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2" y="0"/>
            <a:ext cx="300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Current Flow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32" y="0"/>
            <a:ext cx="735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small" dirty="0" smtClean="0"/>
              <a:t>Difference between DC &amp; AC power?</a:t>
            </a:r>
            <a:endParaRPr lang="en-US" sz="3200" b="1" dirty="0"/>
          </a:p>
        </p:txBody>
      </p:sp>
      <p:pic>
        <p:nvPicPr>
          <p:cNvPr id="14" name="Picture 13" descr="http://www.reliance.com/mtr/images/mtfig6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500174"/>
            <a:ext cx="5815037" cy="277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3042" y="1428736"/>
            <a:ext cx="5786478" cy="4286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http://www.reliance.com/mtr/images/mtfig7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571612"/>
            <a:ext cx="5429288" cy="409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7356" y="1000108"/>
            <a:ext cx="53578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Problems:</a:t>
            </a:r>
          </a:p>
          <a:p>
            <a:pPr algn="ctr"/>
            <a:endParaRPr lang="en-US" dirty="0" smtClean="0"/>
          </a:p>
          <a:p>
            <a:pPr algn="ctr"/>
            <a:r>
              <a:rPr lang="en-US" sz="2800" dirty="0" smtClean="0"/>
              <a:t>Page 438 #’s 1-5</a:t>
            </a:r>
          </a:p>
          <a:p>
            <a:pPr algn="ctr"/>
            <a:r>
              <a:rPr lang="en-US" sz="2800" dirty="0" smtClean="0"/>
              <a:t>Page 441 #’s 1-9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01173244029348B9D96912DF842876" ma:contentTypeVersion="0" ma:contentTypeDescription="Create a new document." ma:contentTypeScope="" ma:versionID="497319d8427a0786d8e03088e257065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6FA2A0A-B447-4F84-81C5-07F4A7364901}"/>
</file>

<file path=customXml/itemProps2.xml><?xml version="1.0" encoding="utf-8"?>
<ds:datastoreItem xmlns:ds="http://schemas.openxmlformats.org/officeDocument/2006/customXml" ds:itemID="{16A75B72-07A1-4599-B530-90AF8A2BC944}"/>
</file>

<file path=customXml/itemProps3.xml><?xml version="1.0" encoding="utf-8"?>
<ds:datastoreItem xmlns:ds="http://schemas.openxmlformats.org/officeDocument/2006/customXml" ds:itemID="{A538EEDB-CECE-4A28-9CA8-A35D723DEB74}"/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209</Words>
  <Application>Microsoft Office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Stephen Penner</cp:lastModifiedBy>
  <cp:revision>6</cp:revision>
  <dcterms:created xsi:type="dcterms:W3CDTF">2010-12-16T18:45:28Z</dcterms:created>
  <dcterms:modified xsi:type="dcterms:W3CDTF">2010-12-16T19:02:04Z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0x0101006301173244029348B9D96912DF842876</vt:lpwstr>
  </property>
</Properties>
</file>