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2" r:id="rId6"/>
    <p:sldId id="259" r:id="rId7"/>
    <p:sldId id="260" r:id="rId8"/>
    <p:sldId id="261" r:id="rId9"/>
    <p:sldId id="267" r:id="rId10"/>
    <p:sldId id="265" r:id="rId11"/>
    <p:sldId id="264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0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blisstree.com/files/71/dynamotorch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Energy Types &amp; Transformations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Forms of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802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Chemical Potential Energy</a:t>
            </a:r>
          </a:p>
          <a:p>
            <a:pPr lvl="1"/>
            <a:r>
              <a:rPr lang="en-US" dirty="0" smtClean="0"/>
              <a:t>Energy stored in chemical bonds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Electrical Potential Energy</a:t>
            </a:r>
          </a:p>
          <a:p>
            <a:pPr lvl="1"/>
            <a:r>
              <a:rPr lang="en-US" dirty="0" smtClean="0"/>
              <a:t>Energy associated with electrical charges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Nuclear Potential Energy</a:t>
            </a:r>
          </a:p>
          <a:p>
            <a:pPr lvl="1"/>
            <a:r>
              <a:rPr lang="en-US" dirty="0" smtClean="0"/>
              <a:t>Energy stored in the nucleus of an atom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Radiant Energy</a:t>
            </a:r>
          </a:p>
          <a:p>
            <a:pPr lvl="1"/>
            <a:r>
              <a:rPr lang="en-US" dirty="0" smtClean="0"/>
              <a:t>Energy of electromagnetic waves</a:t>
            </a:r>
          </a:p>
          <a:p>
            <a:pPr lvl="1"/>
            <a:endParaRPr lang="en-US" dirty="0" smtClean="0"/>
          </a:p>
          <a:p>
            <a:pPr algn="ctr">
              <a:buNone/>
            </a:pPr>
            <a:r>
              <a:rPr lang="en-US" sz="4000" i="1" dirty="0" smtClean="0"/>
              <a:t>What types of energy transformations have you used </a:t>
            </a:r>
            <a:br>
              <a:rPr lang="en-US" sz="4000" i="1" dirty="0" smtClean="0"/>
            </a:br>
            <a:r>
              <a:rPr lang="en-US" sz="4000" i="1" dirty="0" smtClean="0"/>
              <a:t>so far this morning?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65498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Consolidation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Think about something you did to get ready for school this morning.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400" dirty="0" smtClean="0"/>
              <a:t>Briefly summarize the activity.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400" dirty="0" smtClean="0"/>
              <a:t>List the different types of energy you used and how you transformed (used) the energy.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400" dirty="0" smtClean="0"/>
              <a:t>Draw an Energy Transformation Diagram for your morning activity.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156" y="4953000"/>
            <a:ext cx="3363687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u="sng" dirty="0" smtClean="0"/>
              <a:t>Forms of Energy</a:t>
            </a:r>
            <a:endParaRPr lang="en-US" dirty="0" smtClean="0"/>
          </a:p>
          <a:p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Chemical Potential</a:t>
            </a:r>
          </a:p>
          <a:p>
            <a:pPr lvl="1"/>
            <a:r>
              <a:rPr lang="en-US" dirty="0" smtClean="0"/>
              <a:t>During chemical reactions when bonds are formed or broken</a:t>
            </a:r>
          </a:p>
          <a:p>
            <a:pPr lvl="0"/>
            <a:r>
              <a:rPr lang="en-US" dirty="0" smtClean="0"/>
              <a:t>Sound</a:t>
            </a:r>
          </a:p>
          <a:p>
            <a:pPr lvl="1"/>
            <a:r>
              <a:rPr lang="en-US" dirty="0" smtClean="0"/>
              <a:t>Vibrations, which travels as waves</a:t>
            </a:r>
          </a:p>
          <a:p>
            <a:pPr lvl="0"/>
            <a:r>
              <a:rPr lang="en-US" dirty="0" smtClean="0"/>
              <a:t>Radiant</a:t>
            </a:r>
          </a:p>
          <a:p>
            <a:pPr lvl="1"/>
            <a:r>
              <a:rPr lang="en-US" dirty="0" smtClean="0"/>
              <a:t>Electromagnetic spectrum, have characteristics of waves</a:t>
            </a:r>
          </a:p>
          <a:p>
            <a:pPr lvl="0"/>
            <a:r>
              <a:rPr lang="en-US" dirty="0" smtClean="0"/>
              <a:t>Nuclear</a:t>
            </a:r>
          </a:p>
          <a:p>
            <a:pPr lvl="1"/>
            <a:r>
              <a:rPr lang="en-US" dirty="0" smtClean="0"/>
              <a:t>Nuclear reactions called fusion, fission</a:t>
            </a:r>
          </a:p>
          <a:p>
            <a:pPr lvl="0"/>
            <a:r>
              <a:rPr lang="en-US" dirty="0" smtClean="0"/>
              <a:t>Electrical</a:t>
            </a:r>
          </a:p>
          <a:p>
            <a:pPr lvl="1"/>
            <a:r>
              <a:rPr lang="en-US" dirty="0" smtClean="0"/>
              <a:t>Electrons in an electrical circuit </a:t>
            </a:r>
          </a:p>
          <a:p>
            <a:pPr lvl="0"/>
            <a:r>
              <a:rPr lang="en-US" dirty="0" smtClean="0"/>
              <a:t>Thermal</a:t>
            </a:r>
          </a:p>
          <a:p>
            <a:pPr lvl="1"/>
            <a:r>
              <a:rPr lang="en-US" dirty="0" smtClean="0"/>
              <a:t>Rapid movement of molecules and atoms of a substance</a:t>
            </a:r>
          </a:p>
          <a:p>
            <a:pPr lvl="0"/>
            <a:r>
              <a:rPr lang="en-US" dirty="0" smtClean="0"/>
              <a:t>Gravitational</a:t>
            </a:r>
          </a:p>
          <a:p>
            <a:pPr lvl="1"/>
            <a:r>
              <a:rPr lang="en-US" dirty="0" smtClean="0"/>
              <a:t>A raised object due to its position above some reference level</a:t>
            </a:r>
          </a:p>
          <a:p>
            <a:pPr lvl="0"/>
            <a:r>
              <a:rPr lang="en-US" dirty="0" smtClean="0"/>
              <a:t>Kinetic</a:t>
            </a:r>
          </a:p>
          <a:p>
            <a:pPr lvl="1"/>
            <a:r>
              <a:rPr lang="en-US" dirty="0" smtClean="0"/>
              <a:t>Moving object, or energy of motion</a:t>
            </a:r>
          </a:p>
          <a:p>
            <a:pPr lvl="0"/>
            <a:r>
              <a:rPr lang="en-US" dirty="0" smtClean="0"/>
              <a:t>Elastic Potential</a:t>
            </a:r>
          </a:p>
          <a:p>
            <a:pPr lvl="1"/>
            <a:r>
              <a:rPr lang="en-US" dirty="0" smtClean="0"/>
              <a:t>Stored energy or stretched or compressed energy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4572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0" y="3429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0"/>
            <a:ext cx="291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>
                <a:latin typeface="Arial" charset="0"/>
              </a:rPr>
              <a:t>STORED ENERGY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0" y="2420938"/>
            <a:ext cx="45005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000">
                <a:solidFill>
                  <a:srgbClr val="FF0000"/>
                </a:solidFill>
                <a:latin typeface="Arial" charset="0"/>
              </a:rPr>
              <a:t>GRAVITATIONAL POTENTIAL ENERGY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572000" y="2924175"/>
            <a:ext cx="4572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000">
                <a:solidFill>
                  <a:srgbClr val="FF0000"/>
                </a:solidFill>
                <a:latin typeface="Arial" charset="0"/>
              </a:rPr>
              <a:t>CHEMICAL ENERGY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323850" y="6308725"/>
            <a:ext cx="39957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000">
                <a:solidFill>
                  <a:srgbClr val="FF0000"/>
                </a:solidFill>
                <a:latin typeface="Arial" charset="0"/>
              </a:rPr>
              <a:t>ELASTIC ENERGY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4787900" y="6308725"/>
            <a:ext cx="40322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000">
                <a:solidFill>
                  <a:srgbClr val="FF0000"/>
                </a:solidFill>
                <a:latin typeface="Arial" charset="0"/>
              </a:rPr>
              <a:t>NUCLEAR ENERGY</a:t>
            </a:r>
          </a:p>
        </p:txBody>
      </p:sp>
      <p:pic>
        <p:nvPicPr>
          <p:cNvPr id="11273" name="Picture 9" descr="colony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620713"/>
            <a:ext cx="2951163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625" y="620713"/>
            <a:ext cx="2663825" cy="191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450" y="3933825"/>
            <a:ext cx="2160588" cy="198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5963" y="3644900"/>
            <a:ext cx="2376487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0" grpId="0"/>
      <p:bldP spid="11271" grpId="0"/>
      <p:bldP spid="112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4572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 flipV="1">
            <a:off x="0" y="3357563"/>
            <a:ext cx="9539288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68313" y="2708275"/>
            <a:ext cx="39608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000">
                <a:solidFill>
                  <a:srgbClr val="FF0000"/>
                </a:solidFill>
                <a:latin typeface="Arial" charset="0"/>
              </a:rPr>
              <a:t>KINETIC ENERGY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716463" y="2781300"/>
            <a:ext cx="44275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000">
                <a:solidFill>
                  <a:srgbClr val="FF0000"/>
                </a:solidFill>
                <a:latin typeface="Arial" charset="0"/>
              </a:rPr>
              <a:t>ELECTRICAL ENERGY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50825" y="6308725"/>
            <a:ext cx="44275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000">
                <a:solidFill>
                  <a:srgbClr val="FF0000"/>
                </a:solidFill>
                <a:latin typeface="Arial" charset="0"/>
              </a:rPr>
              <a:t>SOUND ENERGY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643438" y="6308725"/>
            <a:ext cx="47513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3000">
                <a:solidFill>
                  <a:srgbClr val="FF0000"/>
                </a:solidFill>
                <a:latin typeface="Arial" charset="0"/>
              </a:rPr>
              <a:t>HEAT &amp; LIGHT ENERGY</a:t>
            </a: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620713"/>
            <a:ext cx="2449512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425" y="476250"/>
            <a:ext cx="1944688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350" y="3860800"/>
            <a:ext cx="1833563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325" y="3860800"/>
            <a:ext cx="1422400" cy="195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0" y="0"/>
            <a:ext cx="3851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>
                <a:latin typeface="Arial" charset="0"/>
              </a:rPr>
              <a:t>ENERGY IN 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  <p:bldP spid="10246" grpId="0"/>
      <p:bldP spid="102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3900" b="1" dirty="0" smtClean="0">
                <a:solidFill>
                  <a:srgbClr val="FF0000"/>
                </a:solidFill>
              </a:rPr>
              <a:t>What does it mean to </a:t>
            </a:r>
            <a:r>
              <a:rPr lang="en-CA" sz="3900" b="1" u="sng" dirty="0" smtClean="0">
                <a:solidFill>
                  <a:srgbClr val="FF0000"/>
                </a:solidFill>
              </a:rPr>
              <a:t>Use Energy</a:t>
            </a:r>
            <a:r>
              <a:rPr lang="en-CA" sz="3900" b="1" dirty="0" smtClean="0">
                <a:solidFill>
                  <a:srgbClr val="FF0000"/>
                </a:solidFill>
              </a:rPr>
              <a:t>?</a:t>
            </a:r>
          </a:p>
          <a:p>
            <a:endParaRPr lang="en-CA" dirty="0"/>
          </a:p>
          <a:p>
            <a:r>
              <a:rPr lang="en-CA" dirty="0" smtClean="0"/>
              <a:t>Energy in the universe cannot be created or destroyed!</a:t>
            </a:r>
          </a:p>
          <a:p>
            <a:endParaRPr lang="en-CA" dirty="0"/>
          </a:p>
          <a:p>
            <a:r>
              <a:rPr lang="en-CA" dirty="0" smtClean="0"/>
              <a:t>Energy can only be transformed from one type to another.</a:t>
            </a:r>
          </a:p>
          <a:p>
            <a:pPr lvl="1"/>
            <a:r>
              <a:rPr lang="en-CA" dirty="0" smtClean="0"/>
              <a:t>To </a:t>
            </a:r>
            <a:r>
              <a:rPr lang="en-CA" b="1" u="sng" dirty="0" smtClean="0"/>
              <a:t>Use</a:t>
            </a:r>
            <a:r>
              <a:rPr lang="en-CA" dirty="0" smtClean="0"/>
              <a:t> Energy really means to </a:t>
            </a:r>
            <a:r>
              <a:rPr lang="en-CA" b="1" u="sng" dirty="0" smtClean="0"/>
              <a:t>Transform</a:t>
            </a:r>
            <a:r>
              <a:rPr lang="en-CA" dirty="0" smtClean="0"/>
              <a:t> Energy</a:t>
            </a:r>
          </a:p>
          <a:p>
            <a:pPr lvl="1"/>
            <a:r>
              <a:rPr lang="en-CA" dirty="0" smtClean="0"/>
              <a:t>Note: All energy in the universe is eventually transformed into </a:t>
            </a:r>
            <a:r>
              <a:rPr lang="en-CA" b="1" u="sng" dirty="0" smtClean="0"/>
              <a:t>heat</a:t>
            </a:r>
            <a:r>
              <a:rPr lang="en-CA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4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Transformations: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371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Example:  hand-powered dynamo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2286000"/>
            <a:ext cx="213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Chemical potential energy</a:t>
            </a:r>
          </a:p>
          <a:p>
            <a:r>
              <a:rPr lang="en-US" sz="2400" dirty="0" smtClean="0"/>
              <a:t>(in muscles)</a:t>
            </a:r>
            <a:endParaRPr lang="en-US" sz="2400" dirty="0"/>
          </a:p>
        </p:txBody>
      </p:sp>
      <p:sp>
        <p:nvSpPr>
          <p:cNvPr id="9" name="Right Arrow 8"/>
          <p:cNvSpPr/>
          <p:nvPr/>
        </p:nvSpPr>
        <p:spPr>
          <a:xfrm>
            <a:off x="2057400" y="2590800"/>
            <a:ext cx="978408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24200" y="2286000"/>
            <a:ext cx="175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Kinetic </a:t>
            </a:r>
          </a:p>
          <a:p>
            <a:r>
              <a:rPr lang="en-US" sz="2400" dirty="0" smtClean="0"/>
              <a:t>Energy</a:t>
            </a:r>
          </a:p>
          <a:p>
            <a:r>
              <a:rPr lang="en-US" sz="2400" dirty="0" smtClean="0"/>
              <a:t>(of hand, wheel and gears)</a:t>
            </a:r>
          </a:p>
          <a:p>
            <a:endParaRPr lang="en-US" sz="2400" dirty="0"/>
          </a:p>
        </p:txBody>
      </p:sp>
      <p:sp>
        <p:nvSpPr>
          <p:cNvPr id="12" name="Right Arrow 11"/>
          <p:cNvSpPr/>
          <p:nvPr/>
        </p:nvSpPr>
        <p:spPr>
          <a:xfrm>
            <a:off x="4495800" y="2743200"/>
            <a:ext cx="978408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10200" y="23622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Electric energy</a:t>
            </a:r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>
            <a:off x="6705600" y="2743200"/>
            <a:ext cx="978408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0" y="2286000"/>
            <a:ext cx="175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Light </a:t>
            </a:r>
          </a:p>
          <a:p>
            <a:r>
              <a:rPr lang="en-US" sz="2400" dirty="0" smtClean="0"/>
              <a:t>Energy</a:t>
            </a:r>
          </a:p>
          <a:p>
            <a:r>
              <a:rPr lang="en-US" sz="2400" dirty="0" smtClean="0"/>
              <a:t>(desired output)</a:t>
            </a:r>
          </a:p>
          <a:p>
            <a:endParaRPr lang="en-US" sz="2400" dirty="0"/>
          </a:p>
        </p:txBody>
      </p:sp>
      <p:sp>
        <p:nvSpPr>
          <p:cNvPr id="18" name="Down Arrow 17"/>
          <p:cNvSpPr/>
          <p:nvPr/>
        </p:nvSpPr>
        <p:spPr>
          <a:xfrm rot="20310760">
            <a:off x="7485539" y="3402664"/>
            <a:ext cx="465494" cy="101838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05600" y="4495800"/>
            <a:ext cx="198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Sound energy</a:t>
            </a:r>
          </a:p>
          <a:p>
            <a:r>
              <a:rPr lang="en-US" sz="2400" dirty="0" smtClean="0"/>
              <a:t>(undesired output)</a:t>
            </a:r>
          </a:p>
          <a:p>
            <a:endParaRPr lang="en-US" sz="2400" dirty="0"/>
          </a:p>
        </p:txBody>
      </p:sp>
      <p:pic>
        <p:nvPicPr>
          <p:cNvPr id="1029" name="Picture 5" descr="See full size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191000"/>
            <a:ext cx="2389094" cy="1562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 animBg="1"/>
      <p:bldP spid="11" grpId="0"/>
      <p:bldP spid="12" grpId="0" animBg="1"/>
      <p:bldP spid="13" grpId="0"/>
      <p:bldP spid="14" grpId="0" animBg="1"/>
      <p:bldP spid="16" grpId="0"/>
      <p:bldP spid="18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Falling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how the four previous forms of energy are displayed by a falling book.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Gravitational Potential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Kinetic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Sound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Thermal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events in the universe involve energy transformations.</a:t>
            </a:r>
          </a:p>
          <a:p>
            <a:pPr lvl="1"/>
            <a:r>
              <a:rPr lang="en-US" dirty="0" smtClean="0"/>
              <a:t>One type of energy being converted into another type of energy.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many energy transformations were observed in the falling book?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Forms of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8021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 smtClean="0"/>
              <a:t>Chemical Potential Energy</a:t>
            </a:r>
          </a:p>
          <a:p>
            <a:pPr lvl="1"/>
            <a:r>
              <a:rPr lang="en-US" sz="2600" dirty="0" smtClean="0"/>
              <a:t>Energy stored in chemical bonds</a:t>
            </a:r>
          </a:p>
          <a:p>
            <a:pPr lvl="1"/>
            <a:endParaRPr lang="en-US" sz="2600" dirty="0" smtClean="0"/>
          </a:p>
          <a:p>
            <a:r>
              <a:rPr lang="en-US" sz="2900" dirty="0" smtClean="0"/>
              <a:t>Electrical Potential Energy</a:t>
            </a:r>
          </a:p>
          <a:p>
            <a:pPr lvl="1"/>
            <a:r>
              <a:rPr lang="en-US" sz="2600" dirty="0" smtClean="0"/>
              <a:t>Energy associated with electrical charges</a:t>
            </a:r>
          </a:p>
          <a:p>
            <a:pPr lvl="1"/>
            <a:endParaRPr lang="en-US" sz="2600" dirty="0" smtClean="0"/>
          </a:p>
          <a:p>
            <a:r>
              <a:rPr lang="en-US" sz="2900" dirty="0" smtClean="0"/>
              <a:t>Nuclear Potential Energy</a:t>
            </a:r>
          </a:p>
          <a:p>
            <a:pPr lvl="1"/>
            <a:r>
              <a:rPr lang="en-US" sz="2600" dirty="0" smtClean="0"/>
              <a:t>Energy stored in the nucleus of an atom</a:t>
            </a:r>
          </a:p>
          <a:p>
            <a:pPr lvl="1"/>
            <a:endParaRPr lang="en-US" sz="2600" dirty="0" smtClean="0"/>
          </a:p>
          <a:p>
            <a:r>
              <a:rPr lang="en-US" sz="2900" dirty="0" smtClean="0"/>
              <a:t>Radiant Energy</a:t>
            </a:r>
          </a:p>
          <a:p>
            <a:pPr lvl="1"/>
            <a:r>
              <a:rPr lang="en-US" sz="2600" dirty="0" smtClean="0"/>
              <a:t>Energy of electromagnetic waves</a:t>
            </a:r>
          </a:p>
          <a:p>
            <a:pPr lvl="1"/>
            <a:endParaRPr lang="en-US" dirty="0" smtClean="0"/>
          </a:p>
          <a:p>
            <a:pPr algn="ctr">
              <a:buNone/>
            </a:pPr>
            <a:r>
              <a:rPr lang="en-US" sz="4000" i="1" dirty="0" smtClean="0"/>
              <a:t>What types of energy transformations </a:t>
            </a:r>
            <a:br>
              <a:rPr lang="en-US" sz="4000" i="1" dirty="0" smtClean="0"/>
            </a:br>
            <a:r>
              <a:rPr lang="en-US" sz="4000" i="1" dirty="0" smtClean="0"/>
              <a:t>happened in something you did </a:t>
            </a:r>
            <a:r>
              <a:rPr lang="en-US" sz="4000" i="1" smtClean="0"/>
              <a:t>this morning? </a:t>
            </a:r>
            <a:r>
              <a:rPr lang="en-US" sz="4000" i="1" dirty="0" smtClean="0"/>
              <a:t/>
            </a:r>
            <a:br>
              <a:rPr lang="en-US" sz="4000" i="1" dirty="0" smtClean="0"/>
            </a:br>
            <a:r>
              <a:rPr lang="en-US" sz="4000" i="1" dirty="0" smtClean="0"/>
              <a:t>(Draw a transformation arrow diagram)</a:t>
            </a:r>
            <a:endParaRPr lang="en-US" sz="40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133600"/>
            <a:ext cx="3363687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315</Words>
  <Application>Microsoft Office PowerPoint</Application>
  <PresentationFormat>On-screen Show (4:3)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Energy Types &amp; Transformations</vt:lpstr>
      <vt:lpstr>PowerPoint Presentation</vt:lpstr>
      <vt:lpstr>PowerPoint Presentation</vt:lpstr>
      <vt:lpstr>Using Energy</vt:lpstr>
      <vt:lpstr>Energy Transformations:</vt:lpstr>
      <vt:lpstr>A Falling Book</vt:lpstr>
      <vt:lpstr>Energy Transformations</vt:lpstr>
      <vt:lpstr>Other Common Forms of Energy</vt:lpstr>
      <vt:lpstr>PowerPoint Presentation</vt:lpstr>
      <vt:lpstr>Other Common Forms of Energy</vt:lpstr>
      <vt:lpstr>Consolidation Question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</dc:creator>
  <cp:lastModifiedBy>Nestor, Gregory</cp:lastModifiedBy>
  <cp:revision>12</cp:revision>
  <dcterms:created xsi:type="dcterms:W3CDTF">2006-08-16T00:00:00Z</dcterms:created>
  <dcterms:modified xsi:type="dcterms:W3CDTF">2019-05-24T13:17:10Z</dcterms:modified>
</cp:coreProperties>
</file>