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73" r:id="rId6"/>
    <p:sldId id="268" r:id="rId7"/>
    <p:sldId id="257" r:id="rId8"/>
    <p:sldId id="272" r:id="rId9"/>
    <p:sldId id="275" r:id="rId10"/>
    <p:sldId id="260" r:id="rId11"/>
    <p:sldId id="269" r:id="rId12"/>
    <p:sldId id="270" r:id="rId13"/>
    <p:sldId id="274" r:id="rId14"/>
    <p:sldId id="271" r:id="rId15"/>
    <p:sldId id="267" r:id="rId16"/>
    <p:sldId id="259" r:id="rId17"/>
    <p:sldId id="263" r:id="rId18"/>
    <p:sldId id="264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Work &amp;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CA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Positive and Negative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316"/>
          </a:xfrm>
        </p:spPr>
        <p:txBody>
          <a:bodyPr/>
          <a:lstStyle/>
          <a:p>
            <a:r>
              <a:rPr lang="en-CA" dirty="0" smtClean="0"/>
              <a:t>If the applied force is in the </a:t>
            </a:r>
            <a:r>
              <a:rPr lang="en-CA" u="sng" dirty="0" smtClean="0"/>
              <a:t>same</a:t>
            </a:r>
            <a:r>
              <a:rPr lang="en-CA" dirty="0" smtClean="0"/>
              <a:t> direction as the motion, </a:t>
            </a:r>
            <a:r>
              <a:rPr lang="en-CA" u="sng" dirty="0" smtClean="0"/>
              <a:t>positive</a:t>
            </a:r>
            <a:r>
              <a:rPr lang="en-CA" dirty="0" smtClean="0"/>
              <a:t> work is done.</a:t>
            </a:r>
          </a:p>
          <a:p>
            <a:pPr lvl="1"/>
            <a:r>
              <a:rPr lang="en-CA" dirty="0" smtClean="0"/>
              <a:t>e.g. The object speeds up</a:t>
            </a:r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b="1" dirty="0" smtClean="0"/>
              <a:t>W = F</a:t>
            </a:r>
            <a:r>
              <a:rPr lang="el-GR" b="1" dirty="0" smtClean="0"/>
              <a:t>Δ</a:t>
            </a:r>
            <a:r>
              <a:rPr lang="en-CA" b="1" dirty="0" smtClean="0"/>
              <a:t>d</a:t>
            </a:r>
          </a:p>
          <a:p>
            <a:endParaRPr lang="en-CA" dirty="0" smtClean="0"/>
          </a:p>
          <a:p>
            <a:r>
              <a:rPr lang="en-CA" dirty="0" smtClean="0"/>
              <a:t>If the applied force is in the </a:t>
            </a:r>
            <a:r>
              <a:rPr lang="en-CA" u="sng" dirty="0" smtClean="0"/>
              <a:t>opposite</a:t>
            </a:r>
            <a:r>
              <a:rPr lang="en-CA" dirty="0" smtClean="0"/>
              <a:t> direction from the motion, </a:t>
            </a:r>
            <a:r>
              <a:rPr lang="en-CA" u="sng" dirty="0" smtClean="0"/>
              <a:t>negative</a:t>
            </a:r>
            <a:r>
              <a:rPr lang="en-CA" dirty="0" smtClean="0"/>
              <a:t> work is done.</a:t>
            </a:r>
          </a:p>
          <a:p>
            <a:pPr lvl="1"/>
            <a:r>
              <a:rPr lang="en-CA" dirty="0" smtClean="0"/>
              <a:t>e.g. The object slows down</a:t>
            </a:r>
          </a:p>
          <a:p>
            <a:pPr lvl="1">
              <a:buNone/>
            </a:pPr>
            <a:r>
              <a:rPr lang="en-CA" dirty="0" smtClean="0"/>
              <a:t>	</a:t>
            </a:r>
            <a:r>
              <a:rPr lang="en-CA" b="1" dirty="0" smtClean="0"/>
              <a:t> W = −F</a:t>
            </a:r>
            <a:r>
              <a:rPr lang="el-GR" b="1" dirty="0" smtClean="0"/>
              <a:t>Δ</a:t>
            </a:r>
            <a:r>
              <a:rPr lang="en-CA" b="1" dirty="0" smtClean="0"/>
              <a:t>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0.1 Kg arrow is fired through a </a:t>
            </a:r>
            <a:r>
              <a:rPr lang="en-CA" dirty="0" smtClean="0">
                <a:solidFill>
                  <a:srgbClr val="FF0000"/>
                </a:solidFill>
              </a:rPr>
              <a:t>0.9 m</a:t>
            </a:r>
            <a:r>
              <a:rPr lang="en-CA" dirty="0" smtClean="0"/>
              <a:t> foam target and slows from a velocity of 100 m/s to 80 m/s in 0.01s.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What type of work is done?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How much work is done?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acceleration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force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distance</a:t>
            </a:r>
          </a:p>
          <a:p>
            <a:pPr marL="1371600" lvl="2" indent="-514350">
              <a:buFont typeface="+mj-lt"/>
              <a:buAutoNum type="romanLcPeriod"/>
            </a:pPr>
            <a:r>
              <a:rPr lang="en-CA" dirty="0" smtClean="0"/>
              <a:t>What is the work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 Homework / When is Work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is Work Done?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Is work done when a person holds a book?</a:t>
            </a:r>
          </a:p>
          <a:p>
            <a:pPr lvl="2"/>
            <a:r>
              <a:rPr lang="en-CA" dirty="0" smtClean="0">
                <a:latin typeface="Arial" pitchFamily="34" charset="0"/>
                <a:cs typeface="Arial" pitchFamily="34" charset="0"/>
              </a:rPr>
              <a:t>Force ? 		YES</a:t>
            </a:r>
          </a:p>
          <a:p>
            <a:pPr lvl="2"/>
            <a:r>
              <a:rPr lang="en-CA" dirty="0" smtClean="0">
                <a:latin typeface="Arial" pitchFamily="34" charset="0"/>
                <a:cs typeface="Arial" pitchFamily="34" charset="0"/>
              </a:rPr>
              <a:t>Displacement? 	NO</a:t>
            </a:r>
          </a:p>
          <a:p>
            <a:pPr lvl="2"/>
            <a:r>
              <a:rPr lang="en-CA" dirty="0" smtClean="0">
                <a:latin typeface="Arial" pitchFamily="34" charset="0"/>
                <a:cs typeface="Arial" pitchFamily="34" charset="0"/>
              </a:rPr>
              <a:t>Work?		NO</a:t>
            </a:r>
          </a:p>
          <a:p>
            <a:endParaRPr lang="en-CA" dirty="0" smtClean="0">
              <a:latin typeface="Arial" pitchFamily="34" charset="0"/>
              <a:cs typeface="Arial" pitchFamily="34" charset="0"/>
            </a:endParaRPr>
          </a:p>
          <a:p>
            <a:r>
              <a:rPr lang="en-CA" dirty="0" smtClean="0">
                <a:latin typeface="Arial" pitchFamily="34" charset="0"/>
                <a:cs typeface="Arial" pitchFamily="34" charset="0"/>
              </a:rPr>
              <a:t>Is work done when a spacecraft is drifting through space at constant velocity?</a:t>
            </a:r>
          </a:p>
          <a:p>
            <a:pPr lvl="2"/>
            <a:r>
              <a:rPr lang="en-CA" dirty="0" smtClean="0">
                <a:latin typeface="Arial" pitchFamily="34" charset="0"/>
                <a:cs typeface="Arial" pitchFamily="34" charset="0"/>
              </a:rPr>
              <a:t>Force ? 		NO</a:t>
            </a:r>
          </a:p>
          <a:p>
            <a:pPr lvl="2"/>
            <a:r>
              <a:rPr lang="en-CA" dirty="0" smtClean="0">
                <a:latin typeface="Arial" pitchFamily="34" charset="0"/>
                <a:cs typeface="Arial" pitchFamily="34" charset="0"/>
              </a:rPr>
              <a:t>Displacement? 	YES</a:t>
            </a:r>
          </a:p>
          <a:p>
            <a:pPr lvl="2"/>
            <a:r>
              <a:rPr lang="en-CA" dirty="0" smtClean="0">
                <a:latin typeface="Arial" pitchFamily="34" charset="0"/>
                <a:cs typeface="Arial" pitchFamily="34" charset="0"/>
              </a:rPr>
              <a:t>Work?		NO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350"/>
            <a:ext cx="4800600" cy="704850"/>
          </a:xfrm>
        </p:spPr>
        <p:txBody>
          <a:bodyPr/>
          <a:lstStyle/>
          <a:p>
            <a:pPr eaLnBrk="1" hangingPunct="1"/>
            <a:r>
              <a:rPr lang="en-US" sz="3200" b="1" smtClean="0">
                <a:latin typeface="Agency FB" pitchFamily="34" charset="0"/>
              </a:rPr>
              <a:t>Sample Problem 2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woman pushes a lawnmower with a force of 150N at an angle of 35˚ down from the horizontal.  The lawn is 10.0 m wide and requires 15 complete trips across and back.  How much work does she do?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Given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 150N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width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10.0m   	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 35˚   	 15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trips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Total distance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∆d = 2(10.0m)(15)	= 300 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 = F x d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cos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l-G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Θ</a:t>
            </a:r>
            <a:endParaRPr lang="en-US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 = (150 N) (300 m) (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cos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35˚)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 = 36 861.8 J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 = 3.7 x 10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J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work will you do if you push a full recycling bin 33.5 m along a sidewalk using a horizontal force of 175 N?</a:t>
            </a:r>
          </a:p>
          <a:p>
            <a:endParaRPr lang="en-US" dirty="0" smtClean="0"/>
          </a:p>
          <a:p>
            <a:r>
              <a:rPr lang="en-US" dirty="0" smtClean="0"/>
              <a:t>Use: 		W = F</a:t>
            </a:r>
            <a:r>
              <a:rPr lang="el-GR" dirty="0" smtClean="0"/>
              <a:t>Δ</a:t>
            </a:r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Answer:		5860 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45.8 J of work when you lift a bag of potatoes 0.752 m straight up using a vertical force. Find the magnitude of this applied force.</a:t>
            </a:r>
          </a:p>
          <a:p>
            <a:endParaRPr lang="en-US" dirty="0" smtClean="0"/>
          </a:p>
          <a:p>
            <a:r>
              <a:rPr lang="en-US" dirty="0" smtClean="0"/>
              <a:t>Use: 		W = F</a:t>
            </a:r>
            <a:r>
              <a:rPr lang="el-GR" dirty="0" smtClean="0"/>
              <a:t>Δ</a:t>
            </a:r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Answer:		60.9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much work do you do on a box if you push it 3.0 m along the floor  an applied force of 125 N?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81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frictional force of 42 N acts on a 25 kg curling stone as it slides 15 m along the ice.  How much work does the force of friction do?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Energy</a:t>
            </a:r>
            <a:r>
              <a:rPr lang="en-US" dirty="0" smtClean="0"/>
              <a:t> is the ability to do work.</a:t>
            </a:r>
          </a:p>
          <a:p>
            <a:endParaRPr lang="en-US" dirty="0" smtClean="0"/>
          </a:p>
          <a:p>
            <a:r>
              <a:rPr lang="en-US" b="1" dirty="0" smtClean="0"/>
              <a:t>Work</a:t>
            </a:r>
            <a:r>
              <a:rPr lang="en-US" dirty="0" smtClean="0"/>
              <a:t> is: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i="1" dirty="0" smtClean="0"/>
              <a:t>transfer</a:t>
            </a:r>
            <a:r>
              <a:rPr lang="en-US" dirty="0" smtClean="0"/>
              <a:t> of energy from one object to another object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i="1" dirty="0" smtClean="0"/>
              <a:t>transformation</a:t>
            </a:r>
            <a:r>
              <a:rPr lang="en-US" dirty="0" smtClean="0"/>
              <a:t> of energy from one form to another form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 smtClean="0"/>
          </a:p>
          <a:p>
            <a:r>
              <a:rPr lang="en-US" dirty="0" smtClean="0"/>
              <a:t>Whenever anything happens in the universe work and energy are involved.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b="1" dirty="0" smtClean="0"/>
              <a:t>W = F</a:t>
            </a:r>
            <a:r>
              <a:rPr lang="el-GR" sz="4400" b="1" dirty="0" smtClean="0"/>
              <a:t>Δ</a:t>
            </a:r>
            <a:r>
              <a:rPr lang="en-US" sz="4400" b="1" dirty="0" smtClean="0"/>
              <a:t>d</a:t>
            </a:r>
          </a:p>
          <a:p>
            <a:r>
              <a:rPr lang="en-US" dirty="0" smtClean="0"/>
              <a:t>Where:</a:t>
            </a:r>
          </a:p>
          <a:p>
            <a:pPr lvl="2">
              <a:buNone/>
            </a:pPr>
            <a:r>
              <a:rPr lang="en-US" sz="2800" dirty="0" smtClean="0"/>
              <a:t>W represents work</a:t>
            </a:r>
          </a:p>
          <a:p>
            <a:pPr lvl="2">
              <a:buNone/>
            </a:pPr>
            <a:r>
              <a:rPr lang="en-US" sz="2800" dirty="0" smtClean="0"/>
              <a:t>F represents force</a:t>
            </a:r>
          </a:p>
          <a:p>
            <a:pPr lvl="2">
              <a:buNone/>
            </a:pPr>
            <a:r>
              <a:rPr lang="en-US" sz="2800" dirty="0" err="1" smtClean="0"/>
              <a:t>Δd</a:t>
            </a:r>
            <a:r>
              <a:rPr lang="en-US" sz="2800" dirty="0" smtClean="0"/>
              <a:t> represents displacement</a:t>
            </a:r>
          </a:p>
          <a:p>
            <a:pPr lvl="2">
              <a:buNone/>
            </a:pPr>
            <a:endParaRPr lang="en-US" sz="2800" dirty="0" smtClean="0"/>
          </a:p>
          <a:p>
            <a:r>
              <a:rPr lang="en-US" dirty="0" smtClean="0"/>
              <a:t>Work and Energy are measured in </a:t>
            </a:r>
            <a:r>
              <a:rPr lang="en-US" b="1" i="1" dirty="0" smtClean="0"/>
              <a:t>Joules (J)</a:t>
            </a:r>
          </a:p>
          <a:p>
            <a:pPr lvl="2">
              <a:buNone/>
            </a:pPr>
            <a:r>
              <a:rPr lang="en-US" sz="2800" dirty="0" smtClean="0"/>
              <a:t>1 J = 1 </a:t>
            </a:r>
            <a:r>
              <a:rPr lang="en-US" sz="2800" dirty="0" err="1" smtClean="0"/>
              <a:t>N•m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8388"/>
            <a:ext cx="91440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743200"/>
            <a:ext cx="54864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8388"/>
            <a:ext cx="9144000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8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Conditions For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For work to be done: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A force must act on the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>
                <a:latin typeface="Arial" pitchFamily="34" charset="0"/>
                <a:cs typeface="Arial" pitchFamily="34" charset="0"/>
              </a:rPr>
              <a:t>The object must change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b="1" i="1" dirty="0" smtClean="0">
                <a:latin typeface="Arial" pitchFamily="34" charset="0"/>
                <a:cs typeface="Arial" pitchFamily="34" charset="0"/>
              </a:rPr>
              <a:t>The force must be parallel to the direction of motion</a:t>
            </a:r>
          </a:p>
          <a:p>
            <a:pPr marL="571500" indent="-514350"/>
            <a:endParaRPr lang="en-CA" b="1" i="1" dirty="0" smtClean="0">
              <a:latin typeface="Arial" pitchFamily="34" charset="0"/>
              <a:cs typeface="Arial" pitchFamily="34" charset="0"/>
            </a:endParaRPr>
          </a:p>
          <a:p>
            <a:pPr marL="571500" indent="-514350"/>
            <a:r>
              <a:rPr lang="en-CA" dirty="0" smtClean="0">
                <a:latin typeface="Arial" pitchFamily="34" charset="0"/>
                <a:cs typeface="Arial" pitchFamily="34" charset="0"/>
              </a:rPr>
              <a:t>Note: If the force applied is perpendicular to the motion, </a:t>
            </a:r>
            <a:r>
              <a:rPr lang="en-CA" u="sng" dirty="0" smtClean="0">
                <a:latin typeface="Arial" pitchFamily="34" charset="0"/>
                <a:cs typeface="Arial" pitchFamily="34" charset="0"/>
              </a:rPr>
              <a:t>no work is done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.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5063"/>
            <a:ext cx="9144000" cy="45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Work Is Done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3717" y="1690689"/>
          <a:ext cx="7987554" cy="4109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1"/>
                <a:gridCol w="1891553"/>
                <a:gridCol w="4114800"/>
              </a:tblGrid>
              <a:tr h="47877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Condition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Work 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Work Is Done - 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3717" y="1690689"/>
          <a:ext cx="7987554" cy="4109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1"/>
                <a:gridCol w="1891553"/>
                <a:gridCol w="4114800"/>
              </a:tblGrid>
              <a:tr h="47877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Condition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/>
                        <a:t>Work 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07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1" y="2277316"/>
            <a:ext cx="146685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11" y="3223373"/>
            <a:ext cx="1447800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11" y="4159905"/>
            <a:ext cx="1438275" cy="58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85" y="5086912"/>
            <a:ext cx="1457325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0" y="2382090"/>
            <a:ext cx="161925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0" y="3323385"/>
            <a:ext cx="1619250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0" y="4264680"/>
            <a:ext cx="1619250" cy="39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583" y="5205975"/>
            <a:ext cx="1632417" cy="2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436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Calibri</vt:lpstr>
      <vt:lpstr>Wingdings</vt:lpstr>
      <vt:lpstr>Wingdings 2</vt:lpstr>
      <vt:lpstr>Office Theme</vt:lpstr>
      <vt:lpstr>Work &amp; Energy</vt:lpstr>
      <vt:lpstr>Work and Energy</vt:lpstr>
      <vt:lpstr>Calculating Work</vt:lpstr>
      <vt:lpstr>PowerPoint Presentation</vt:lpstr>
      <vt:lpstr>PowerPoint Presentation</vt:lpstr>
      <vt:lpstr>Conditions For Work</vt:lpstr>
      <vt:lpstr>PowerPoint Presentation</vt:lpstr>
      <vt:lpstr>When Work Is Done</vt:lpstr>
      <vt:lpstr>When Work Is Done - Solution</vt:lpstr>
      <vt:lpstr>PowerPoint Presentation</vt:lpstr>
      <vt:lpstr>Positive and Negative Work</vt:lpstr>
      <vt:lpstr>Sample Problem</vt:lpstr>
      <vt:lpstr>PowerPoint Presentation</vt:lpstr>
      <vt:lpstr>Consolidation</vt:lpstr>
      <vt:lpstr>When is Work Done?</vt:lpstr>
      <vt:lpstr>Sample Problem 2</vt:lpstr>
      <vt:lpstr>Sample Problem #1</vt:lpstr>
      <vt:lpstr>Sample Problem #2</vt:lpstr>
      <vt:lpstr>Examples: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10</cp:revision>
  <dcterms:created xsi:type="dcterms:W3CDTF">2006-08-16T00:00:00Z</dcterms:created>
  <dcterms:modified xsi:type="dcterms:W3CDTF">2018-12-12T13:02:28Z</dcterms:modified>
</cp:coreProperties>
</file>