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0" r:id="rId5"/>
    <p:sldId id="264" r:id="rId6"/>
    <p:sldId id="269" r:id="rId7"/>
    <p:sldId id="265" r:id="rId8"/>
    <p:sldId id="259" r:id="rId9"/>
    <p:sldId id="267" r:id="rId10"/>
    <p:sldId id="260" r:id="rId11"/>
    <p:sldId id="261" r:id="rId12"/>
    <p:sldId id="266" r:id="rId13"/>
    <p:sldId id="26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ACEE-5C58-4B1B-A324-64D4762C8AFC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19415-176E-49FA-A774-218049BC2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8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392F30-50DD-415B-9770-97302B734FE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447BB7-7E9C-4AF0-BE79-137E672C4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Newton’s Law of Universal Gravitation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44838" y="1321786"/>
            <a:ext cx="2401139" cy="2928544"/>
            <a:chOff x="544838" y="1321786"/>
            <a:chExt cx="2401139" cy="2928544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4838" y="1964314"/>
              <a:ext cx="2401139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1321786"/>
              <a:ext cx="714380" cy="68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1108051" y="2535231"/>
              <a:ext cx="92869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643042" y="2428868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</a:rPr>
                <a:t>r</a:t>
              </a:r>
              <a:r>
                <a:rPr lang="en-US" sz="2800" baseline="-25000" dirty="0" err="1" smtClean="0">
                  <a:solidFill>
                    <a:schemeClr val="bg1"/>
                  </a:solidFill>
                </a:rPr>
                <a:t>Earth</a:t>
              </a:r>
              <a:endParaRPr lang="en-US" sz="28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We can use both expressions for gravitational force to find the force of gravity on an object (a cat for example) on the surface of the Earth: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001422" y="4143380"/>
            <a:ext cx="1570842" cy="7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0298" y="178592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 mass= 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Earth mass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Earth</a:t>
            </a:r>
            <a:endParaRPr lang="en-US" baseline="-25000" dirty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3571876"/>
            <a:ext cx="1797472" cy="714380"/>
          </a:xfrm>
          <a:prstGeom prst="rect">
            <a:avLst/>
          </a:prstGeom>
          <a:noFill/>
        </p:spPr>
      </p:pic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86050" y="3357562"/>
            <a:ext cx="585791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2066" y="214311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Radius between cat and Earth=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Earth</a:t>
            </a:r>
            <a:endParaRPr lang="en-US" baseline="-25000" dirty="0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3429000"/>
            <a:ext cx="2306427" cy="1143008"/>
          </a:xfrm>
          <a:prstGeom prst="rect">
            <a:avLst/>
          </a:prstGeom>
          <a:noFill/>
        </p:spPr>
      </p:pic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1604" y="4929198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 both of these expressions must be the SAME!!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00562" y="557214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F</a:t>
            </a:r>
            <a:r>
              <a:rPr lang="en-US" sz="3600" baseline="-25000" dirty="0" err="1" smtClean="0"/>
              <a:t>g</a:t>
            </a:r>
            <a:r>
              <a:rPr lang="en-US" sz="3600" dirty="0" smtClean="0"/>
              <a:t> = F</a:t>
            </a:r>
            <a:r>
              <a:rPr lang="en-US" sz="3600" baseline="-25000" dirty="0" smtClean="0"/>
              <a:t>G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3" grpId="1"/>
      <p:bldP spid="29" grpId="0"/>
      <p:bldP spid="29" grpId="1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714356"/>
            <a:ext cx="2957023" cy="1357322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6050" y="1142984"/>
            <a:ext cx="785818" cy="35719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250661" y="892951"/>
            <a:ext cx="642942" cy="28575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910" y="242886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this gives us an expression for calculating the gravitational field strength of the Earth !!!!</a:t>
            </a:r>
            <a:endParaRPr lang="en-US" sz="2400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3214686"/>
            <a:ext cx="2214578" cy="119246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4857761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M</a:t>
            </a:r>
            <a:r>
              <a:rPr lang="en-US" sz="2400" baseline="-25000" dirty="0" smtClean="0"/>
              <a:t>E</a:t>
            </a:r>
            <a:r>
              <a:rPr lang="en-US" sz="2400" dirty="0" smtClean="0"/>
              <a:t>= 5.97 x 10</a:t>
            </a:r>
            <a:r>
              <a:rPr lang="en-US" sz="2400" baseline="30000" dirty="0" smtClean="0"/>
              <a:t>24</a:t>
            </a:r>
            <a:r>
              <a:rPr lang="en-US" sz="2400" dirty="0" smtClean="0"/>
              <a:t> kg,  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E</a:t>
            </a:r>
            <a:r>
              <a:rPr lang="en-US" sz="2400" dirty="0" smtClean="0"/>
              <a:t> = 6.37 x 10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Calculate the value of g for the Earth. 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9454" y="857232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mass of the object  cancels!!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691680" y="4797152"/>
            <a:ext cx="108010" cy="13464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924944"/>
            <a:ext cx="81439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3b: </a:t>
            </a:r>
          </a:p>
          <a:p>
            <a:r>
              <a:rPr lang="en-US" dirty="0" smtClean="0"/>
              <a:t>What is the gravitational force on a 520 kg rocket which is in orbit at a distance of 1.00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r>
              <a:rPr lang="en-US" b="1" i="1" dirty="0" smtClean="0"/>
              <a:t>above the surface  </a:t>
            </a:r>
            <a:r>
              <a:rPr lang="en-US" dirty="0" smtClean="0"/>
              <a:t>of the Earth? </a:t>
            </a:r>
          </a:p>
          <a:p>
            <a:r>
              <a:rPr lang="en-US" dirty="0"/>
              <a:t> </a:t>
            </a:r>
            <a:r>
              <a:rPr lang="en-US" dirty="0" smtClean="0"/>
              <a:t> Mass of Earth:  5.97 x 10</a:t>
            </a:r>
            <a:r>
              <a:rPr lang="en-US" baseline="30000" dirty="0" smtClean="0"/>
              <a:t>24</a:t>
            </a:r>
            <a:r>
              <a:rPr lang="en-US" dirty="0" smtClean="0"/>
              <a:t> kg        Radius of Earth= 6.37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7844" y="5084044"/>
            <a:ext cx="857256" cy="85725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195034" y="5155482"/>
            <a:ext cx="303086" cy="3030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7950" y="550070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smtClean="0"/>
              <a:t>:   3.81 </a:t>
            </a:r>
            <a:r>
              <a:rPr lang="en-US" dirty="0" smtClean="0"/>
              <a:t>x 10</a:t>
            </a:r>
            <a:r>
              <a:rPr lang="en-US" baseline="30000" dirty="0" smtClean="0"/>
              <a:t>3</a:t>
            </a:r>
            <a:r>
              <a:rPr lang="en-US" dirty="0" smtClean="0"/>
              <a:t> 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474480" y="4947474"/>
            <a:ext cx="242744" cy="230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5100" y="5012606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337910" y="5369796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</a:t>
            </a:r>
            <a:r>
              <a:rPr lang="en-US" sz="1400" baseline="-25000" dirty="0" err="1" smtClean="0"/>
              <a:t>Earth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692696"/>
            <a:ext cx="81439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3a: </a:t>
            </a:r>
          </a:p>
          <a:p>
            <a:r>
              <a:rPr lang="en-US" dirty="0" smtClean="0"/>
              <a:t>What is the gravitational force on a 520 kg rocket which is in orbit at a distance of 7.37 x 10 </a:t>
            </a:r>
            <a:r>
              <a:rPr lang="en-US" baseline="30000" dirty="0" smtClean="0"/>
              <a:t>6</a:t>
            </a:r>
            <a:r>
              <a:rPr lang="en-US" dirty="0" smtClean="0"/>
              <a:t> m from the </a:t>
            </a:r>
            <a:r>
              <a:rPr lang="en-US" b="1" i="1" dirty="0" smtClean="0"/>
              <a:t>centre</a:t>
            </a:r>
            <a:r>
              <a:rPr lang="en-US" dirty="0" smtClean="0"/>
              <a:t>  of the Earth? </a:t>
            </a:r>
          </a:p>
          <a:p>
            <a:r>
              <a:rPr lang="en-US" dirty="0"/>
              <a:t> </a:t>
            </a:r>
            <a:r>
              <a:rPr lang="en-US" dirty="0" smtClean="0"/>
              <a:t> Mass of Earth:  5.97 x 10</a:t>
            </a:r>
            <a:r>
              <a:rPr lang="en-US" baseline="30000" dirty="0" smtClean="0"/>
              <a:t>24</a:t>
            </a:r>
            <a:r>
              <a:rPr lang="en-US" dirty="0" smtClean="0"/>
              <a:t> kg        Radius of Earth= 6.37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428604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Classwork</a:t>
            </a:r>
            <a:r>
              <a:rPr lang="en-US" sz="2400" b="1" dirty="0" smtClean="0"/>
              <a:t>: </a:t>
            </a:r>
          </a:p>
          <a:p>
            <a:r>
              <a:rPr lang="en-US" sz="2400" dirty="0" smtClean="0"/>
              <a:t>Read Section 4.2 pages109-113</a:t>
            </a:r>
          </a:p>
          <a:p>
            <a:pPr>
              <a:buFont typeface="Symbol" pitchFamily="18" charset="2"/>
              <a:buChar char="·"/>
            </a:pPr>
            <a:endParaRPr lang="en-US" sz="2400" dirty="0" smtClean="0"/>
          </a:p>
          <a:p>
            <a:r>
              <a:rPr lang="en-US" sz="2400" dirty="0" smtClean="0"/>
              <a:t>Read Section 4.3 pages115-118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257174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Complete Worksheet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Newton recognized that two objects with mass will attract each other: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2643174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0628" y="185736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7488" y="2143116"/>
            <a:ext cx="2357454" cy="158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1736" y="250030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929190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22145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314324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 The force of attraction depends on the masses of the objects and the distance (radius) between them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4071942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 If the masses increase then the force ____________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6" y="400050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7224" y="4643446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 If the radius increases then the force ____________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45005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decreases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929454" y="4143380"/>
            <a:ext cx="428628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29520" y="414338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F 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2396" y="4643446"/>
            <a:ext cx="936937" cy="78581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000892" y="4786322"/>
            <a:ext cx="428628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the force of gravity between two objects is 100N.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mass of object #1 is doubled?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mass of object #2 is reduced by half (divided by two)?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is Proportional to Mass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24208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  <a:sym typeface="Symbol"/>
              </a:rPr>
              <a:t>F  m</a:t>
            </a:r>
            <a:r>
              <a:rPr lang="en-US" sz="3600" b="1" i="1" baseline="-25000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3600" b="1" i="1" dirty="0" smtClean="0">
                <a:solidFill>
                  <a:srgbClr val="FF0000"/>
                </a:solidFill>
                <a:sym typeface="Symbol"/>
              </a:rPr>
              <a:t>m</a:t>
            </a:r>
            <a:r>
              <a:rPr lang="en-US" sz="3600" b="1" i="1" baseline="-25000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3600" b="1" i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nverse square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3" y="3781497"/>
            <a:ext cx="6367154" cy="26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71" y="1844824"/>
            <a:ext cx="3238500" cy="22098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effect of many relationships in Physics decrease in intensity according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to </a:t>
            </a:r>
            <a:r>
              <a:rPr lang="en-CA" dirty="0"/>
              <a:t>the </a:t>
            </a:r>
            <a:r>
              <a:rPr lang="en-CA" dirty="0" smtClean="0"/>
              <a:t>"</a:t>
            </a:r>
            <a:r>
              <a:rPr lang="en-CA" dirty="0"/>
              <a:t>Inverse Square Law"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Inverse Square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0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that the force of gravity between two objects is 100N.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distance between the objects is doubled?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What is the new force if the distance between the objects is reduced by half (divided by two)?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Gravity is Inversely Proportional to Distance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2028329"/>
            <a:ext cx="1584176" cy="1328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Gravity follows the "Inverse Square Law"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Inverse Square Law</a:t>
            </a:r>
            <a:endParaRPr lang="en-US" dirty="0"/>
          </a:p>
        </p:txBody>
      </p:sp>
      <p:pic>
        <p:nvPicPr>
          <p:cNvPr id="1026" name="Picture 2" descr="Image result for inverse square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41327" cy="40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7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Newton’s Law of Universal Gravitation</a:t>
            </a:r>
            <a:endParaRPr lang="en-US" sz="36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320938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Where:   m</a:t>
            </a:r>
            <a:r>
              <a:rPr lang="en-US" baseline="-25000" dirty="0" smtClean="0"/>
              <a:t>1</a:t>
            </a:r>
            <a:r>
              <a:rPr lang="en-US" dirty="0" smtClean="0"/>
              <a:t> and m</a:t>
            </a:r>
            <a:r>
              <a:rPr lang="en-US" baseline="-25000" dirty="0" smtClean="0"/>
              <a:t>2</a:t>
            </a:r>
            <a:r>
              <a:rPr lang="en-US" dirty="0" smtClean="0"/>
              <a:t> are mass in kg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923764"/>
            <a:ext cx="64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r is the distance between the objects in meters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4581128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/>
              <a:t>G is the Universal Gravitational Constant:</a:t>
            </a:r>
          </a:p>
          <a:p>
            <a:endParaRPr lang="en-US" sz="2800" b="1" dirty="0"/>
          </a:p>
          <a:p>
            <a:r>
              <a:rPr lang="en-US" sz="2800" b="1" dirty="0" smtClean="0"/>
              <a:t>		G = 6.67 x 10</a:t>
            </a:r>
            <a:r>
              <a:rPr lang="en-US" sz="2800" b="1" baseline="30000" dirty="0" smtClean="0"/>
              <a:t>-11</a:t>
            </a:r>
            <a:r>
              <a:rPr lang="en-US" sz="2800" b="1" dirty="0" smtClean="0"/>
              <a:t> Nm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/kg</a:t>
            </a:r>
            <a:r>
              <a:rPr lang="en-US" sz="2800" b="1" baseline="30000" dirty="0" smtClean="0"/>
              <a:t>2</a:t>
            </a:r>
            <a:endParaRPr lang="en-US" sz="2800" b="1" baseline="300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  <a14:imgEffect>
                      <a14:brightnessContrast bright="-29000" contras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843808" y="1500174"/>
            <a:ext cx="3327164" cy="1640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 1: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students, of mass 64 kg and 72 kg are sitting so that they are separated by a distance of 2.8 m.  Find the magnitude of the gravitational force between them.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4488" y="416678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  3.9 x 10 </a:t>
            </a:r>
            <a:r>
              <a:rPr lang="en-US" baseline="30000" dirty="0" smtClean="0"/>
              <a:t>-8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006463" y="2983593"/>
            <a:ext cx="1851025" cy="174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=64 kg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</a:t>
            </a:r>
            <a:r>
              <a:rPr kumimoji="0" lang="en-US" sz="1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=72 kg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r=2.8 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G=6.67 x 10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-11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Nm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/kg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7034" y="3023776"/>
            <a:ext cx="1129906" cy="557214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98472" y="3666718"/>
            <a:ext cx="2107584" cy="533401"/>
          </a:xfrm>
          <a:prstGeom prst="rect">
            <a:avLst/>
          </a:prstGeom>
          <a:noFill/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9910" y="4238222"/>
            <a:ext cx="1428760" cy="28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814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2a: </a:t>
            </a:r>
          </a:p>
          <a:p>
            <a:r>
              <a:rPr lang="en-US" dirty="0" smtClean="0"/>
              <a:t>A cat of mass 5Kg is sitting on the surface of the Earth. 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g</a:t>
            </a:r>
            <a:r>
              <a:rPr lang="en-US" dirty="0" smtClean="0"/>
              <a:t> = mg to find the force of gravity on the cat.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708920"/>
            <a:ext cx="81439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2b: </a:t>
            </a:r>
          </a:p>
          <a:p>
            <a:r>
              <a:rPr lang="en-US" dirty="0" smtClean="0"/>
              <a:t>Use Newton’s Law of Universal Gravitation to find the force of gravity on the same cat. Assume the following values for the mass and radius of Earth. </a:t>
            </a:r>
          </a:p>
          <a:p>
            <a:r>
              <a:rPr lang="en-US" dirty="0"/>
              <a:t> </a:t>
            </a:r>
            <a:r>
              <a:rPr lang="en-US" dirty="0" smtClean="0"/>
              <a:t> Mass of Earth:  5.97 x 10</a:t>
            </a:r>
            <a:r>
              <a:rPr lang="en-US" baseline="30000" dirty="0" smtClean="0"/>
              <a:t>24</a:t>
            </a:r>
            <a:r>
              <a:rPr lang="en-US" dirty="0" smtClean="0"/>
              <a:t> kg        Radius of Earth= 6.37 x 10 </a:t>
            </a:r>
            <a:r>
              <a:rPr lang="en-US" baseline="30000" dirty="0" smtClean="0"/>
              <a:t>6</a:t>
            </a:r>
            <a:r>
              <a:rPr lang="en-US" dirty="0" smtClean="0"/>
              <a:t> m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28184" y="4293096"/>
            <a:ext cx="1969091" cy="2276872"/>
            <a:chOff x="544838" y="1321786"/>
            <a:chExt cx="2401139" cy="292854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4838" y="1964314"/>
              <a:ext cx="2401139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1321786"/>
              <a:ext cx="714380" cy="68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1108051" y="2535231"/>
              <a:ext cx="928694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43042" y="2428868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</a:rPr>
                <a:t>r</a:t>
              </a:r>
              <a:r>
                <a:rPr lang="en-US" sz="2800" baseline="-25000" dirty="0" err="1" smtClean="0">
                  <a:solidFill>
                    <a:schemeClr val="bg1"/>
                  </a:solidFill>
                </a:rPr>
                <a:t>Earth</a:t>
              </a:r>
              <a:endParaRPr lang="en-US" sz="2800" baseline="-25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</TotalTime>
  <Words>570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Newton’s Law of Universal Gravitation</vt:lpstr>
      <vt:lpstr>Newton recognized that two objects with mass will attract each other: </vt:lpstr>
      <vt:lpstr>Gravity is Proportional to Mass</vt:lpstr>
      <vt:lpstr>Inverse Square Law</vt:lpstr>
      <vt:lpstr>Gravity is Inversely Proportional to Distance</vt:lpstr>
      <vt:lpstr>Inverse Square Law</vt:lpstr>
      <vt:lpstr>Newton’s Law of Universal Gravitation</vt:lpstr>
      <vt:lpstr>Example  1:</vt:lpstr>
      <vt:lpstr>PowerPoint Presentation</vt:lpstr>
      <vt:lpstr>We can use both expressions for gravitational force to find the force of gravity on an object (a cat for example) on the surface of the Earth: 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Law of Universal Gravitation</dc:title>
  <dc:creator>PeelUser</dc:creator>
  <cp:lastModifiedBy>Nestor, Gregory</cp:lastModifiedBy>
  <cp:revision>43</cp:revision>
  <dcterms:created xsi:type="dcterms:W3CDTF">2010-11-02T21:03:29Z</dcterms:created>
  <dcterms:modified xsi:type="dcterms:W3CDTF">2019-11-27T15:38:57Z</dcterms:modified>
</cp:coreProperties>
</file>