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74" r:id="rId3"/>
    <p:sldId id="276" r:id="rId4"/>
    <p:sldId id="281" r:id="rId5"/>
    <p:sldId id="286" r:id="rId6"/>
    <p:sldId id="287" r:id="rId7"/>
    <p:sldId id="284" r:id="rId8"/>
    <p:sldId id="282" r:id="rId9"/>
    <p:sldId id="285" r:id="rId10"/>
    <p:sldId id="289" r:id="rId11"/>
    <p:sldId id="290" r:id="rId12"/>
    <p:sldId id="288" r:id="rId13"/>
    <p:sldId id="279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11/19/2019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3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Net Force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3 – Un-Balanced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A chain exerts a force of 1200 N [Up] on a beam which experiences a force of gravity of 1100 N [Down</a:t>
            </a:r>
            <a:r>
              <a:rPr lang="en-CA" dirty="0" smtClean="0"/>
              <a:t>].</a:t>
            </a:r>
            <a:endParaRPr lang="en-CA" dirty="0"/>
          </a:p>
          <a:p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Draw the FBD for this problem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Calculate the Net Force using:  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+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What direction does the object move?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Reminder: For Balanced Forces 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dirty="0" err="1"/>
              <a:t>F</a:t>
            </a:r>
            <a:r>
              <a:rPr lang="en-US" sz="2400" baseline="-25000" dirty="0" err="1"/>
              <a:t>net</a:t>
            </a:r>
            <a:r>
              <a:rPr lang="en-US" sz="2400" dirty="0"/>
              <a:t> </a:t>
            </a:r>
            <a:r>
              <a:rPr lang="en-US" sz="2400" dirty="0" smtClean="0"/>
              <a:t>&gt; </a:t>
            </a:r>
            <a:r>
              <a:rPr lang="en-US" sz="2400" dirty="0"/>
              <a:t>0	(i.e.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[Up] &gt;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g</a:t>
            </a:r>
            <a:r>
              <a:rPr lang="en-US" sz="2400" dirty="0" smtClean="0"/>
              <a:t> [Down])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9094" y="343451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642" y="343451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53590" y="3432931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6480" y="5351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68223" y="535005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16829" y="5348471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5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4 – Un-Balanced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An object experiences the following forces: 5.5 N [W],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3.4 </a:t>
            </a:r>
            <a:r>
              <a:rPr lang="en-CA" dirty="0"/>
              <a:t>N [W], and 4.2 N [E].</a:t>
            </a:r>
          </a:p>
          <a:p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Draw the FBD for this problem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Calculate the Net Force using:  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2 </a:t>
            </a:r>
            <a:r>
              <a:rPr lang="en-US" sz="2400" dirty="0"/>
              <a:t>+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 smtClean="0"/>
              <a:t>What direction does the object move?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Reminder: For Balanced Forces 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dirty="0" err="1"/>
              <a:t>F</a:t>
            </a:r>
            <a:r>
              <a:rPr lang="en-US" sz="2400" baseline="-25000" dirty="0" err="1"/>
              <a:t>net</a:t>
            </a:r>
            <a:r>
              <a:rPr lang="en-US" sz="2400" dirty="0"/>
              <a:t> </a:t>
            </a:r>
            <a:r>
              <a:rPr lang="en-US" sz="2400" dirty="0" smtClean="0"/>
              <a:t>&gt; </a:t>
            </a:r>
            <a:r>
              <a:rPr lang="en-US" sz="2400" dirty="0"/>
              <a:t>0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9094" y="343451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642" y="343451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53590" y="3432931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6480" y="5351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06280" y="3431343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4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</a:t>
            </a:r>
            <a:r>
              <a:rPr lang="en-CA" dirty="0" smtClean="0"/>
              <a:t>5 </a:t>
            </a:r>
            <a:r>
              <a:rPr lang="en-CA" dirty="0"/>
              <a:t>– </a:t>
            </a:r>
            <a:r>
              <a:rPr lang="en-CA" dirty="0" smtClean="0"/>
              <a:t>Horizontal &amp; Vertical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An object experiences the following forces: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5.5 </a:t>
            </a:r>
            <a:r>
              <a:rPr lang="en-CA" dirty="0"/>
              <a:t>N [W], </a:t>
            </a:r>
            <a:r>
              <a:rPr lang="en-CA" dirty="0" smtClean="0"/>
              <a:t>3.4 </a:t>
            </a:r>
            <a:r>
              <a:rPr lang="en-CA" dirty="0"/>
              <a:t>N </a:t>
            </a:r>
            <a:r>
              <a:rPr lang="en-CA" dirty="0" smtClean="0"/>
              <a:t>[N], </a:t>
            </a:r>
            <a:r>
              <a:rPr lang="en-CA" dirty="0"/>
              <a:t>4.2 N [</a:t>
            </a:r>
            <a:r>
              <a:rPr lang="en-CA" dirty="0" smtClean="0"/>
              <a:t>E], and 3.4 </a:t>
            </a:r>
            <a:r>
              <a:rPr lang="en-CA" dirty="0"/>
              <a:t>N </a:t>
            </a:r>
            <a:r>
              <a:rPr lang="en-CA" dirty="0" smtClean="0"/>
              <a:t>[S].</a:t>
            </a:r>
            <a:endParaRPr lang="en-CA" dirty="0"/>
          </a:p>
          <a:p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Draw the FBD for this problem</a:t>
            </a:r>
            <a:br>
              <a:rPr lang="en-CA" sz="2400" dirty="0"/>
            </a:b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Calculate the Net </a:t>
            </a:r>
            <a:r>
              <a:rPr lang="en-CA" sz="2400" dirty="0" smtClean="0"/>
              <a:t>Force:   </a:t>
            </a:r>
            <a:endParaRPr lang="en-US" sz="2400" dirty="0"/>
          </a:p>
          <a:p>
            <a:pPr marL="914400" lvl="1" indent="-514350">
              <a:buFont typeface="+mj-lt"/>
              <a:buAutoNum type="alphaUcPeriod"/>
            </a:pPr>
            <a:r>
              <a:rPr lang="en-CA" sz="2000" dirty="0" smtClean="0"/>
              <a:t>In the Horizontal Direction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CA" sz="2000" dirty="0" smtClean="0"/>
              <a:t>In the Vertical Direction</a:t>
            </a:r>
          </a:p>
          <a:p>
            <a:pPr marL="914400" lvl="1" indent="-514350">
              <a:buFont typeface="+mj-lt"/>
              <a:buAutoNum type="alphaUcPeriod"/>
            </a:pPr>
            <a:endParaRPr lang="en-US" sz="2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What direction does the object move?</a:t>
            </a: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net</a:t>
            </a:r>
            <a:r>
              <a:rPr lang="en-CA" dirty="0" smtClean="0"/>
              <a:t>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Draw a FBD, calculate the </a:t>
            </a:r>
            <a:r>
              <a:rPr lang="en-CA" sz="2800" i="1" dirty="0" smtClean="0"/>
              <a:t>net force </a:t>
            </a:r>
            <a:r>
              <a:rPr lang="en-CA" sz="2800" dirty="0" smtClean="0"/>
              <a:t>and predict how the object will move</a:t>
            </a:r>
            <a:r>
              <a:rPr lang="en-CA" sz="2800" i="1" dirty="0" smtClean="0"/>
              <a:t> </a:t>
            </a:r>
            <a:r>
              <a:rPr lang="en-CA" sz="2800" dirty="0" smtClean="0"/>
              <a:t>in each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A box is pushed with an applied force of 50 N [R] and is opposed by a force of friction of 40 N [L].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A chain exerts a force of 1200 N [Up] on a beam which experiences a force of gravity of 1100 N [Down]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You push a book across a table with a force of 6.5 N [E]. The force of friction is 4.5 N [W]. The normal force and the force of gravity have a magnitude of 7.5 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An object experiences the following forces: 5.5 N [W], 3.4 N [W], and 4.2 N [E].</a:t>
            </a:r>
            <a:endParaRPr lang="en-C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/>
          <a:lstStyle/>
          <a:p>
            <a:r>
              <a:rPr lang="en-US" i="1" dirty="0" smtClean="0"/>
              <a:t>Question: Why does the apple </a:t>
            </a:r>
            <a:r>
              <a:rPr lang="en-US" i="1" u="sng" dirty="0" smtClean="0"/>
              <a:t>weigh less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r>
              <a:rPr lang="en-US" sz="2800" dirty="0" smtClean="0"/>
              <a:t>The </a:t>
            </a:r>
            <a:r>
              <a:rPr lang="en-US" sz="2800" u="sng" dirty="0" smtClean="0"/>
              <a:t>Net Force </a:t>
            </a:r>
            <a:r>
              <a:rPr lang="en-US" sz="2800" dirty="0" smtClean="0"/>
              <a:t>is the sum of all </a:t>
            </a:r>
            <a:br>
              <a:rPr lang="en-US" sz="2800" dirty="0" smtClean="0"/>
            </a:br>
            <a:r>
              <a:rPr lang="en-US" sz="2800" dirty="0" smtClean="0"/>
              <a:t>the forces acting on the object.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+ F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+ F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When the forces are </a:t>
            </a:r>
            <a:r>
              <a:rPr lang="en-US" sz="2800" i="1" dirty="0" smtClean="0"/>
              <a:t>still</a:t>
            </a:r>
            <a:r>
              <a:rPr lang="en-US" sz="2800" dirty="0" smtClean="0"/>
              <a:t> in balance because the</a:t>
            </a:r>
            <a:br>
              <a:rPr lang="en-US" sz="2800" dirty="0" smtClean="0"/>
            </a:br>
            <a:r>
              <a:rPr lang="en-US" sz="2800" dirty="0" smtClean="0"/>
              <a:t>apple is still at rest.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0	(i.e. F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[Up] + F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[Up]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[Down])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973046" y="3001021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430610" y="24465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01631" y="2503502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734828" y="3002500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5210" y="243913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66231" y="2496098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65551" y="377808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74898" y="378843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05213" y="376180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00017" y="376180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84786" y="570601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26145" y="572376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75551" y="572376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42712" y="574152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 - Free Body Diagram (FBD)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r>
              <a:rPr lang="en-US" sz="2400" i="1" dirty="0" smtClean="0"/>
              <a:t>Question: Use everyday forces to explain why the mass suspended by the spring scale doesn’t fall down.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Physics problems are best analyzed using </a:t>
            </a:r>
            <a:r>
              <a:rPr lang="en-US" sz="2400" u="sng" dirty="0" smtClean="0"/>
              <a:t>Free Body Diagrams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895600" y="4419600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029200" y="365760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Use a dot (box) to represent the object (no matter what size or shape it actually is.)</a:t>
            </a:r>
            <a:b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Add the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</a:rPr>
              <a:t>pushing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</a:rPr>
              <a:t>pulling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 forces</a:t>
            </a:r>
            <a:b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CA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Add the </a:t>
            </a:r>
            <a:r>
              <a:rPr lang="en-CA" b="1" i="1" dirty="0" smtClean="0">
                <a:solidFill>
                  <a:schemeClr val="accent1">
                    <a:lumMod val="75000"/>
                  </a:schemeClr>
                </a:solidFill>
              </a:rPr>
              <a:t>oppositional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 forces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898983" y="5227784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0813" y="5410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898191" y="4306039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276600" y="4724400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3471169" y="375155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2190" y="3808520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3665" y="5479001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9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/>
          <a:lstStyle/>
          <a:p>
            <a:r>
              <a:rPr lang="en-US" i="1" dirty="0" smtClean="0"/>
              <a:t>Question: Why doesn’t the mass fall </a:t>
            </a:r>
            <a:r>
              <a:rPr lang="en-US" i="1" u="sng" dirty="0" smtClean="0"/>
              <a:t>up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r>
              <a:rPr lang="en-US" sz="2800" dirty="0" smtClean="0"/>
              <a:t>The </a:t>
            </a:r>
            <a:r>
              <a:rPr lang="en-US" sz="2800" u="sng" dirty="0" smtClean="0"/>
              <a:t>Net Force </a:t>
            </a:r>
            <a:r>
              <a:rPr lang="en-US" sz="2800" dirty="0" smtClean="0"/>
              <a:t>is the sum of all </a:t>
            </a:r>
            <a:br>
              <a:rPr lang="en-US" sz="2800" dirty="0" smtClean="0"/>
            </a:br>
            <a:r>
              <a:rPr lang="en-US" sz="2800" dirty="0" smtClean="0"/>
              <a:t>the forces acting on the object.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+ F</a:t>
            </a:r>
            <a:r>
              <a:rPr lang="en-US" sz="2800" baseline="-25000" dirty="0"/>
              <a:t>T</a:t>
            </a:r>
            <a:endParaRPr lang="en-US" sz="2800" baseline="-25000" dirty="0" smtClean="0"/>
          </a:p>
          <a:p>
            <a:endParaRPr lang="en-US" sz="2800" dirty="0" smtClean="0"/>
          </a:p>
          <a:p>
            <a:r>
              <a:rPr lang="en-US" sz="2800" dirty="0" smtClean="0"/>
              <a:t>When the forces are in balance, </a:t>
            </a:r>
            <a:br>
              <a:rPr lang="en-US" sz="2800" dirty="0" smtClean="0"/>
            </a:br>
            <a:r>
              <a:rPr lang="en-US" sz="2800" dirty="0" smtClean="0"/>
              <a:t>the object does not move.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0	(i.e.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[Down] = F</a:t>
            </a:r>
            <a:r>
              <a:rPr lang="en-US" sz="2800" baseline="-25000" dirty="0"/>
              <a:t>T</a:t>
            </a:r>
            <a:r>
              <a:rPr lang="en-US" sz="2800" dirty="0" smtClean="0"/>
              <a:t> [Up])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857632" y="3001021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430610" y="244653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01631" y="2503502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65551" y="377808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01532" y="378843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22968" y="377068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67030" y="5732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35023" y="575040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83923" y="5750403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>
            <a:normAutofit/>
          </a:bodyPr>
          <a:lstStyle/>
          <a:p>
            <a:r>
              <a:rPr lang="en-US" i="1" dirty="0" smtClean="0"/>
              <a:t>Question: Why doesn’t the mass fall </a:t>
            </a:r>
            <a:r>
              <a:rPr lang="en-US" i="1" u="sng" dirty="0" smtClean="0"/>
              <a:t>up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r>
              <a:rPr lang="en-US" sz="2800" dirty="0" smtClean="0"/>
              <a:t>When the </a:t>
            </a:r>
            <a:r>
              <a:rPr lang="en-US" sz="2800" u="sng" dirty="0" smtClean="0"/>
              <a:t>Net Force </a:t>
            </a:r>
            <a:r>
              <a:rPr lang="en-US" sz="2800" dirty="0" smtClean="0"/>
              <a:t>is 0 (balanced),</a:t>
            </a:r>
            <a:br>
              <a:rPr lang="en-US" sz="2800" dirty="0" smtClean="0"/>
            </a:br>
            <a:r>
              <a:rPr lang="en-US" sz="2800" dirty="0" smtClean="0"/>
              <a:t>motion of the object does not change.</a:t>
            </a:r>
          </a:p>
          <a:p>
            <a:pPr>
              <a:buNone/>
            </a:pPr>
            <a:r>
              <a:rPr lang="en-US" sz="2800" dirty="0" smtClean="0"/>
              <a:t>		Given: 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0</a:t>
            </a:r>
          </a:p>
          <a:p>
            <a:pPr>
              <a:buNone/>
            </a:pPr>
            <a:r>
              <a:rPr lang="en-CA" sz="2800" baseline="-25000" dirty="0"/>
              <a:t>	</a:t>
            </a:r>
            <a:r>
              <a:rPr lang="en-CA" sz="2800" baseline="-25000" dirty="0" smtClean="0"/>
              <a:t>	</a:t>
            </a:r>
            <a:r>
              <a:rPr lang="en-CA" sz="2800" dirty="0" smtClean="0"/>
              <a:t>Use:		F = ma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		0 = ma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		a = 0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No acceleration so no change in velocity!</a:t>
            </a:r>
          </a:p>
          <a:p>
            <a:pPr>
              <a:buNone/>
            </a:pPr>
            <a:endParaRPr lang="en-CA" sz="2800" dirty="0"/>
          </a:p>
          <a:p>
            <a:pPr>
              <a:buNone/>
            </a:pPr>
            <a:endParaRPr lang="en-CA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857632" y="3001021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430610" y="244653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01631" y="2503502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0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1 - 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/>
              <a:t>The floor exerts a normal force of 36 N  [Up] on a chair. The force of gravity is 36 N [Down].</a:t>
            </a:r>
          </a:p>
          <a:p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Draw the FBD for this problem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Calculate the Net Force using:  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+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N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Reminder: For Balanced Forces 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dirty="0" err="1"/>
              <a:t>F</a:t>
            </a:r>
            <a:r>
              <a:rPr lang="en-US" sz="2400" baseline="-25000" dirty="0" err="1"/>
              <a:t>net</a:t>
            </a:r>
            <a:r>
              <a:rPr lang="en-US" sz="2400" dirty="0"/>
              <a:t> = 0	(i.e.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[Down] = F</a:t>
            </a:r>
            <a:r>
              <a:rPr lang="en-US" sz="2400" baseline="-25000" dirty="0"/>
              <a:t>N</a:t>
            </a:r>
            <a:r>
              <a:rPr lang="en-US" sz="2400" dirty="0"/>
              <a:t> [Up])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23126" y="378760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51834" y="378760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51942" y="3782672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6480" y="5351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68223" y="535005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532801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2 - Balanced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A person pulls up with a force </a:t>
            </a:r>
            <a:r>
              <a:rPr lang="en-CA" dirty="0"/>
              <a:t>of </a:t>
            </a:r>
            <a:r>
              <a:rPr lang="en-CA" dirty="0" smtClean="0"/>
              <a:t>10 </a:t>
            </a:r>
            <a:r>
              <a:rPr lang="en-CA" dirty="0"/>
              <a:t>N  [Up] on a chair at rest on a floor . The force of gravity </a:t>
            </a:r>
            <a:r>
              <a:rPr lang="en-CA" dirty="0" smtClean="0"/>
              <a:t>on the chair is </a:t>
            </a:r>
            <a:r>
              <a:rPr lang="en-CA" dirty="0"/>
              <a:t>36 N [Down</a:t>
            </a:r>
            <a:r>
              <a:rPr lang="en-CA" dirty="0" smtClean="0"/>
              <a:t>]. What is the normal force on the chair?</a:t>
            </a:r>
            <a:endParaRPr lang="en-CA" dirty="0"/>
          </a:p>
          <a:p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Draw the FBD for this problem</a:t>
            </a:r>
            <a:br>
              <a:rPr lang="en-CA" sz="2400" dirty="0" smtClean="0"/>
            </a:b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Calculate the Net Force using:  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net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</a:t>
            </a:r>
            <a:r>
              <a:rPr lang="en-US" sz="2400" baseline="-25000" dirty="0" err="1"/>
              <a:t>g</a:t>
            </a:r>
            <a:r>
              <a:rPr lang="en-US" sz="2400" dirty="0"/>
              <a:t> +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+ F</a:t>
            </a:r>
            <a:r>
              <a:rPr lang="en-US" sz="2400" baseline="-25000" dirty="0" smtClean="0"/>
              <a:t>T</a:t>
            </a:r>
            <a:r>
              <a:rPr lang="en-CA" sz="2400" dirty="0" smtClean="0"/>
              <a:t/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Reminder: For Balanced Forces </a:t>
            </a:r>
            <a:br>
              <a:rPr lang="en-CA" sz="2400" dirty="0" smtClean="0"/>
            </a:br>
            <a:r>
              <a:rPr lang="en-CA" sz="2400" dirty="0" smtClean="0"/>
              <a:t/>
            </a:r>
            <a:br>
              <a:rPr lang="en-CA" sz="2400" dirty="0" smtClean="0"/>
            </a:br>
            <a:r>
              <a:rPr lang="en-US" sz="2400" dirty="0" err="1"/>
              <a:t>F</a:t>
            </a:r>
            <a:r>
              <a:rPr lang="en-US" sz="2400" baseline="-25000" dirty="0" err="1"/>
              <a:t>net</a:t>
            </a:r>
            <a:r>
              <a:rPr lang="en-US" sz="2400" dirty="0"/>
              <a:t> = 0	(i.e. </a:t>
            </a:r>
            <a:r>
              <a:rPr lang="en-US" sz="2400" dirty="0" smtClean="0"/>
              <a:t>F </a:t>
            </a:r>
            <a:r>
              <a:rPr lang="en-US" sz="2400" dirty="0"/>
              <a:t>[Down] = </a:t>
            </a:r>
            <a:r>
              <a:rPr lang="en-US" sz="2400" dirty="0" smtClean="0"/>
              <a:t>F </a:t>
            </a:r>
            <a:r>
              <a:rPr lang="en-US" sz="2400" dirty="0"/>
              <a:t>[Up])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923126" y="396858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51834" y="396858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51942" y="3963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6480" y="5351647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68223" y="535005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532801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51355" y="397016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Unbalanced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/>
          <a:lstStyle/>
          <a:p>
            <a:r>
              <a:rPr lang="en-US" i="1" dirty="0" smtClean="0"/>
              <a:t>Question: Why does the mass </a:t>
            </a:r>
            <a:r>
              <a:rPr lang="en-US" i="1" u="sng" dirty="0" smtClean="0"/>
              <a:t>rise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r>
              <a:rPr lang="en-US" sz="2800" dirty="0" smtClean="0"/>
              <a:t>The </a:t>
            </a:r>
            <a:r>
              <a:rPr lang="en-US" sz="2800" u="sng" dirty="0" smtClean="0"/>
              <a:t>Net Force </a:t>
            </a:r>
            <a:r>
              <a:rPr lang="en-US" sz="2800" dirty="0" smtClean="0"/>
              <a:t>is the sum of all </a:t>
            </a:r>
            <a:br>
              <a:rPr lang="en-US" sz="2800" dirty="0" smtClean="0"/>
            </a:br>
            <a:r>
              <a:rPr lang="en-US" sz="2800" dirty="0" smtClean="0"/>
              <a:t>the forces acting on the object.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+ F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When the forces are not in balance, </a:t>
            </a:r>
            <a:br>
              <a:rPr lang="en-US" sz="2800" dirty="0" smtClean="0"/>
            </a:br>
            <a:r>
              <a:rPr lang="en-US" sz="2800" dirty="0" smtClean="0"/>
              <a:t>the object moves in the direction of the net force.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&gt; 0	(i.e. F</a:t>
            </a:r>
            <a:r>
              <a:rPr lang="en-US" sz="2800" baseline="-25000" dirty="0" smtClean="0"/>
              <a:t>T</a:t>
            </a:r>
            <a:r>
              <a:rPr lang="en-US" sz="2800" dirty="0" smtClean="0"/>
              <a:t> [Up] &gt;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[Down])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55042" y="3000280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8121" y="24368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77878" y="2469816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65551" y="3778080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74898" y="3788438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905213" y="3761805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84786" y="5706014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26145" y="572376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75551" y="5723769"/>
            <a:ext cx="228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Unbalanced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Question: Why does the mass </a:t>
            </a:r>
            <a:r>
              <a:rPr lang="en-US" i="1" u="sng" dirty="0" smtClean="0"/>
              <a:t>rise</a:t>
            </a:r>
            <a:r>
              <a:rPr lang="en-US" i="1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/>
              <a:t>When the forces are not in balance, </a:t>
            </a:r>
            <a:br>
              <a:rPr lang="en-US" sz="2800" dirty="0" smtClean="0"/>
            </a:br>
            <a:r>
              <a:rPr lang="en-US" sz="2800" dirty="0" smtClean="0"/>
              <a:t>the object moves in the direction of </a:t>
            </a:r>
            <a:br>
              <a:rPr lang="en-US" sz="2800" dirty="0" smtClean="0"/>
            </a:br>
            <a:r>
              <a:rPr lang="en-US" sz="2800" dirty="0" smtClean="0"/>
              <a:t>the net force. </a:t>
            </a:r>
          </a:p>
          <a:p>
            <a:pPr>
              <a:buNone/>
            </a:pPr>
            <a:r>
              <a:rPr lang="en-US" sz="2800" dirty="0" smtClean="0"/>
              <a:t>		Given:		</a:t>
            </a:r>
            <a:r>
              <a:rPr lang="en-CA" sz="2800" dirty="0" smtClean="0"/>
              <a:t>F</a:t>
            </a:r>
            <a:r>
              <a:rPr lang="en-CA" sz="2800" baseline="-25000" dirty="0" smtClean="0"/>
              <a:t>T</a:t>
            </a:r>
            <a:r>
              <a:rPr lang="en-CA" sz="2800" dirty="0" smtClean="0"/>
              <a:t> </a:t>
            </a:r>
            <a:r>
              <a:rPr lang="en-CA" sz="2800" dirty="0"/>
              <a:t>= 2.0 N [Up]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= 1.4 N [Down]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or:		</a:t>
            </a:r>
            <a:r>
              <a:rPr lang="en-US" sz="2800" dirty="0"/>
              <a:t> </a:t>
            </a:r>
            <a:r>
              <a:rPr lang="en-US" sz="2800" dirty="0" err="1"/>
              <a:t>F</a:t>
            </a:r>
            <a:r>
              <a:rPr lang="en-US" sz="2800" baseline="-25000" dirty="0" err="1"/>
              <a:t>g</a:t>
            </a:r>
            <a:r>
              <a:rPr lang="en-US" sz="2800" dirty="0"/>
              <a:t> = </a:t>
            </a:r>
            <a:r>
              <a:rPr lang="en-US" sz="2800" dirty="0" smtClean="0"/>
              <a:t>-1.4 </a:t>
            </a:r>
            <a:r>
              <a:rPr lang="en-US" sz="2800" dirty="0"/>
              <a:t>N </a:t>
            </a:r>
            <a:r>
              <a:rPr lang="en-US" sz="2800" dirty="0" smtClean="0"/>
              <a:t>[Up]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Use: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r>
              <a:rPr lang="en-US" sz="2800" dirty="0" smtClean="0"/>
              <a:t> + F</a:t>
            </a:r>
            <a:r>
              <a:rPr lang="en-US" sz="2800" baseline="-25000" dirty="0" smtClean="0"/>
              <a:t>T</a:t>
            </a:r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-1.4 N [Up] </a:t>
            </a:r>
            <a:r>
              <a:rPr lang="en-US" sz="2800" dirty="0"/>
              <a:t>+ </a:t>
            </a:r>
            <a:r>
              <a:rPr lang="en-US" sz="2800" dirty="0" smtClean="0"/>
              <a:t>2.0 N [Up]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0.6 N [Up]</a:t>
            </a:r>
            <a:endParaRPr lang="en-US" sz="2800" dirty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55040" y="3001390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1436" y="24368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5041" y="2436802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 Force - Unbalanced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8455"/>
          </a:xfrm>
        </p:spPr>
        <p:txBody>
          <a:bodyPr>
            <a:normAutofit/>
          </a:bodyPr>
          <a:lstStyle/>
          <a:p>
            <a:r>
              <a:rPr lang="en-US" i="1" dirty="0" smtClean="0"/>
              <a:t>Question: Why does the mass </a:t>
            </a:r>
            <a:r>
              <a:rPr lang="en-US" i="1" u="sng" dirty="0" smtClean="0"/>
              <a:t>rise</a:t>
            </a:r>
            <a:r>
              <a:rPr lang="en-US" i="1" dirty="0" smtClean="0"/>
              <a:t>?</a:t>
            </a:r>
          </a:p>
          <a:p>
            <a:endParaRPr lang="en-US" sz="2800" dirty="0" smtClean="0"/>
          </a:p>
          <a:p>
            <a:r>
              <a:rPr lang="en-US" sz="2800" dirty="0" smtClean="0"/>
              <a:t>When the forces are not in balance, </a:t>
            </a:r>
            <a:br>
              <a:rPr lang="en-US" sz="2800" dirty="0" smtClean="0"/>
            </a:br>
            <a:r>
              <a:rPr lang="en-US" sz="2800" dirty="0" smtClean="0"/>
              <a:t>the object moves in the direction of </a:t>
            </a:r>
            <a:br>
              <a:rPr lang="en-US" sz="2800" dirty="0" smtClean="0"/>
            </a:br>
            <a:r>
              <a:rPr lang="en-US" sz="2800" dirty="0" smtClean="0"/>
              <a:t>the net force. </a:t>
            </a:r>
          </a:p>
          <a:p>
            <a:pPr>
              <a:buNone/>
            </a:pPr>
            <a:r>
              <a:rPr lang="en-US" sz="2800" dirty="0" smtClean="0"/>
              <a:t>		Given: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</a:t>
            </a:r>
            <a:r>
              <a:rPr lang="en-US" sz="2800" dirty="0"/>
              <a:t>= 0.6 N [</a:t>
            </a:r>
            <a:r>
              <a:rPr lang="en-US" sz="2800" dirty="0" smtClean="0"/>
              <a:t>Up</a:t>
            </a:r>
            <a:r>
              <a:rPr lang="en-CA" sz="2800" dirty="0" smtClean="0"/>
              <a:t>]</a:t>
            </a:r>
            <a:endParaRPr lang="en-US" sz="2800" dirty="0"/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Use:		</a:t>
            </a:r>
            <a:r>
              <a:rPr lang="en-US" sz="2800" dirty="0" err="1" smtClean="0"/>
              <a:t>F</a:t>
            </a:r>
            <a:r>
              <a:rPr lang="en-US" sz="2800" baseline="-25000" dirty="0" err="1" smtClean="0"/>
              <a:t>net</a:t>
            </a:r>
            <a:r>
              <a:rPr lang="en-US" sz="2800" dirty="0" smtClean="0"/>
              <a:t> = ma</a:t>
            </a:r>
            <a:endParaRPr lang="en-US" sz="2800" baseline="-25000" dirty="0" smtClean="0"/>
          </a:p>
          <a:p>
            <a:pPr>
              <a:buNone/>
            </a:pPr>
            <a:r>
              <a:rPr lang="en-US" sz="2800" dirty="0" smtClean="0"/>
              <a:t>				0.6N [Up]  = (0.14 Kg) x a</a:t>
            </a:r>
          </a:p>
          <a:p>
            <a:pPr>
              <a:buNone/>
            </a:pPr>
            <a:r>
              <a:rPr lang="en-CA" sz="2800" dirty="0"/>
              <a:t>	</a:t>
            </a:r>
            <a:r>
              <a:rPr lang="en-CA" sz="2800" dirty="0" smtClean="0"/>
              <a:t>			</a:t>
            </a:r>
            <a:r>
              <a:rPr lang="en-US" sz="2800" dirty="0" smtClean="0"/>
              <a:t>a = 4.3 m/s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[Up]</a:t>
            </a:r>
            <a:endParaRPr lang="en-US" sz="2800" dirty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55041" y="3114582"/>
            <a:ext cx="838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6858424" y="3922766"/>
            <a:ext cx="838200" cy="15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0254" y="41051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7236041" y="3419382"/>
            <a:ext cx="76200" cy="76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03106" y="4173983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1899" y="2858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6855040" y="3001390"/>
            <a:ext cx="838201" cy="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21436" y="24368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CA" b="1" baseline="-250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endParaRPr lang="en-CA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5041" y="2436802"/>
            <a:ext cx="21306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492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Net Force</vt:lpstr>
      <vt:lpstr>Recap - Free Body Diagram (FBD)</vt:lpstr>
      <vt:lpstr>Net Force - Balanced</vt:lpstr>
      <vt:lpstr>Net Force - Balanced</vt:lpstr>
      <vt:lpstr>Practice 1 - Balanced</vt:lpstr>
      <vt:lpstr>Practice 2 - Balanced</vt:lpstr>
      <vt:lpstr>Net Force - Unbalanced</vt:lpstr>
      <vt:lpstr>Net Force - Unbalanced</vt:lpstr>
      <vt:lpstr>Net Force - Unbalanced</vt:lpstr>
      <vt:lpstr>Practice 3 – Un-Balanced</vt:lpstr>
      <vt:lpstr>Practice 4 – Un-Balanced</vt:lpstr>
      <vt:lpstr>Practice 5 – Horizontal &amp; Vertical</vt:lpstr>
      <vt:lpstr>Fnet Practice</vt:lpstr>
      <vt:lpstr>Net Force - Balanced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130</cp:revision>
  <dcterms:created xsi:type="dcterms:W3CDTF">2006-08-16T00:00:00Z</dcterms:created>
  <dcterms:modified xsi:type="dcterms:W3CDTF">2019-11-19T19:37:29Z</dcterms:modified>
</cp:coreProperties>
</file>