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70" r:id="rId3"/>
    <p:sldId id="277" r:id="rId4"/>
    <p:sldId id="278" r:id="rId5"/>
    <p:sldId id="279" r:id="rId6"/>
    <p:sldId id="280" r:id="rId7"/>
    <p:sldId id="272" r:id="rId8"/>
    <p:sldId id="281" r:id="rId9"/>
    <p:sldId id="282" r:id="rId10"/>
    <p:sldId id="273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11/19/2019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63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s4kids.com/files/motion_velocity.html" TargetMode="External"/><Relationship Id="rId2" Type="http://schemas.openxmlformats.org/officeDocument/2006/relationships/hyperlink" Target="http://www.physics4kids.com/files/motion_forc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a/imgres?imgurl=http://www.galileoday.org/images/galileo.jpg&amp;imgrefurl=http://www.galileoday.org/&amp;usg=__bISd2sa93Ab5CkUyV5TJ01QqxgA=&amp;h=405&amp;w=330&amp;sz=16&amp;hl=en&amp;start=1&amp;zoom=1&amp;um=1&amp;itbs=1&amp;tbnid=gv6WOvnjib5lmM:&amp;tbnh=124&amp;tbnw=101&amp;prev=/images?q=who+was+galileo&amp;um=1&amp;hl=en&amp;sa=N&amp;rlz=1R2ADFA_enCA390&amp;tbs=isch: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Newton’s First Law of Motion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Law of Inertia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First Law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An object will continue being at rest unless acted upon by a non-zero net force</a:t>
            </a:r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An object will continue moving at constant velocity unless acted upon by a non-zero net force</a:t>
            </a:r>
          </a:p>
          <a:p>
            <a:pPr marL="971550" lvl="1" indent="-514350">
              <a:buFont typeface="+mj-lt"/>
              <a:buAutoNum type="alphaLcPeriod"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53491" y="5356722"/>
            <a:ext cx="5173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 smtClean="0">
                <a:solidFill>
                  <a:srgbClr val="FF0000"/>
                </a:solidFill>
              </a:rPr>
              <a:t>Applies When </a:t>
            </a:r>
            <a:r>
              <a:rPr lang="en-CA" sz="4400" b="1" dirty="0" err="1" smtClean="0">
                <a:solidFill>
                  <a:srgbClr val="FF0000"/>
                </a:solidFill>
              </a:rPr>
              <a:t>F</a:t>
            </a:r>
            <a:r>
              <a:rPr lang="en-CA" sz="4400" b="1" baseline="-25000" dirty="0" err="1" smtClean="0">
                <a:solidFill>
                  <a:srgbClr val="FF0000"/>
                </a:solidFill>
              </a:rPr>
              <a:t>net</a:t>
            </a:r>
            <a:r>
              <a:rPr lang="en-CA" sz="4400" b="1" dirty="0" smtClean="0">
                <a:solidFill>
                  <a:srgbClr val="FF0000"/>
                </a:solidFill>
              </a:rPr>
              <a:t> = 0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Newton’s 3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First Law: </a:t>
            </a:r>
            <a:r>
              <a:rPr lang="en-US" dirty="0" smtClean="0"/>
              <a:t>an object at rest tends to stay at rest, and an object in motion tends to stay in motion, with the same direction and </a:t>
            </a:r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pPr lvl="1"/>
            <a:endParaRPr lang="en-US" u="sng" dirty="0" smtClean="0">
              <a:hlinkClick r:id="rId2"/>
            </a:endParaRPr>
          </a:p>
          <a:p>
            <a:r>
              <a:rPr lang="en-US" b="1" dirty="0" smtClean="0"/>
              <a:t>Second Law: </a:t>
            </a:r>
            <a:r>
              <a:rPr lang="en-US" dirty="0" smtClean="0">
                <a:latin typeface="ArialMT"/>
              </a:rPr>
              <a:t>F = ma</a:t>
            </a:r>
          </a:p>
          <a:p>
            <a:pPr lvl="1"/>
            <a:endParaRPr lang="en-US" dirty="0" smtClean="0">
              <a:latin typeface="ArialMT"/>
            </a:endParaRPr>
          </a:p>
          <a:p>
            <a:r>
              <a:rPr lang="en-US" b="1" dirty="0" smtClean="0"/>
              <a:t>Third Law: </a:t>
            </a:r>
            <a:r>
              <a:rPr lang="en-US" dirty="0" smtClean="0"/>
              <a:t>for every action (force) there is an equal and opposite reaction (force)</a:t>
            </a: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 smtClean="0">
              <a:solidFill>
                <a:srgbClr val="B21E13"/>
              </a:solidFill>
              <a:latin typeface="ArialMT"/>
              <a:hlinkClick r:id="rId3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71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Remembering Uniform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net force on a 10 Kg object moving at a constant velocity of 10 m/s?</a:t>
            </a:r>
          </a:p>
          <a:p>
            <a:endParaRPr lang="en-US" dirty="0" smtClean="0"/>
          </a:p>
          <a:p>
            <a:r>
              <a:rPr lang="en-US" dirty="0" smtClean="0"/>
              <a:t>What is the acceleration?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a = 0 m/s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(uniform motion)</a:t>
            </a:r>
          </a:p>
          <a:p>
            <a:pPr lvl="1" algn="ctr">
              <a:buNone/>
            </a:pPr>
            <a:endParaRPr lang="en-US" dirty="0" smtClean="0"/>
          </a:p>
          <a:p>
            <a:r>
              <a:rPr lang="en-US" dirty="0" smtClean="0"/>
              <a:t>What is the net force?</a:t>
            </a:r>
          </a:p>
          <a:p>
            <a:pPr lvl="1">
              <a:buNone/>
            </a:pPr>
            <a:r>
              <a:rPr lang="en-US" dirty="0" smtClean="0"/>
              <a:t>		F = m x a</a:t>
            </a:r>
          </a:p>
          <a:p>
            <a:pPr lvl="1">
              <a:buNone/>
            </a:pPr>
            <a:r>
              <a:rPr lang="en-US" dirty="0" smtClean="0"/>
              <a:t>		F = 10 Kg x 0 m/s</a:t>
            </a:r>
            <a:r>
              <a:rPr lang="en-US" baseline="30000" dirty="0" smtClean="0"/>
              <a:t>2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F = 0 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History:</a:t>
            </a:r>
            <a:br>
              <a:rPr lang="en-US" sz="4000" dirty="0" smtClean="0"/>
            </a:br>
            <a:r>
              <a:rPr lang="en-US" sz="4000" dirty="0" smtClean="0"/>
              <a:t>Aristotle: Greek philosopher (~300 BC)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447800"/>
            <a:ext cx="5638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 B</a:t>
            </a:r>
            <a:r>
              <a:rPr lang="en-US" sz="3200" b="1" dirty="0" smtClean="0">
                <a:sym typeface="Symbol"/>
              </a:rPr>
              <a:t>elieved objects </a:t>
            </a:r>
            <a:r>
              <a:rPr lang="en-US" sz="3200" b="1" u="sng" dirty="0" smtClean="0">
                <a:solidFill>
                  <a:srgbClr val="FF0000"/>
                </a:solidFill>
                <a:sym typeface="Symbol"/>
              </a:rPr>
              <a:t>naturally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stay at rest</a:t>
            </a:r>
            <a:r>
              <a:rPr lang="en-US" sz="3200" b="1" dirty="0" smtClean="0">
                <a:sym typeface="Symbol"/>
              </a:rPr>
              <a:t> and that force must be applied to keep an object moving</a:t>
            </a:r>
            <a:endParaRPr lang="en-US" sz="3200" b="1" dirty="0"/>
          </a:p>
        </p:txBody>
      </p:sp>
      <p:sp>
        <p:nvSpPr>
          <p:cNvPr id="2050" name="AutoShape 2" descr="http://www.stenudd.com/myth/greek/images/aristotle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www.stenudd.com/myth/greek/images/aristot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676400"/>
            <a:ext cx="2377826" cy="35147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" y="53340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 </a:t>
            </a:r>
            <a:r>
              <a:rPr lang="en-US" sz="2800" b="1" dirty="0" smtClean="0">
                <a:sym typeface="Symbol"/>
              </a:rPr>
              <a:t>He was unaware of the invisible force of friction!!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733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 </a:t>
            </a:r>
            <a:r>
              <a:rPr lang="en-US" sz="2800" b="1" dirty="0" smtClean="0">
                <a:sym typeface="Symbol"/>
              </a:rPr>
              <a:t>His view held for over 1000 years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908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Galileo </a:t>
            </a:r>
            <a:r>
              <a:rPr lang="en-US" dirty="0" err="1" smtClean="0"/>
              <a:t>Galilei</a:t>
            </a:r>
            <a:r>
              <a:rPr lang="en-US" dirty="0" smtClean="0"/>
              <a:t>: Italian astronomer </a:t>
            </a:r>
            <a:br>
              <a:rPr lang="en-US" dirty="0" smtClean="0"/>
            </a:br>
            <a:r>
              <a:rPr lang="en-US" dirty="0" smtClean="0"/>
              <a:t>                                    (~1542-1642)</a:t>
            </a:r>
            <a:endParaRPr lang="en-US" dirty="0"/>
          </a:p>
        </p:txBody>
      </p:sp>
      <p:pic>
        <p:nvPicPr>
          <p:cNvPr id="1026" name="Picture 2" descr="http://t2.gstatic.com/images?q=tbn:gv6WOvnjib5lmM:http://www.galileoday.org/images/galile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5129" y="1828800"/>
            <a:ext cx="3352800" cy="411631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2362200"/>
            <a:ext cx="56769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Symbol"/>
              <a:buChar char="·"/>
            </a:pPr>
            <a:r>
              <a:rPr lang="en-US" sz="4000" b="1" dirty="0" smtClean="0"/>
              <a:t>Imagined a ball rolling down a </a:t>
            </a:r>
            <a:r>
              <a:rPr lang="en-US" sz="4400" b="1" i="1" u="sng" dirty="0" smtClean="0">
                <a:solidFill>
                  <a:srgbClr val="FF0000"/>
                </a:solidFill>
              </a:rPr>
              <a:t>smooth</a:t>
            </a:r>
            <a:r>
              <a:rPr lang="en-US" sz="4000" b="1" dirty="0" smtClean="0"/>
              <a:t> inclined ramp and up another inclined ramp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703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8600" y="238035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3600" b="1" dirty="0" smtClean="0">
                <a:sym typeface="Symbol"/>
              </a:rPr>
              <a:t>Ball rolls up to</a:t>
            </a:r>
          </a:p>
          <a:p>
            <a:r>
              <a:rPr lang="en-US" sz="3600" b="1" dirty="0" smtClean="0">
                <a:sym typeface="Symbol"/>
              </a:rPr>
              <a:t>       same height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45430" y="1911064"/>
            <a:ext cx="4800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2) </a:t>
            </a:r>
            <a:r>
              <a:rPr lang="en-US" sz="3200" b="1" dirty="0" smtClean="0">
                <a:sym typeface="Symbol"/>
              </a:rPr>
              <a:t>Lower the ramp- </a:t>
            </a:r>
          </a:p>
          <a:p>
            <a:r>
              <a:rPr lang="en-US" sz="3200" b="1" dirty="0" smtClean="0">
                <a:sym typeface="Symbol"/>
              </a:rPr>
              <a:t>              Ball rolls  to</a:t>
            </a:r>
          </a:p>
          <a:p>
            <a:r>
              <a:rPr lang="en-US" sz="3200" b="1" dirty="0">
                <a:sym typeface="Symbol"/>
              </a:rPr>
              <a:t> </a:t>
            </a:r>
            <a:r>
              <a:rPr lang="en-US" sz="3200" b="1" dirty="0" smtClean="0">
                <a:sym typeface="Symbol"/>
              </a:rPr>
              <a:t>           </a:t>
            </a:r>
            <a:r>
              <a:rPr lang="en-US" sz="3200" b="1" i="1" dirty="0" smtClean="0">
                <a:solidFill>
                  <a:srgbClr val="FF0000"/>
                </a:solidFill>
                <a:sym typeface="Symbol"/>
              </a:rPr>
              <a:t>SAME HEIGHT</a:t>
            </a:r>
          </a:p>
          <a:p>
            <a:r>
              <a:rPr lang="en-US" sz="3200" b="1" dirty="0" smtClean="0">
                <a:sym typeface="Symbol"/>
              </a:rPr>
              <a:t>                     but </a:t>
            </a:r>
          </a:p>
          <a:p>
            <a:r>
              <a:rPr lang="en-US" sz="3200" b="1" dirty="0">
                <a:sym typeface="Symbol"/>
              </a:rPr>
              <a:t> </a:t>
            </a:r>
            <a:r>
              <a:rPr lang="en-US" sz="3200" b="1" dirty="0" smtClean="0">
                <a:sym typeface="Symbol"/>
              </a:rPr>
              <a:t>      </a:t>
            </a:r>
            <a:r>
              <a:rPr lang="en-US" sz="3200" b="1" i="1" dirty="0" smtClean="0">
                <a:solidFill>
                  <a:srgbClr val="FF0000"/>
                </a:solidFill>
                <a:sym typeface="Symbol"/>
              </a:rPr>
              <a:t>FARTHER   DISTANCE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686" y="6006012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  <a:sym typeface="Symbol"/>
              </a:rPr>
              <a:t>The ball will continue rolling FOREVER!!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6494" y="4622702"/>
            <a:ext cx="52523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3) </a:t>
            </a:r>
            <a:r>
              <a:rPr lang="en-US" sz="2800" b="1" dirty="0" smtClean="0">
                <a:sym typeface="Symbol"/>
              </a:rPr>
              <a:t>Lower ramp to horizontal ..</a:t>
            </a:r>
          </a:p>
          <a:p>
            <a:r>
              <a:rPr lang="en-US" sz="2800" b="1" dirty="0">
                <a:sym typeface="Symbol"/>
              </a:rPr>
              <a:t> </a:t>
            </a:r>
            <a:r>
              <a:rPr lang="en-US" sz="2800" b="1" dirty="0" smtClean="0">
                <a:sym typeface="Symbol"/>
              </a:rPr>
              <a:t>            </a:t>
            </a:r>
            <a:r>
              <a:rPr lang="en-US" sz="3200" b="1" dirty="0" smtClean="0">
                <a:sym typeface="Symbol"/>
              </a:rPr>
              <a:t>what happens?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8035"/>
            <a:ext cx="3733800" cy="175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286000"/>
            <a:ext cx="42195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" y="4525446"/>
            <a:ext cx="40100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 </a:t>
            </a:r>
            <a:r>
              <a:rPr lang="en-US" sz="4000" b="1" dirty="0" smtClean="0">
                <a:solidFill>
                  <a:srgbClr val="FF0000"/>
                </a:solidFill>
                <a:sym typeface="Symbol"/>
              </a:rPr>
              <a:t>Galileo’s </a:t>
            </a:r>
            <a:r>
              <a:rPr lang="en-US" sz="3600" b="1" dirty="0" smtClean="0">
                <a:solidFill>
                  <a:srgbClr val="FF0000"/>
                </a:solidFill>
                <a:sym typeface="Symbol"/>
              </a:rPr>
              <a:t>Conclusion: the ball will keep moving </a:t>
            </a:r>
            <a:r>
              <a:rPr lang="en-US" sz="3600" b="1" u="sng" dirty="0" smtClean="0">
                <a:solidFill>
                  <a:srgbClr val="FF0000"/>
                </a:solidFill>
                <a:sym typeface="Symbol"/>
              </a:rPr>
              <a:t>forever</a:t>
            </a:r>
            <a:r>
              <a:rPr lang="en-US" sz="3600" b="1" dirty="0" smtClean="0">
                <a:solidFill>
                  <a:srgbClr val="FF0000"/>
                </a:solidFill>
                <a:sym typeface="Symbol"/>
              </a:rPr>
              <a:t> as long as no unbalanced force acts on it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209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Symbol"/>
              <a:buChar char="·"/>
            </a:pPr>
            <a:r>
              <a:rPr lang="en-US" sz="3600" b="1" dirty="0" smtClean="0">
                <a:sym typeface="Symbol"/>
              </a:rPr>
              <a:t>The ball keeps rolling because of its</a:t>
            </a:r>
          </a:p>
          <a:p>
            <a:r>
              <a:rPr lang="en-US" sz="3600" b="1" dirty="0" smtClean="0">
                <a:sym typeface="Symbol"/>
              </a:rPr>
              <a:t>                                  </a:t>
            </a:r>
            <a:r>
              <a:rPr lang="en-US" sz="3600" b="1" i="1" dirty="0" smtClean="0">
                <a:solidFill>
                  <a:srgbClr val="FF0000"/>
                </a:solidFill>
                <a:sym typeface="Symbol"/>
              </a:rPr>
              <a:t>INERTIA</a:t>
            </a:r>
            <a:r>
              <a:rPr lang="en-US" sz="3600" b="1" dirty="0" smtClean="0">
                <a:sym typeface="Symbol"/>
              </a:rPr>
              <a:t>.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810000"/>
            <a:ext cx="838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 </a:t>
            </a:r>
            <a:r>
              <a:rPr lang="en-US" sz="4000" b="1" u="sng" dirty="0" smtClean="0">
                <a:sym typeface="Symbol"/>
              </a:rPr>
              <a:t>INERTIA:</a:t>
            </a:r>
            <a:r>
              <a:rPr lang="en-US" sz="4000" b="1" dirty="0" smtClean="0">
                <a:sym typeface="Symbol"/>
              </a:rPr>
              <a:t> </a:t>
            </a:r>
            <a:r>
              <a:rPr lang="en-US" sz="3600" b="1" dirty="0" smtClean="0">
                <a:sym typeface="Symbol"/>
              </a:rPr>
              <a:t>the property of a body that resists a change in its state of motion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4102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 </a:t>
            </a:r>
            <a:r>
              <a:rPr lang="en-US" sz="3600" b="1" dirty="0" smtClean="0">
                <a:sym typeface="Symbol"/>
              </a:rPr>
              <a:t> </a:t>
            </a:r>
            <a:r>
              <a:rPr lang="en-US" sz="3400" b="1" dirty="0" smtClean="0">
                <a:sym typeface="Symbol"/>
              </a:rPr>
              <a:t>Inertia depends directly on a body’s mass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8950" y="6118086"/>
            <a:ext cx="3238500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ym typeface="Symbol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sym typeface="Symbol"/>
              </a:rPr>
              <a:t>inertia </a:t>
            </a:r>
            <a:r>
              <a:rPr lang="en-US" sz="3200" b="1" i="1" dirty="0" smtClean="0">
                <a:solidFill>
                  <a:srgbClr val="FF0000"/>
                </a:solidFill>
                <a:sym typeface="Symbol"/>
              </a:rPr>
              <a:t>      </a:t>
            </a:r>
            <a:r>
              <a:rPr lang="en-US" sz="3200" b="1" i="1" dirty="0">
                <a:solidFill>
                  <a:srgbClr val="FF0000"/>
                </a:solidFill>
                <a:sym typeface="Symbol"/>
              </a:rPr>
              <a:t>mass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9744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inertia of an object is related to its mass</a:t>
            </a:r>
          </a:p>
          <a:p>
            <a:pPr lvl="1"/>
            <a:r>
              <a:rPr lang="en-US" dirty="0" smtClean="0"/>
              <a:t>Heavy objects have more inertia</a:t>
            </a:r>
          </a:p>
          <a:p>
            <a:endParaRPr lang="en-US" dirty="0" smtClean="0"/>
          </a:p>
          <a:p>
            <a:r>
              <a:rPr lang="en-US" dirty="0" smtClean="0"/>
              <a:t>Principles of inertia:</a:t>
            </a:r>
          </a:p>
          <a:p>
            <a:pPr lvl="1"/>
            <a:r>
              <a:rPr lang="en-US" dirty="0" smtClean="0"/>
              <a:t>An object at rest will resist motion</a:t>
            </a:r>
          </a:p>
          <a:p>
            <a:pPr lvl="1"/>
            <a:r>
              <a:rPr lang="en-US" dirty="0" smtClean="0"/>
              <a:t>An object in motion will resist acceleration</a:t>
            </a:r>
          </a:p>
          <a:p>
            <a:pPr lvl="1"/>
            <a:r>
              <a:rPr lang="en-US" dirty="0" smtClean="0"/>
              <a:t>An object in motion will resist changes of direction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Isaac Newton (1642-1727)</a:t>
            </a:r>
            <a:endParaRPr lang="en-US" dirty="0"/>
          </a:p>
        </p:txBody>
      </p:sp>
      <p:pic>
        <p:nvPicPr>
          <p:cNvPr id="16386" name="Picture 2" descr="http://psychogeeks.com/wp-content/uploads/2007/04/godfreykneller-isaacnewton-16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828800"/>
            <a:ext cx="3014118" cy="41433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2514600"/>
            <a:ext cx="548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 </a:t>
            </a:r>
            <a:r>
              <a:rPr lang="en-US" sz="3600" b="1" dirty="0" smtClean="0">
                <a:sym typeface="Symbol"/>
              </a:rPr>
              <a:t>Incorporated Galileo’s Law of Inertia as his First Law of Motion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36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First Law of Motion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775191"/>
            <a:ext cx="82296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b="1" dirty="0" smtClean="0">
                <a:sym typeface="Symbol"/>
              </a:rPr>
              <a:t> </a:t>
            </a:r>
            <a:r>
              <a:rPr lang="en-US" sz="3600" b="1" dirty="0" smtClean="0">
                <a:sym typeface="Symbol"/>
              </a:rPr>
              <a:t>An object at rest or moving at constant velocity will maintain that state of motion UNLESS it is acted upon by an unbalanced force</a:t>
            </a:r>
            <a:endParaRPr lang="en-US" sz="36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4800" y="4267200"/>
            <a:ext cx="8229600" cy="2354491"/>
          </a:xfrm>
          <a:prstGeom prst="rect">
            <a:avLst/>
          </a:prstGeom>
          <a:noFill/>
        </p:spPr>
        <p:txBody>
          <a:bodyPr vert="horz" wrap="square" lIns="54864" tIns="91440" rtlCol="0">
            <a:sp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600" b="1" i="1" dirty="0" smtClean="0">
                <a:sym typeface="Symbol"/>
              </a:rPr>
              <a:t>					      object stays at rest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lang="en-US" sz="3600" b="1" i="1" dirty="0" smtClean="0">
                <a:sym typeface="Symbol"/>
              </a:rPr>
              <a:t>If    F = 0  THEN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                      or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3600" b="1" i="1" dirty="0" smtClean="0">
                <a:sym typeface="Symbol"/>
              </a:rPr>
              <a:t>                                       continues moving at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                                  				</a:t>
            </a:r>
            <a:r>
              <a:rPr kumimoji="0" lang="en-US" sz="3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    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constant</a:t>
            </a:r>
            <a:r>
              <a:rPr kumimoji="0" lang="en-US" sz="3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velocity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3886200" y="4419600"/>
            <a:ext cx="533400" cy="21336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384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ArialMT</vt:lpstr>
      <vt:lpstr>Calibri</vt:lpstr>
      <vt:lpstr>Symbol</vt:lpstr>
      <vt:lpstr>Wingdings 2</vt:lpstr>
      <vt:lpstr>Office Theme</vt:lpstr>
      <vt:lpstr>Newton’s First Law of Motion</vt:lpstr>
      <vt:lpstr>Remembering Uniform Motion</vt:lpstr>
      <vt:lpstr>History: Aristotle: Greek philosopher (~300 BC) </vt:lpstr>
      <vt:lpstr>Galileo Galilei: Italian astronomer                                      (~1542-1642)</vt:lpstr>
      <vt:lpstr>PowerPoint Presentation</vt:lpstr>
      <vt:lpstr>PowerPoint Presentation</vt:lpstr>
      <vt:lpstr>Inertia</vt:lpstr>
      <vt:lpstr>Isaac Newton (1642-1727)</vt:lpstr>
      <vt:lpstr>Newton’s First Law of Motion</vt:lpstr>
      <vt:lpstr>Newton’s First Law of Motion</vt:lpstr>
      <vt:lpstr>Newton’s 3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Nestor, Gregory</cp:lastModifiedBy>
  <cp:revision>134</cp:revision>
  <dcterms:created xsi:type="dcterms:W3CDTF">2006-08-16T00:00:00Z</dcterms:created>
  <dcterms:modified xsi:type="dcterms:W3CDTF">2019-11-19T19:55:40Z</dcterms:modified>
</cp:coreProperties>
</file>