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2" r:id="rId2"/>
    <p:sldId id="277" r:id="rId3"/>
    <p:sldId id="278" r:id="rId4"/>
    <p:sldId id="265" r:id="rId5"/>
    <p:sldId id="281" r:id="rId6"/>
    <p:sldId id="263" r:id="rId7"/>
    <p:sldId id="268" r:id="rId8"/>
    <p:sldId id="266" r:id="rId9"/>
    <p:sldId id="269" r:id="rId10"/>
    <p:sldId id="267" r:id="rId11"/>
    <p:sldId id="270" r:id="rId12"/>
    <p:sldId id="271" r:id="rId13"/>
    <p:sldId id="273" r:id="rId14"/>
    <p:sldId id="272" r:id="rId15"/>
    <p:sldId id="274" r:id="rId16"/>
    <p:sldId id="275" r:id="rId17"/>
    <p:sldId id="276" r:id="rId18"/>
    <p:sldId id="264" r:id="rId19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275" autoAdjust="0"/>
  </p:normalViewPr>
  <p:slideViewPr>
    <p:cSldViewPr>
      <p:cViewPr varScale="1">
        <p:scale>
          <a:sx n="76" d="100"/>
          <a:sy n="76" d="100"/>
        </p:scale>
        <p:origin x="90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F7278-65D7-4D33-AA49-C08BB397577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62C70-00FD-4588-AE69-F1259AFAE9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05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442" y="0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r">
              <a:defRPr sz="1200"/>
            </a:lvl1pPr>
          </a:lstStyle>
          <a:p>
            <a:fld id="{F7D99C28-41BD-4202-BA6F-9AF87C325F9C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0" tIns="47110" rIns="94220" bIns="471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82" y="4421497"/>
            <a:ext cx="5619138" cy="4190072"/>
          </a:xfrm>
          <a:prstGeom prst="rect">
            <a:avLst/>
          </a:prstGeom>
        </p:spPr>
        <p:txBody>
          <a:bodyPr vert="horz" lIns="94220" tIns="47110" rIns="94220" bIns="471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1364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442" y="8841364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r">
              <a:defRPr sz="1200"/>
            </a:lvl1pPr>
          </a:lstStyle>
          <a:p>
            <a:fld id="{E95F3412-0957-4064-A601-A6BCF78719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Free Body Diagrams (FBDs)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Forces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i="1" dirty="0" smtClean="0"/>
              <a:t>Normal Force </a:t>
            </a:r>
            <a:r>
              <a:rPr lang="en-US" sz="2400" dirty="0" smtClean="0"/>
              <a:t>is written as: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000" dirty="0" smtClean="0"/>
              <a:t>The normal force is a </a:t>
            </a:r>
            <a:r>
              <a:rPr lang="en-US" sz="2000" b="1" dirty="0" smtClean="0">
                <a:solidFill>
                  <a:srgbClr val="FF0000"/>
                </a:solidFill>
              </a:rPr>
              <a:t>reaction</a:t>
            </a:r>
            <a:r>
              <a:rPr lang="en-US" sz="2000" dirty="0" smtClean="0"/>
              <a:t> force.</a:t>
            </a:r>
          </a:p>
          <a:p>
            <a:pPr lvl="1"/>
            <a:r>
              <a:rPr lang="en-US" sz="2000" dirty="0" smtClean="0"/>
              <a:t>The normal force is </a:t>
            </a:r>
            <a:r>
              <a:rPr lang="en-US" sz="2000" b="1" dirty="0" smtClean="0">
                <a:solidFill>
                  <a:srgbClr val="FF0000"/>
                </a:solidFill>
              </a:rPr>
              <a:t>equal</a:t>
            </a:r>
            <a:r>
              <a:rPr lang="en-US" sz="2000" dirty="0" smtClean="0"/>
              <a:t> to and </a:t>
            </a:r>
            <a:r>
              <a:rPr lang="en-US" sz="2000" b="1" dirty="0" smtClean="0">
                <a:solidFill>
                  <a:srgbClr val="FF0000"/>
                </a:solidFill>
              </a:rPr>
              <a:t>opposite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gravity.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How can we draw an apple </a:t>
            </a:r>
            <a:br>
              <a:rPr lang="en-US" sz="2400" dirty="0" smtClean="0"/>
            </a:br>
            <a:r>
              <a:rPr lang="en-US" sz="2400" dirty="0" smtClean="0"/>
              <a:t>sitting on a desk?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800600"/>
            <a:ext cx="1062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4876800" y="1600200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0600" y="1524000"/>
            <a:ext cx="553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N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3429000"/>
            <a:ext cx="3200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29718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FBD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1143000" y="5715000"/>
            <a:ext cx="21336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i="1" dirty="0" smtClean="0"/>
              <a:t>Normal Force </a:t>
            </a:r>
            <a:r>
              <a:rPr lang="en-US" sz="2400" dirty="0" smtClean="0"/>
              <a:t>is written as: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000" dirty="0" smtClean="0"/>
              <a:t>The normal force is a </a:t>
            </a:r>
            <a:r>
              <a:rPr lang="en-US" sz="2000" b="1" dirty="0" smtClean="0">
                <a:solidFill>
                  <a:srgbClr val="FF0000"/>
                </a:solidFill>
              </a:rPr>
              <a:t>reaction</a:t>
            </a:r>
            <a:r>
              <a:rPr lang="en-US" sz="2000" dirty="0" smtClean="0"/>
              <a:t> force.</a:t>
            </a:r>
          </a:p>
          <a:p>
            <a:pPr lvl="1"/>
            <a:r>
              <a:rPr lang="en-US" sz="2000" dirty="0" smtClean="0"/>
              <a:t>The normal force is </a:t>
            </a:r>
            <a:r>
              <a:rPr lang="en-US" sz="2000" b="1" dirty="0" smtClean="0">
                <a:solidFill>
                  <a:srgbClr val="FF0000"/>
                </a:solidFill>
              </a:rPr>
              <a:t>equal</a:t>
            </a:r>
            <a:r>
              <a:rPr lang="en-US" sz="2000" dirty="0" smtClean="0"/>
              <a:t> to and </a:t>
            </a:r>
            <a:r>
              <a:rPr lang="en-US" sz="2000" b="1" dirty="0" smtClean="0">
                <a:solidFill>
                  <a:srgbClr val="FF0000"/>
                </a:solidFill>
              </a:rPr>
              <a:t>opposite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gravity.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How can we draw an apple </a:t>
            </a:r>
            <a:br>
              <a:rPr lang="en-US" sz="2400" dirty="0" smtClean="0"/>
            </a:br>
            <a:r>
              <a:rPr lang="en-US" sz="2400" dirty="0" smtClean="0"/>
              <a:t>sitting on a desk?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800600"/>
            <a:ext cx="1062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4876800" y="1600200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0600" y="1524000"/>
            <a:ext cx="553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N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3429000"/>
            <a:ext cx="3200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29718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FBD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1143000" y="5715000"/>
            <a:ext cx="21336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28816" y="4800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629400" y="5029200"/>
            <a:ext cx="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05600" y="541020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F</a:t>
            </a:r>
            <a:r>
              <a:rPr lang="en-US" sz="3200" b="1" baseline="-25000" dirty="0" err="1" smtClean="0">
                <a:solidFill>
                  <a:srgbClr val="FF0000"/>
                </a:solidFill>
              </a:rPr>
              <a:t>g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629400" y="3886200"/>
            <a:ext cx="0" cy="91440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81800" y="3810000"/>
            <a:ext cx="553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N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i="1" dirty="0" smtClean="0"/>
              <a:t>Applied Force </a:t>
            </a:r>
            <a:r>
              <a:rPr lang="en-US" sz="2400" dirty="0" smtClean="0"/>
              <a:t>is written as: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000" dirty="0" smtClean="0"/>
              <a:t>The applied force is a </a:t>
            </a:r>
            <a:r>
              <a:rPr lang="en-US" sz="2000" b="1" dirty="0" smtClean="0">
                <a:solidFill>
                  <a:srgbClr val="FF0000"/>
                </a:solidFill>
              </a:rPr>
              <a:t>pushing </a:t>
            </a:r>
            <a:r>
              <a:rPr lang="en-US" sz="2000" dirty="0" smtClean="0"/>
              <a:t>force.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How can we draw a box </a:t>
            </a:r>
            <a:br>
              <a:rPr lang="en-US" sz="2400" dirty="0" smtClean="0"/>
            </a:br>
            <a:r>
              <a:rPr lang="en-US" sz="2400" dirty="0" smtClean="0"/>
              <a:t>being pushed horizontally?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76800" y="1600200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0600" y="1524000"/>
            <a:ext cx="79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F</a:t>
            </a:r>
            <a:r>
              <a:rPr lang="en-US" sz="3200" b="1" baseline="-25000" dirty="0" err="1" smtClean="0">
                <a:solidFill>
                  <a:srgbClr val="FF0000"/>
                </a:solidFill>
              </a:rPr>
              <a:t>app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3429000"/>
            <a:ext cx="3200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29718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FBD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1143000" y="5715000"/>
            <a:ext cx="21336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4953000"/>
            <a:ext cx="8382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419791">
            <a:off x="1013656" y="4914087"/>
            <a:ext cx="699839" cy="64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i="1" dirty="0" smtClean="0"/>
              <a:t>Applied Force </a:t>
            </a:r>
            <a:r>
              <a:rPr lang="en-US" sz="2400" dirty="0" smtClean="0"/>
              <a:t>is written as: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000" dirty="0" smtClean="0"/>
              <a:t>The applied force is a </a:t>
            </a:r>
            <a:r>
              <a:rPr lang="en-US" sz="2000" b="1" dirty="0" smtClean="0">
                <a:solidFill>
                  <a:srgbClr val="FF0000"/>
                </a:solidFill>
              </a:rPr>
              <a:t>pushing </a:t>
            </a:r>
            <a:r>
              <a:rPr lang="en-US" sz="2000" dirty="0" smtClean="0"/>
              <a:t>force.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How can we draw a box </a:t>
            </a:r>
            <a:br>
              <a:rPr lang="en-US" sz="2400" dirty="0" smtClean="0"/>
            </a:br>
            <a:r>
              <a:rPr lang="en-US" sz="2400" dirty="0" smtClean="0"/>
              <a:t>being pushed horizontally?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76800" y="1600200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0600" y="1524000"/>
            <a:ext cx="79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F</a:t>
            </a:r>
            <a:r>
              <a:rPr lang="en-US" sz="3200" b="1" baseline="-25000" dirty="0" err="1" smtClean="0">
                <a:solidFill>
                  <a:srgbClr val="FF0000"/>
                </a:solidFill>
              </a:rPr>
              <a:t>app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3429000"/>
            <a:ext cx="3200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29718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FBD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1143000" y="5715000"/>
            <a:ext cx="21336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4953000"/>
            <a:ext cx="8382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419791">
            <a:off x="1013656" y="4914087"/>
            <a:ext cx="699839" cy="64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6528816" y="4800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705600" y="4937760"/>
            <a:ext cx="990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39000" y="4267200"/>
            <a:ext cx="79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F</a:t>
            </a:r>
            <a:r>
              <a:rPr lang="en-US" sz="3200" b="1" baseline="-25000" dirty="0" err="1" smtClean="0">
                <a:solidFill>
                  <a:srgbClr val="FF0000"/>
                </a:solidFill>
              </a:rPr>
              <a:t>app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i="1" dirty="0" smtClean="0"/>
              <a:t>Force of Friction </a:t>
            </a:r>
            <a:r>
              <a:rPr lang="en-US" sz="2400" dirty="0" smtClean="0"/>
              <a:t>is written as: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000" dirty="0" smtClean="0"/>
              <a:t>The force of friction is a </a:t>
            </a:r>
            <a:r>
              <a:rPr lang="en-US" sz="2000" b="1" dirty="0" smtClean="0">
                <a:solidFill>
                  <a:srgbClr val="FF0000"/>
                </a:solidFill>
              </a:rPr>
              <a:t>reaction</a:t>
            </a:r>
            <a:r>
              <a:rPr lang="en-US" sz="2000" dirty="0" smtClean="0"/>
              <a:t> force.</a:t>
            </a:r>
          </a:p>
          <a:p>
            <a:pPr lvl="1"/>
            <a:r>
              <a:rPr lang="en-US" sz="2000" dirty="0" smtClean="0"/>
              <a:t>It is </a:t>
            </a:r>
            <a:r>
              <a:rPr lang="en-US" sz="2000" b="1" dirty="0" smtClean="0">
                <a:solidFill>
                  <a:srgbClr val="FF0000"/>
                </a:solidFill>
              </a:rPr>
              <a:t>opposite</a:t>
            </a:r>
            <a:r>
              <a:rPr lang="en-US" sz="2000" dirty="0" smtClean="0"/>
              <a:t> to the direction of motion.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How can we draw box being </a:t>
            </a:r>
            <a:br>
              <a:rPr lang="en-US" sz="2400" dirty="0" smtClean="0"/>
            </a:br>
            <a:r>
              <a:rPr lang="en-US" sz="2400" dirty="0" smtClean="0"/>
              <a:t>slowed to a stop by friction?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61643" y="1600200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85443" y="1524000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f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3429000"/>
            <a:ext cx="3200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29718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FBD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1143000" y="5715000"/>
            <a:ext cx="21336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4953000"/>
            <a:ext cx="8382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71800" y="4781490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</a:t>
            </a:r>
            <a:endParaRPr lang="en-US" sz="20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48000" y="485769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2895600" y="5105400"/>
            <a:ext cx="4572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i="1" dirty="0" smtClean="0"/>
              <a:t>Force of Friction </a:t>
            </a:r>
            <a:r>
              <a:rPr lang="en-US" sz="2400" dirty="0" smtClean="0"/>
              <a:t>is written as: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000" dirty="0" smtClean="0"/>
              <a:t>The force of friction is a </a:t>
            </a:r>
            <a:r>
              <a:rPr lang="en-US" sz="2000" b="1" dirty="0" smtClean="0">
                <a:solidFill>
                  <a:srgbClr val="FF0000"/>
                </a:solidFill>
              </a:rPr>
              <a:t>reaction</a:t>
            </a:r>
            <a:r>
              <a:rPr lang="en-US" sz="2000" dirty="0" smtClean="0"/>
              <a:t> force.</a:t>
            </a:r>
          </a:p>
          <a:p>
            <a:pPr lvl="1"/>
            <a:r>
              <a:rPr lang="en-US" sz="2000" dirty="0" smtClean="0"/>
              <a:t>It is </a:t>
            </a:r>
            <a:r>
              <a:rPr lang="en-US" sz="2000" b="1" dirty="0" smtClean="0">
                <a:solidFill>
                  <a:srgbClr val="FF0000"/>
                </a:solidFill>
              </a:rPr>
              <a:t>opposite</a:t>
            </a:r>
            <a:r>
              <a:rPr lang="en-US" sz="2000" dirty="0" smtClean="0"/>
              <a:t> to the direction of motion.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How can we draw box being </a:t>
            </a:r>
            <a:br>
              <a:rPr lang="en-US" sz="2400" dirty="0" smtClean="0"/>
            </a:br>
            <a:r>
              <a:rPr lang="en-US" sz="2400" dirty="0" smtClean="0"/>
              <a:t>slowed to a stop by friction?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61643" y="1600200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85443" y="1524000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f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3429000"/>
            <a:ext cx="3200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29718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FBD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1143000" y="5715000"/>
            <a:ext cx="21336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4953000"/>
            <a:ext cx="8382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71800" y="4781490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</a:t>
            </a:r>
            <a:endParaRPr lang="en-US" sz="20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48000" y="485769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2895600" y="5105400"/>
            <a:ext cx="4572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28816" y="4800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62600" y="4937760"/>
            <a:ext cx="99060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10200" y="4267200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f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05600" y="4937760"/>
            <a:ext cx="990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39000" y="4267200"/>
            <a:ext cx="79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F</a:t>
            </a:r>
            <a:r>
              <a:rPr lang="en-US" sz="3200" b="1" baseline="-25000" dirty="0" err="1" smtClean="0">
                <a:solidFill>
                  <a:srgbClr val="FF0000"/>
                </a:solidFill>
              </a:rPr>
              <a:t>app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Force 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i="1" dirty="0" smtClean="0"/>
              <a:t>Net Force </a:t>
            </a:r>
            <a:r>
              <a:rPr lang="en-US" sz="2400" dirty="0" smtClean="0"/>
              <a:t>is the sum of all forces acting on an object</a:t>
            </a:r>
          </a:p>
          <a:p>
            <a:pPr lvl="1"/>
            <a:r>
              <a:rPr lang="en-US" sz="2000" dirty="0" smtClean="0"/>
              <a:t>When the net force is </a:t>
            </a:r>
            <a:r>
              <a:rPr lang="en-US" sz="2000" b="1" dirty="0" smtClean="0">
                <a:solidFill>
                  <a:srgbClr val="FF0000"/>
                </a:solidFill>
              </a:rPr>
              <a:t>balanced </a:t>
            </a:r>
            <a:r>
              <a:rPr lang="en-US" sz="2000" dirty="0" smtClean="0"/>
              <a:t>the object moves with </a:t>
            </a:r>
            <a:br>
              <a:rPr lang="en-US" sz="2000" dirty="0" smtClean="0"/>
            </a:br>
            <a:r>
              <a:rPr lang="en-US" sz="2000" dirty="0" smtClean="0"/>
              <a:t>uniform velocity (or is stationary).</a:t>
            </a:r>
          </a:p>
          <a:p>
            <a:pPr lvl="1"/>
            <a:r>
              <a:rPr lang="en-US" sz="2000" dirty="0" smtClean="0"/>
              <a:t>When the net force is </a:t>
            </a:r>
            <a:r>
              <a:rPr lang="en-US" sz="2000" b="1" dirty="0" smtClean="0">
                <a:solidFill>
                  <a:srgbClr val="FF0000"/>
                </a:solidFill>
              </a:rPr>
              <a:t>unbalanced </a:t>
            </a:r>
            <a:r>
              <a:rPr lang="en-US" sz="2000" dirty="0" smtClean="0"/>
              <a:t>the object</a:t>
            </a:r>
            <a:br>
              <a:rPr lang="en-US" sz="2000" dirty="0" smtClean="0"/>
            </a:br>
            <a:r>
              <a:rPr lang="en-US" sz="2000" dirty="0" smtClean="0"/>
              <a:t>moves with accelerated motion.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How can we draw all the </a:t>
            </a:r>
            <a:br>
              <a:rPr lang="en-US" sz="2400" dirty="0" smtClean="0"/>
            </a:br>
            <a:r>
              <a:rPr lang="en-US" sz="2400" dirty="0" smtClean="0"/>
              <a:t>forces acting on the box?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029200" y="3429000"/>
            <a:ext cx="3200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29718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FBD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1143000" y="5715000"/>
            <a:ext cx="21336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4953000"/>
            <a:ext cx="8382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71800" y="4781490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</a:t>
            </a:r>
            <a:endParaRPr lang="en-US" sz="20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48000" y="485769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2895600" y="5105400"/>
            <a:ext cx="4572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419791">
            <a:off x="1013656" y="4914087"/>
            <a:ext cx="699839" cy="64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Force 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i="1" dirty="0" smtClean="0"/>
              <a:t>Net Force </a:t>
            </a:r>
            <a:r>
              <a:rPr lang="en-US" sz="2400" dirty="0" smtClean="0"/>
              <a:t>is the sum of all forces acting on an object</a:t>
            </a:r>
          </a:p>
          <a:p>
            <a:pPr lvl="1"/>
            <a:r>
              <a:rPr lang="en-US" sz="2000" dirty="0" smtClean="0"/>
              <a:t>When the net force is </a:t>
            </a:r>
            <a:r>
              <a:rPr lang="en-US" sz="2000" b="1" dirty="0" smtClean="0">
                <a:solidFill>
                  <a:srgbClr val="FF0000"/>
                </a:solidFill>
              </a:rPr>
              <a:t>balanced </a:t>
            </a:r>
            <a:r>
              <a:rPr lang="en-US" sz="2000" dirty="0" smtClean="0"/>
              <a:t>the object moves with </a:t>
            </a:r>
            <a:br>
              <a:rPr lang="en-US" sz="2000" dirty="0" smtClean="0"/>
            </a:br>
            <a:r>
              <a:rPr lang="en-US" sz="2000" dirty="0" smtClean="0"/>
              <a:t>uniform velocity (or is stationary).</a:t>
            </a:r>
          </a:p>
          <a:p>
            <a:pPr lvl="1"/>
            <a:r>
              <a:rPr lang="en-US" sz="2000" dirty="0" smtClean="0"/>
              <a:t>When the net force is </a:t>
            </a:r>
            <a:r>
              <a:rPr lang="en-US" sz="2000" b="1" dirty="0" smtClean="0">
                <a:solidFill>
                  <a:srgbClr val="FF0000"/>
                </a:solidFill>
              </a:rPr>
              <a:t>unbalanced </a:t>
            </a:r>
            <a:r>
              <a:rPr lang="en-US" sz="2000" dirty="0" smtClean="0"/>
              <a:t>the object</a:t>
            </a:r>
            <a:br>
              <a:rPr lang="en-US" sz="2000" dirty="0" smtClean="0"/>
            </a:br>
            <a:r>
              <a:rPr lang="en-US" sz="2000" dirty="0" smtClean="0"/>
              <a:t>moves with accelerated motion.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How can we draw all the </a:t>
            </a:r>
            <a:br>
              <a:rPr lang="en-US" sz="2400" dirty="0" smtClean="0"/>
            </a:br>
            <a:r>
              <a:rPr lang="en-US" sz="2400" dirty="0" smtClean="0"/>
              <a:t>forces acting on the box?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029200" y="3429000"/>
            <a:ext cx="3200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29718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FBD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1143000" y="5715000"/>
            <a:ext cx="21336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4953000"/>
            <a:ext cx="8382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71800" y="478149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48000" y="485769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2895600" y="5105400"/>
            <a:ext cx="4572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419791">
            <a:off x="1013656" y="4914087"/>
            <a:ext cx="699839" cy="64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Oval 13"/>
          <p:cNvSpPr/>
          <p:nvPr/>
        </p:nvSpPr>
        <p:spPr>
          <a:xfrm>
            <a:off x="6528816" y="4800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629400" y="5029200"/>
            <a:ext cx="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5600" y="541020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F</a:t>
            </a:r>
            <a:r>
              <a:rPr lang="en-US" sz="3200" b="1" baseline="-25000" dirty="0" err="1" smtClean="0">
                <a:solidFill>
                  <a:srgbClr val="FF0000"/>
                </a:solidFill>
              </a:rPr>
              <a:t>g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29400" y="3886200"/>
            <a:ext cx="0" cy="91440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81800" y="3810000"/>
            <a:ext cx="553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N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562600" y="4937760"/>
            <a:ext cx="99060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10200" y="4267200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f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705600" y="4937760"/>
            <a:ext cx="990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39000" y="4267200"/>
            <a:ext cx="79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F</a:t>
            </a:r>
            <a:r>
              <a:rPr lang="en-US" sz="3200" b="1" baseline="-25000" dirty="0" err="1" smtClean="0">
                <a:solidFill>
                  <a:srgbClr val="FF0000"/>
                </a:solidFill>
              </a:rPr>
              <a:t>app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the Force Introduction Investigation.</a:t>
            </a:r>
            <a:endParaRPr lang="en-US" dirty="0"/>
          </a:p>
        </p:txBody>
      </p:sp>
      <p:pic>
        <p:nvPicPr>
          <p:cNvPr id="4" name="Picture 4" descr="http://www.batesville.k12.in.us/physics/phynet/mechanics/newton2/Labs/Images/ForceWeigh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852415" cy="302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webassign.net/webassignalgphys1/4-p-049a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2743200"/>
            <a:ext cx="2895600" cy="167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webassign.net/webassignalgphys1/4-p-049b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876800"/>
            <a:ext cx="3076575" cy="106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clearview.ab.ca/~rhassenstein/0001D100-00870CD6.4/1232004_100800_4.gif?src=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200400"/>
            <a:ext cx="19431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Objects Move?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Kinematics (Unit 3) We Learned:</a:t>
            </a:r>
          </a:p>
          <a:p>
            <a:pPr lvl="1"/>
            <a:r>
              <a:rPr lang="en-US" dirty="0" smtClean="0"/>
              <a:t>How Objects Move &amp; Different Kinds Of Motion</a:t>
            </a:r>
          </a:p>
          <a:p>
            <a:pPr lvl="1"/>
            <a:r>
              <a:rPr lang="en-US" b="1" dirty="0" smtClean="0"/>
              <a:t>But Not </a:t>
            </a:r>
            <a:r>
              <a:rPr lang="en-US" dirty="0" smtClean="0"/>
              <a:t>Why They Move The Way They Do</a:t>
            </a:r>
          </a:p>
          <a:p>
            <a:pPr lvl="1"/>
            <a:endParaRPr lang="en-US" dirty="0" smtClean="0"/>
          </a:p>
        </p:txBody>
      </p:sp>
      <p:pic>
        <p:nvPicPr>
          <p:cNvPr id="1026" name="Picture 2" descr="http://www.grc.nasa.gov/WWW/k-12/UEET/StudentSite/images/YAday/forc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437" y="3840162"/>
            <a:ext cx="5033126" cy="2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1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Objects Move?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Forces cause objects to start moving</a:t>
            </a:r>
          </a:p>
          <a:p>
            <a:pPr lvl="1"/>
            <a:endParaRPr lang="en-CA" dirty="0"/>
          </a:p>
          <a:p>
            <a:r>
              <a:rPr lang="en-CA" dirty="0" smtClean="0"/>
              <a:t>Forces cause objects to change their velocity</a:t>
            </a:r>
            <a:br>
              <a:rPr lang="en-CA" dirty="0" smtClean="0"/>
            </a:br>
            <a:r>
              <a:rPr lang="en-CA" dirty="0" smtClean="0"/>
              <a:t>(e.g. speed or direction of motion)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Examples of common forces</a:t>
            </a:r>
          </a:p>
          <a:p>
            <a:pPr lvl="1"/>
            <a:r>
              <a:rPr lang="en-US" dirty="0" smtClean="0"/>
              <a:t>Gravity / Electromagnetism</a:t>
            </a:r>
          </a:p>
          <a:p>
            <a:pPr lvl="1"/>
            <a:r>
              <a:rPr lang="en-US" dirty="0" smtClean="0"/>
              <a:t>Mechanical forces caused by you car engine</a:t>
            </a:r>
          </a:p>
          <a:p>
            <a:pPr lvl="1"/>
            <a:r>
              <a:rPr lang="en-US" dirty="0"/>
              <a:t>Mechanical forces caused by you car </a:t>
            </a:r>
            <a:r>
              <a:rPr lang="en-US" dirty="0" smtClean="0"/>
              <a:t>brakes</a:t>
            </a:r>
          </a:p>
          <a:p>
            <a:pPr lvl="1"/>
            <a:r>
              <a:rPr lang="en-CA" dirty="0" smtClean="0"/>
              <a:t>Pushing a box</a:t>
            </a:r>
          </a:p>
          <a:p>
            <a:pPr lvl="1"/>
            <a:r>
              <a:rPr lang="en-CA" dirty="0" smtClean="0"/>
              <a:t>Pulling a wagon</a:t>
            </a:r>
            <a:endParaRPr lang="en-US" dirty="0"/>
          </a:p>
        </p:txBody>
      </p:sp>
      <p:pic>
        <p:nvPicPr>
          <p:cNvPr id="2050" name="Picture 2" descr="http://images.tutorvista.com/cms/images/83/mag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276600"/>
            <a:ext cx="1831975" cy="206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2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Forces affect the motion of objects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Force is a vector</a:t>
            </a:r>
          </a:p>
          <a:p>
            <a:pPr lvl="1"/>
            <a:r>
              <a:rPr lang="en-US" dirty="0" smtClean="0"/>
              <a:t>F= force, m= mass, a= acceleration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Force is measured in </a:t>
            </a:r>
            <a:r>
              <a:rPr lang="en-US" dirty="0" err="1" smtClean="0"/>
              <a:t>Newtons</a:t>
            </a:r>
            <a:r>
              <a:rPr lang="en-US" dirty="0" smtClean="0"/>
              <a:t> (N)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29802" y="2293203"/>
            <a:ext cx="1856598" cy="830997"/>
            <a:chOff x="3200400" y="3093740"/>
            <a:chExt cx="1856598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3200400" y="3093740"/>
              <a:ext cx="18565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F = ma</a:t>
              </a:r>
              <a:endParaRPr lang="en-US" sz="4800" b="1" baseline="30000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200400" y="3139460"/>
              <a:ext cx="381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675998" y="3276600"/>
              <a:ext cx="381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536613" y="5715000"/>
            <a:ext cx="40927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1 N = 1 Kg m / s</a:t>
            </a:r>
            <a:r>
              <a:rPr lang="en-US" sz="4400" b="1" baseline="30000" dirty="0" smtClean="0">
                <a:solidFill>
                  <a:srgbClr val="FF0000"/>
                </a:solidFill>
              </a:rPr>
              <a:t>2</a:t>
            </a:r>
            <a:endParaRPr lang="en-US" sz="4400" b="1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Spring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Force can be measured using a spring scale.</a:t>
            </a:r>
          </a:p>
          <a:p>
            <a:endParaRPr lang="en-CA" dirty="0"/>
          </a:p>
          <a:p>
            <a:r>
              <a:rPr lang="en-CA" dirty="0" smtClean="0"/>
              <a:t>Weight and mass are often</a:t>
            </a:r>
            <a:br>
              <a:rPr lang="en-CA" dirty="0" smtClean="0"/>
            </a:br>
            <a:r>
              <a:rPr lang="en-CA" dirty="0" smtClean="0"/>
              <a:t>confused with the force of</a:t>
            </a:r>
            <a:br>
              <a:rPr lang="en-CA" dirty="0" smtClean="0"/>
            </a:br>
            <a:r>
              <a:rPr lang="en-CA" dirty="0" smtClean="0"/>
              <a:t>gravity.</a:t>
            </a:r>
          </a:p>
          <a:p>
            <a:pPr lvl="1"/>
            <a:r>
              <a:rPr lang="en-CA" dirty="0" smtClean="0"/>
              <a:t>Your mass is 60 Kg</a:t>
            </a:r>
          </a:p>
          <a:p>
            <a:pPr lvl="1"/>
            <a:r>
              <a:rPr lang="en-CA" dirty="0" smtClean="0"/>
              <a:t>Your weight is 600 N</a:t>
            </a:r>
          </a:p>
          <a:p>
            <a:endParaRPr lang="en-US" dirty="0"/>
          </a:p>
        </p:txBody>
      </p:sp>
      <p:pic>
        <p:nvPicPr>
          <p:cNvPr id="3074" name="Picture 2" descr="https://www.enasco.com/prod/images/products/2A/VC13104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67000"/>
            <a:ext cx="3276600" cy="33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30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force of </a:t>
            </a:r>
            <a:r>
              <a:rPr lang="en-US" sz="2400" i="1" dirty="0" smtClean="0"/>
              <a:t>Gravity</a:t>
            </a:r>
            <a:r>
              <a:rPr lang="en-US" sz="2400" dirty="0" smtClean="0"/>
              <a:t> is written as: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000" dirty="0" smtClean="0"/>
              <a:t>One Newton is about equal to the weight of a </a:t>
            </a:r>
            <a:r>
              <a:rPr lang="en-US" sz="2000" b="1" dirty="0" smtClean="0">
                <a:solidFill>
                  <a:srgbClr val="FF0000"/>
                </a:solidFill>
              </a:rPr>
              <a:t>small apple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How can we draw an apple </a:t>
            </a:r>
            <a:br>
              <a:rPr lang="en-US" sz="2400" dirty="0" smtClean="0"/>
            </a:br>
            <a:r>
              <a:rPr lang="en-US" sz="2400" dirty="0" smtClean="0"/>
              <a:t>falling  towards the ground?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191000"/>
            <a:ext cx="1062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1676400" y="5257800"/>
            <a:ext cx="304800" cy="5334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05400" y="1600200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9200" y="152400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F</a:t>
            </a:r>
            <a:r>
              <a:rPr lang="en-US" sz="3200" b="1" baseline="-25000" dirty="0" err="1" smtClean="0">
                <a:solidFill>
                  <a:srgbClr val="FF0000"/>
                </a:solidFill>
              </a:rPr>
              <a:t>g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3429000"/>
            <a:ext cx="3200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29718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FBD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09800" y="54102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86000" y="54864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force of </a:t>
            </a:r>
            <a:r>
              <a:rPr lang="en-US" sz="2400" i="1" dirty="0" smtClean="0"/>
              <a:t>Gravity</a:t>
            </a:r>
            <a:r>
              <a:rPr lang="en-US" sz="2400" dirty="0" smtClean="0"/>
              <a:t> is written as: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000" dirty="0" smtClean="0"/>
              <a:t>One Newton is about equal to the weight of a </a:t>
            </a:r>
            <a:r>
              <a:rPr lang="en-US" sz="2000" b="1" dirty="0" smtClean="0">
                <a:solidFill>
                  <a:srgbClr val="FF0000"/>
                </a:solidFill>
              </a:rPr>
              <a:t>small apple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How can we draw an apple </a:t>
            </a:r>
            <a:br>
              <a:rPr lang="en-US" sz="2400" dirty="0" smtClean="0"/>
            </a:br>
            <a:r>
              <a:rPr lang="en-US" sz="2400" dirty="0" smtClean="0"/>
              <a:t>falling  towards the ground?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191000"/>
            <a:ext cx="1062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1676400" y="5257800"/>
            <a:ext cx="304800" cy="5334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05400" y="1600200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9200" y="152400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F</a:t>
            </a:r>
            <a:r>
              <a:rPr lang="en-US" sz="3200" b="1" baseline="-25000" dirty="0" err="1" smtClean="0">
                <a:solidFill>
                  <a:srgbClr val="FF0000"/>
                </a:solidFill>
              </a:rPr>
              <a:t>g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3429000"/>
            <a:ext cx="3200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29718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FBD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6528816" y="4800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629400" y="5029200"/>
            <a:ext cx="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05600" y="541020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F</a:t>
            </a:r>
            <a:r>
              <a:rPr lang="en-US" sz="3200" b="1" baseline="-25000" dirty="0" err="1" smtClean="0">
                <a:solidFill>
                  <a:srgbClr val="FF0000"/>
                </a:solidFill>
              </a:rPr>
              <a:t>g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9800" y="5410200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</a:t>
            </a:r>
            <a:endParaRPr lang="en-US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86000" y="54864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i="1" dirty="0" smtClean="0"/>
              <a:t>Tension Force </a:t>
            </a:r>
            <a:r>
              <a:rPr lang="en-US" sz="2400" dirty="0" smtClean="0"/>
              <a:t>is written as: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000" dirty="0" smtClean="0"/>
              <a:t>Tension is a </a:t>
            </a:r>
            <a:r>
              <a:rPr lang="en-US" sz="2000" b="1" dirty="0" smtClean="0">
                <a:solidFill>
                  <a:srgbClr val="FF0000"/>
                </a:solidFill>
              </a:rPr>
              <a:t>pulling</a:t>
            </a:r>
            <a:r>
              <a:rPr lang="en-US" sz="2000" dirty="0" smtClean="0"/>
              <a:t> force applied by strings or ropes.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How can we draw an apple </a:t>
            </a:r>
            <a:br>
              <a:rPr lang="en-US" sz="2400" dirty="0" smtClean="0"/>
            </a:br>
            <a:r>
              <a:rPr lang="en-US" sz="2400" dirty="0" smtClean="0"/>
              <a:t>suspended by a string?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181600"/>
            <a:ext cx="1062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4876800" y="1600200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0600" y="1524000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T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3429000"/>
            <a:ext cx="3200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29718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FBD</a:t>
            </a:r>
            <a:endParaRPr lang="en-US" sz="2400" b="1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981200" y="4191000"/>
            <a:ext cx="0" cy="1143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14400" y="4114800"/>
            <a:ext cx="21336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i="1" dirty="0" smtClean="0"/>
              <a:t>Tension Force </a:t>
            </a:r>
            <a:r>
              <a:rPr lang="en-US" sz="2400" dirty="0" smtClean="0"/>
              <a:t>is written as: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000" dirty="0" smtClean="0"/>
              <a:t>Tension is a </a:t>
            </a:r>
            <a:r>
              <a:rPr lang="en-US" sz="2000" b="1" dirty="0" smtClean="0">
                <a:solidFill>
                  <a:srgbClr val="FF0000"/>
                </a:solidFill>
              </a:rPr>
              <a:t>pulling</a:t>
            </a:r>
            <a:r>
              <a:rPr lang="en-US" sz="2000" dirty="0" smtClean="0"/>
              <a:t> force applied by strings or ropes.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How can we draw an apple </a:t>
            </a:r>
            <a:br>
              <a:rPr lang="en-US" sz="2400" dirty="0" smtClean="0"/>
            </a:br>
            <a:r>
              <a:rPr lang="en-US" sz="2400" dirty="0" smtClean="0"/>
              <a:t>suspended by a string?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181600"/>
            <a:ext cx="1062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4876800" y="1600200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0600" y="1524000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T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3429000"/>
            <a:ext cx="3200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29718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FBD</a:t>
            </a:r>
            <a:endParaRPr lang="en-US" sz="2400" b="1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981200" y="4191000"/>
            <a:ext cx="0" cy="1143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14400" y="4114800"/>
            <a:ext cx="21336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28816" y="4800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629400" y="5029200"/>
            <a:ext cx="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05600" y="541020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F</a:t>
            </a:r>
            <a:r>
              <a:rPr lang="en-US" sz="3200" b="1" baseline="-25000" dirty="0" err="1" smtClean="0">
                <a:solidFill>
                  <a:srgbClr val="FF0000"/>
                </a:solidFill>
              </a:rPr>
              <a:t>g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29400" y="3886200"/>
            <a:ext cx="0" cy="91440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81800" y="3810000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T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3870</TotalTime>
  <Words>310</Words>
  <Application>Microsoft Office PowerPoint</Application>
  <PresentationFormat>On-screen Show (4:3)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Free Body Diagrams (FBDs)</vt:lpstr>
      <vt:lpstr>What Makes Objects Move?</vt:lpstr>
      <vt:lpstr>What Makes Objects Move?</vt:lpstr>
      <vt:lpstr>Force Definitions</vt:lpstr>
      <vt:lpstr>Spring Scale</vt:lpstr>
      <vt:lpstr>Gravity</vt:lpstr>
      <vt:lpstr>Gravity</vt:lpstr>
      <vt:lpstr>Tension</vt:lpstr>
      <vt:lpstr>Tension</vt:lpstr>
      <vt:lpstr>Normal Force</vt:lpstr>
      <vt:lpstr>Normal Force</vt:lpstr>
      <vt:lpstr>Applied Force</vt:lpstr>
      <vt:lpstr>Applied Force</vt:lpstr>
      <vt:lpstr>Friction Force</vt:lpstr>
      <vt:lpstr>Friction Force</vt:lpstr>
      <vt:lpstr>Net Force (Fnet)</vt:lpstr>
      <vt:lpstr>Net Force (Fnet)</vt:lpstr>
      <vt:lpstr>Your Turn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SES4U0_A – Feb 01</dc:title>
  <dc:creator>Greg</dc:creator>
  <cp:lastModifiedBy>Nestor, Gregory</cp:lastModifiedBy>
  <cp:revision>810</cp:revision>
  <cp:lastPrinted>2015-01-07T15:57:26Z</cp:lastPrinted>
  <dcterms:created xsi:type="dcterms:W3CDTF">2006-08-16T00:00:00Z</dcterms:created>
  <dcterms:modified xsi:type="dcterms:W3CDTF">2019-04-30T13:46:25Z</dcterms:modified>
</cp:coreProperties>
</file>