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73" r:id="rId3"/>
    <p:sldId id="275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4/28/2015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73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ADF2-ADAE-4805-A1B2-ADA75F69B27E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Fundamental Forces of Nature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 - Everyday Forces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CA" dirty="0" smtClean="0"/>
              <a:t>Pushing Forces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Applied force: 		</a:t>
            </a:r>
            <a:r>
              <a:rPr lang="en-CA" dirty="0" err="1" smtClean="0"/>
              <a:t>F</a:t>
            </a:r>
            <a:r>
              <a:rPr lang="en-CA" baseline="-25000" dirty="0" err="1" smtClean="0"/>
              <a:t>a</a:t>
            </a:r>
            <a:endParaRPr lang="en-CA" baseline="-25000" dirty="0" smtClean="0"/>
          </a:p>
          <a:p>
            <a:pPr lvl="1">
              <a:spcBef>
                <a:spcPts val="1200"/>
              </a:spcBef>
            </a:pPr>
            <a:endParaRPr lang="en-CA" dirty="0" smtClean="0"/>
          </a:p>
          <a:p>
            <a:pPr>
              <a:spcBef>
                <a:spcPts val="1200"/>
              </a:spcBef>
            </a:pPr>
            <a:r>
              <a:rPr lang="en-CA" dirty="0" smtClean="0"/>
              <a:t>Pulling Forces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Tension force: 		F</a:t>
            </a:r>
            <a:r>
              <a:rPr lang="en-CA" baseline="-25000" dirty="0" smtClean="0"/>
              <a:t>T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Force of gravity: 		</a:t>
            </a:r>
            <a:r>
              <a:rPr lang="en-CA" dirty="0" err="1" smtClean="0"/>
              <a:t>F</a:t>
            </a:r>
            <a:r>
              <a:rPr lang="en-CA" baseline="-25000" dirty="0" err="1" smtClean="0"/>
              <a:t>g</a:t>
            </a:r>
            <a:endParaRPr lang="en-CA" baseline="-25000" dirty="0" smtClean="0"/>
          </a:p>
          <a:p>
            <a:pPr lvl="1">
              <a:spcBef>
                <a:spcPts val="1200"/>
              </a:spcBef>
            </a:pPr>
            <a:r>
              <a:rPr lang="en-CA" dirty="0" smtClean="0"/>
              <a:t>Applied force: 		</a:t>
            </a:r>
            <a:r>
              <a:rPr lang="en-CA" dirty="0" err="1" smtClean="0"/>
              <a:t>F</a:t>
            </a:r>
            <a:r>
              <a:rPr lang="en-CA" baseline="-25000" dirty="0" err="1" smtClean="0"/>
              <a:t>a</a:t>
            </a:r>
            <a:endParaRPr lang="en-CA" baseline="-25000" dirty="0" smtClean="0"/>
          </a:p>
          <a:p>
            <a:pPr lvl="1">
              <a:spcBef>
                <a:spcPts val="1200"/>
              </a:spcBef>
              <a:buNone/>
            </a:pPr>
            <a:endParaRPr lang="en-CA" dirty="0" smtClean="0"/>
          </a:p>
          <a:p>
            <a:pPr>
              <a:spcBef>
                <a:spcPts val="1200"/>
              </a:spcBef>
            </a:pPr>
            <a:r>
              <a:rPr lang="en-CA" dirty="0" smtClean="0"/>
              <a:t>Reaction / Oppositional Forces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Friction force: 		F</a:t>
            </a:r>
            <a:r>
              <a:rPr lang="en-CA" baseline="-25000" dirty="0" smtClean="0"/>
              <a:t>f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Normal force:		F</a:t>
            </a:r>
            <a:r>
              <a:rPr lang="en-CA" baseline="-25000" dirty="0" smtClean="0"/>
              <a:t>N</a:t>
            </a:r>
          </a:p>
          <a:p>
            <a:pPr lvl="1">
              <a:spcBef>
                <a:spcPts val="1200"/>
              </a:spcBef>
            </a:pP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91000" y="2055812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3275012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5256212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3656012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403860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563880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Four Fundamental Forces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2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Everything in nature can be explained by a combination of one or more of these four forces.</a:t>
            </a:r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r>
              <a:rPr lang="en-CA" sz="2800" dirty="0" smtClean="0"/>
              <a:t>For Example: Friction and the normal force can be explained as effects of the electromagnetic force.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6345" y="303049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74"/>
                <a:gridCol w="1819922"/>
                <a:gridCol w="1305018"/>
                <a:gridCol w="142338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Type of force</a:t>
                      </a:r>
                      <a:endParaRPr lang="en-CA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Relative Strength</a:t>
                      </a:r>
                      <a:endParaRPr lang="en-CA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Range</a:t>
                      </a:r>
                      <a:endParaRPr lang="en-CA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Effect</a:t>
                      </a:r>
                      <a:endParaRPr lang="en-CA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Gravitational</a:t>
                      </a:r>
                      <a:endParaRPr lang="en-CA" sz="16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infinite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attract</a:t>
                      </a:r>
                      <a:r>
                        <a:rPr lang="en-CA" sz="16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only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Electromagnetic</a:t>
                      </a:r>
                      <a:endParaRPr lang="en-CA" sz="16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CA" sz="1600" baseline="30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CA" sz="1600" baseline="30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infinite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attract / repel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Strong nuclear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CA" sz="1600" baseline="30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38</a:t>
                      </a:r>
                      <a:endParaRPr lang="en-CA" sz="1600" baseline="30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 10</a:t>
                      </a:r>
                      <a:r>
                        <a:rPr lang="en-CA" sz="1600" baseline="30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-15</a:t>
                      </a:r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attract / repel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Weak nuclear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CA" sz="1600" baseline="30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CA" sz="1600" baseline="30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 10</a:t>
                      </a:r>
                      <a:r>
                        <a:rPr lang="en-CA" sz="1600" baseline="30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-18</a:t>
                      </a:r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attract / repel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Gravitational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Classical Understanding</a:t>
            </a:r>
          </a:p>
          <a:p>
            <a:r>
              <a:rPr lang="en-US" sz="2400" dirty="0" smtClean="0"/>
              <a:t>Mass: a fundamental property of all </a:t>
            </a:r>
            <a:r>
              <a:rPr lang="en-US" sz="2400" dirty="0" smtClean="0"/>
              <a:t>matter</a:t>
            </a:r>
          </a:p>
          <a:p>
            <a:r>
              <a:rPr lang="en-US" sz="2400" dirty="0" smtClean="0"/>
              <a:t>Gravity: attractive </a:t>
            </a:r>
            <a:r>
              <a:rPr lang="en-US" sz="2400" dirty="0"/>
              <a:t>force between </a:t>
            </a:r>
            <a:r>
              <a:rPr lang="en-US" sz="2400" dirty="0" smtClean="0"/>
              <a:t>all matter</a:t>
            </a:r>
            <a:endParaRPr lang="en-US" sz="1400" dirty="0"/>
          </a:p>
          <a:p>
            <a:r>
              <a:rPr lang="en-US" sz="2400" dirty="0" smtClean="0"/>
              <a:t>Gravity is:</a:t>
            </a:r>
          </a:p>
          <a:p>
            <a:pPr lvl="1"/>
            <a:r>
              <a:rPr lang="en-US" sz="2000" dirty="0" smtClean="0"/>
              <a:t>The weakest force</a:t>
            </a:r>
            <a:endParaRPr lang="en-US" sz="900" dirty="0"/>
          </a:p>
          <a:p>
            <a:pPr lvl="1"/>
            <a:r>
              <a:rPr lang="en-US" sz="2000" dirty="0" smtClean="0"/>
              <a:t>Has i</a:t>
            </a:r>
            <a:r>
              <a:rPr lang="en-US" sz="2000" dirty="0" smtClean="0"/>
              <a:t>nfinite range</a:t>
            </a:r>
          </a:p>
          <a:p>
            <a:pPr lvl="1"/>
            <a:r>
              <a:rPr lang="en-CA" sz="2000" dirty="0" smtClean="0"/>
              <a:t>Is only attractive (is additive)</a:t>
            </a:r>
            <a:endParaRPr lang="en-US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400" u="sng" dirty="0" smtClean="0"/>
              <a:t>Recent Discoveries</a:t>
            </a:r>
          </a:p>
          <a:p>
            <a:r>
              <a:rPr lang="en-CA" sz="2400" dirty="0" smtClean="0"/>
              <a:t>The relationship between matter and mass is more nuanced (i.e. Higgs Boson confirmed in 2013 by the LHC)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6" descr="http://www.nologravis.com/AppleGravit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5168" y="1600200"/>
            <a:ext cx="2015716" cy="2106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027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(EM) Electromagnetic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Charge: A fundamental property of some </a:t>
            </a:r>
            <a:br>
              <a:rPr lang="en-US" sz="2400" dirty="0" smtClean="0"/>
            </a:br>
            <a:r>
              <a:rPr lang="en-US" sz="2400" dirty="0" smtClean="0"/>
              <a:t>matter (e.g. protons and electrons)</a:t>
            </a:r>
          </a:p>
          <a:p>
            <a:r>
              <a:rPr lang="en-US" sz="2400" dirty="0" smtClean="0"/>
              <a:t>EM Force: c</a:t>
            </a:r>
            <a:r>
              <a:rPr lang="en-US" sz="2400" dirty="0" smtClean="0"/>
              <a:t>aused </a:t>
            </a:r>
            <a:r>
              <a:rPr lang="en-US" sz="2400" dirty="0"/>
              <a:t>by electrical </a:t>
            </a:r>
            <a:r>
              <a:rPr lang="en-US" sz="2400" dirty="0" smtClean="0"/>
              <a:t>charges</a:t>
            </a:r>
          </a:p>
          <a:p>
            <a:r>
              <a:rPr lang="en-CA" sz="2400" dirty="0" smtClean="0"/>
              <a:t>The EM Force is:</a:t>
            </a:r>
          </a:p>
          <a:p>
            <a:pPr lvl="1"/>
            <a:r>
              <a:rPr lang="en-CA" sz="2000" dirty="0" smtClean="0"/>
              <a:t>Many magnitudes stronger than gravity</a:t>
            </a:r>
          </a:p>
          <a:p>
            <a:pPr lvl="1"/>
            <a:r>
              <a:rPr lang="en-CA" sz="2000" dirty="0" smtClean="0"/>
              <a:t>Has Infinite range </a:t>
            </a:r>
          </a:p>
          <a:p>
            <a:pPr lvl="1"/>
            <a:r>
              <a:rPr lang="en-CA" sz="2000" dirty="0" smtClean="0"/>
              <a:t>Is both attractive and repulsive (cancels)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 EM Force holds </a:t>
            </a:r>
            <a:r>
              <a:rPr lang="en-US" sz="2400" dirty="0"/>
              <a:t>atoms and molecules </a:t>
            </a:r>
            <a:r>
              <a:rPr lang="en-US" sz="2400" dirty="0" smtClean="0"/>
              <a:t>together</a:t>
            </a:r>
          </a:p>
          <a:p>
            <a:pPr lvl="1"/>
            <a:endParaRPr lang="en-US" dirty="0"/>
          </a:p>
          <a:p>
            <a:r>
              <a:rPr lang="en-US" sz="2600" b="1" i="1" dirty="0">
                <a:solidFill>
                  <a:srgbClr val="FF0000"/>
                </a:solidFill>
              </a:rPr>
              <a:t>ALL CONTACT FORCES ARE DUE TO THE EM FORCE</a:t>
            </a:r>
            <a:r>
              <a:rPr lang="en-US" sz="2600" b="1" i="1" dirty="0" smtClean="0">
                <a:solidFill>
                  <a:srgbClr val="FF0000"/>
                </a:solidFill>
              </a:rPr>
              <a:t>!</a:t>
            </a:r>
            <a:br>
              <a:rPr lang="en-US" sz="2600" b="1" i="1" dirty="0" smtClean="0">
                <a:solidFill>
                  <a:srgbClr val="FF0000"/>
                </a:solidFill>
              </a:rPr>
            </a:br>
            <a:r>
              <a:rPr lang="en-US" sz="2600" b="1" i="1" dirty="0" smtClean="0">
                <a:solidFill>
                  <a:srgbClr val="FF0000"/>
                </a:solidFill>
              </a:rPr>
              <a:t>(e.g. Friction, Applied Force, Normal Force…)</a:t>
            </a:r>
            <a:endParaRPr lang="en-US" sz="2600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10" descr="http://www.dreamstime.com/atom-molecule-1-largethumb12334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3024" y="1600200"/>
            <a:ext cx="2088232" cy="2088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3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Strong Nuclear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Strong Force holds </a:t>
            </a:r>
            <a:r>
              <a:rPr lang="en-US" sz="2400" dirty="0"/>
              <a:t>protons and </a:t>
            </a:r>
            <a:r>
              <a:rPr lang="en-US" sz="2400" dirty="0" smtClean="0"/>
              <a:t>neutrons </a:t>
            </a:r>
            <a:br>
              <a:rPr lang="en-US" sz="2400" dirty="0" smtClean="0"/>
            </a:br>
            <a:r>
              <a:rPr lang="en-US" sz="2400" dirty="0" smtClean="0"/>
              <a:t>together </a:t>
            </a:r>
            <a:r>
              <a:rPr lang="en-US" sz="2400" dirty="0"/>
              <a:t>in </a:t>
            </a:r>
            <a:r>
              <a:rPr lang="en-US" sz="2400" dirty="0" smtClean="0"/>
              <a:t>nucleus</a:t>
            </a:r>
          </a:p>
          <a:p>
            <a:pPr lvl="1"/>
            <a:r>
              <a:rPr lang="en-US" sz="2000" dirty="0" smtClean="0"/>
              <a:t>The Strong Force overpowers the repulsive</a:t>
            </a:r>
            <a:br>
              <a:rPr lang="en-US" sz="2000" dirty="0" smtClean="0"/>
            </a:br>
            <a:r>
              <a:rPr lang="en-US" sz="2000" dirty="0" smtClean="0"/>
              <a:t>EM Force between protons in the nucleus</a:t>
            </a:r>
          </a:p>
          <a:p>
            <a:pPr lvl="1"/>
            <a:r>
              <a:rPr lang="en-US" sz="2000" dirty="0" smtClean="0"/>
              <a:t>Presence of Neutrons helps the Strong Force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CA" sz="2400" dirty="0" smtClean="0"/>
              <a:t>The Strong Force is:</a:t>
            </a:r>
          </a:p>
          <a:p>
            <a:pPr lvl="1"/>
            <a:r>
              <a:rPr lang="en-CA" sz="2000" dirty="0" smtClean="0"/>
              <a:t>The Strongest Force</a:t>
            </a:r>
          </a:p>
          <a:p>
            <a:pPr lvl="1"/>
            <a:r>
              <a:rPr lang="en-CA" sz="2000" dirty="0" smtClean="0"/>
              <a:t>Has very short range (diameter of a nucleus)</a:t>
            </a:r>
            <a:endParaRPr lang="en-CA" sz="2000" dirty="0" smtClean="0"/>
          </a:p>
          <a:p>
            <a:pPr lvl="1"/>
            <a:r>
              <a:rPr lang="en-CA" sz="2000" dirty="0" smtClean="0"/>
              <a:t>Is Attractive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51713" y="2053268"/>
            <a:ext cx="2592287" cy="1894890"/>
            <a:chOff x="6372200" y="4825043"/>
            <a:chExt cx="2592287" cy="1894890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825043"/>
              <a:ext cx="1511973" cy="143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372200" y="6258268"/>
              <a:ext cx="2592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Atom nucleus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84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 Nuclear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400" dirty="0" smtClean="0"/>
              <a:t>Particles like Protons and Neutrons are made </a:t>
            </a:r>
            <a:br>
              <a:rPr lang="en-CA" sz="2400" dirty="0" smtClean="0"/>
            </a:br>
            <a:r>
              <a:rPr lang="en-CA" sz="2400" dirty="0" smtClean="0"/>
              <a:t>up</a:t>
            </a:r>
            <a:r>
              <a:rPr lang="en-CA" sz="2400" dirty="0"/>
              <a:t> </a:t>
            </a:r>
            <a:r>
              <a:rPr lang="en-CA" sz="2400" dirty="0" smtClean="0"/>
              <a:t>of smaller particles called “quarks”.</a:t>
            </a:r>
          </a:p>
          <a:p>
            <a:pPr lvl="1"/>
            <a:r>
              <a:rPr lang="en-CA" sz="2000" dirty="0" smtClean="0"/>
              <a:t>The Weak Force holds the quarks together</a:t>
            </a:r>
            <a:br>
              <a:rPr lang="en-CA" sz="2000" dirty="0" smtClean="0"/>
            </a:br>
            <a:endParaRPr lang="en-US" sz="2000" dirty="0" smtClean="0"/>
          </a:p>
          <a:p>
            <a:r>
              <a:rPr lang="en-US" sz="2400" dirty="0" smtClean="0"/>
              <a:t>The Weak Force is responsible </a:t>
            </a:r>
            <a:r>
              <a:rPr lang="en-US" sz="2400" dirty="0"/>
              <a:t>for radioactive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decay when </a:t>
            </a:r>
            <a:r>
              <a:rPr lang="en-US" sz="2400" dirty="0"/>
              <a:t>one element is </a:t>
            </a:r>
            <a:r>
              <a:rPr lang="en-US" sz="2400" dirty="0" smtClean="0"/>
              <a:t>transformed into </a:t>
            </a:r>
            <a:br>
              <a:rPr lang="en-US" sz="2400" dirty="0" smtClean="0"/>
            </a:br>
            <a:r>
              <a:rPr lang="en-US" sz="2400" dirty="0" smtClean="0"/>
              <a:t>another element </a:t>
            </a:r>
          </a:p>
          <a:p>
            <a:pPr lvl="1"/>
            <a:r>
              <a:rPr lang="en-US" sz="2000" dirty="0" smtClean="0"/>
              <a:t>e.g. A Proton decays to become a Neutron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 Weak Force is:</a:t>
            </a:r>
          </a:p>
          <a:p>
            <a:pPr lvl="1"/>
            <a:r>
              <a:rPr lang="en-US" sz="2000" dirty="0" smtClean="0"/>
              <a:t>The second strongest force </a:t>
            </a:r>
          </a:p>
          <a:p>
            <a:pPr lvl="1"/>
            <a:r>
              <a:rPr lang="en-US" sz="2000" dirty="0" smtClean="0"/>
              <a:t>Has extremely short range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22142" y="3691910"/>
            <a:ext cx="2364658" cy="2616815"/>
            <a:chOff x="5770765" y="970048"/>
            <a:chExt cx="3193723" cy="328994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0765" y="970048"/>
              <a:ext cx="2870437" cy="273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660232" y="3429000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Radioactive</a:t>
              </a:r>
            </a:p>
            <a:p>
              <a:pPr algn="ctr"/>
              <a:r>
                <a:rPr lang="en-US" sz="2400" b="1" dirty="0" smtClean="0"/>
                <a:t>decay</a:t>
              </a:r>
              <a:endParaRPr lang="en-US" sz="2400" b="1" dirty="0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16" y="5525829"/>
            <a:ext cx="3510115" cy="120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images.tutorvista.com/cms/images/83/quark-structur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0" y="1734507"/>
            <a:ext cx="1721055" cy="179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Unification of Forces</a:t>
            </a:r>
            <a:br>
              <a:rPr lang="en-CA" dirty="0" smtClean="0"/>
            </a:br>
            <a:r>
              <a:rPr lang="en-CA" sz="3100" dirty="0" smtClean="0"/>
              <a:t>(The Biggest Challenge of Theoretical Physics)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Relativity (Einstein 1920)</a:t>
            </a:r>
          </a:p>
          <a:p>
            <a:pPr lvl="1"/>
            <a:r>
              <a:rPr lang="en-CA" sz="2400" dirty="0" smtClean="0"/>
              <a:t>Understanding of gravity</a:t>
            </a:r>
          </a:p>
          <a:p>
            <a:pPr lvl="1"/>
            <a:endParaRPr lang="en-CA" sz="2400" dirty="0" smtClean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Quantum Physics (Various 1930)</a:t>
            </a:r>
          </a:p>
          <a:p>
            <a:pPr lvl="1"/>
            <a:r>
              <a:rPr lang="en-CA" sz="2400" dirty="0" smtClean="0"/>
              <a:t>The Most Successful Theory – All our Current Technology</a:t>
            </a:r>
          </a:p>
          <a:p>
            <a:pPr lvl="1"/>
            <a:r>
              <a:rPr lang="en-CA" sz="2400" dirty="0" smtClean="0"/>
              <a:t>Unifies EM, Strong &amp; Weak Forces into one force at the time of the Big Bang</a:t>
            </a:r>
          </a:p>
          <a:p>
            <a:pPr lvl="1"/>
            <a:endParaRPr lang="en-CA" sz="2400" dirty="0"/>
          </a:p>
          <a:p>
            <a:r>
              <a:rPr lang="en-CA" sz="2800" dirty="0" smtClean="0"/>
              <a:t>All attempts to unify Gravity with the other forces has failed.</a:t>
            </a:r>
          </a:p>
          <a:p>
            <a:pPr lvl="1"/>
            <a:r>
              <a:rPr lang="en-CA" sz="2400" dirty="0" smtClean="0"/>
              <a:t>Theories such as : “String Theory”, “Quantum Gravity” etc.</a:t>
            </a:r>
          </a:p>
          <a:p>
            <a:pPr lvl="1"/>
            <a:r>
              <a:rPr lang="en-CA" sz="2400" dirty="0" smtClean="0"/>
              <a:t>Reason for building the Large Hadron Collider (LHC)</a:t>
            </a:r>
            <a:endParaRPr lang="en-US" sz="2400" dirty="0"/>
          </a:p>
        </p:txBody>
      </p:sp>
      <p:pic>
        <p:nvPicPr>
          <p:cNvPr id="2050" name="Picture 2" descr="http://web.williams.edu/Astronomy/Course-Pages/330/images/for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1600199"/>
            <a:ext cx="3098800" cy="20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3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262</Words>
  <Application>Microsoft Office PowerPoint</Application>
  <PresentationFormat>On-screen Show (4:3)</PresentationFormat>
  <Paragraphs>98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Fundamental Forces of Nature</vt:lpstr>
      <vt:lpstr>Recap - Everyday Forces</vt:lpstr>
      <vt:lpstr>The Four Fundamental Forces</vt:lpstr>
      <vt:lpstr>Gravitational Force</vt:lpstr>
      <vt:lpstr>(EM) Electromagnetic Force</vt:lpstr>
      <vt:lpstr>Strong Nuclear Force</vt:lpstr>
      <vt:lpstr>Weak Nuclear Force</vt:lpstr>
      <vt:lpstr>Unification of Forces (The Biggest Challenge of Theoretical Physics)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Mr. Nestor - Louise Arbour SS</cp:lastModifiedBy>
  <cp:revision>123</cp:revision>
  <dcterms:created xsi:type="dcterms:W3CDTF">2006-08-16T00:00:00Z</dcterms:created>
  <dcterms:modified xsi:type="dcterms:W3CDTF">2015-04-28T13:00:46Z</dcterms:modified>
</cp:coreProperties>
</file>