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67" r:id="rId5"/>
    <p:sldId id="279" r:id="rId6"/>
    <p:sldId id="258" r:id="rId7"/>
    <p:sldId id="295" r:id="rId8"/>
    <p:sldId id="299" r:id="rId9"/>
    <p:sldId id="264" r:id="rId10"/>
    <p:sldId id="296" r:id="rId11"/>
    <p:sldId id="262" r:id="rId12"/>
    <p:sldId id="281" r:id="rId13"/>
    <p:sldId id="283" r:id="rId14"/>
    <p:sldId id="298" r:id="rId15"/>
    <p:sldId id="285" r:id="rId16"/>
    <p:sldId id="289" r:id="rId17"/>
    <p:sldId id="293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12" autoAdjust="0"/>
    <p:restoredTop sz="94660"/>
  </p:normalViewPr>
  <p:slideViewPr>
    <p:cSldViewPr>
      <p:cViewPr varScale="1">
        <p:scale>
          <a:sx n="105" d="100"/>
          <a:sy n="105" d="100"/>
        </p:scale>
        <p:origin x="115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C2BC589-F35A-4E68-8D34-93BA2531EDC1}" type="datetimeFigureOut">
              <a:rPr lang="en-US"/>
              <a:pPr>
                <a:defRPr/>
              </a:pPr>
              <a:t>3/9/2020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FC6BC5F-CB83-46AA-B9DE-5B6F2A779F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FB6FC-2C0A-4490-BC10-4B4ECD4549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FDE3E-AEBF-44F8-B214-3EA44E55C8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6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DFE85-C221-4B02-9A08-CEC3510C85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9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E8613-5295-4DCD-A1CF-C254C773A7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9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0C20E-9154-47B2-9C73-A4E13DBEA3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6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AD851-E55D-47D7-9FCC-B48B394755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63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44931-DA6E-49DC-B0A1-82B128EFF7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9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E51F8-E08F-4D91-BA6D-BA480F6644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7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44BB4-D078-4775-A2AF-03F8AED04B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40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9B6FF-CD2C-426F-AE5C-6C93FD00C3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9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76CDD-B532-40FE-A5CF-CF876ABA2E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6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F9A0EC4-2717-425D-B0CF-881E2A186A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Introduction to Electromagnetism</a:t>
            </a:r>
            <a:endParaRPr lang="en-US" altLang="en-US" smtClean="0"/>
          </a:p>
        </p:txBody>
      </p:sp>
      <p:pic>
        <p:nvPicPr>
          <p:cNvPr id="3075" name="Picture 7" descr="horseshoe_magnet_magnetic_rays_md_clr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38608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057400"/>
            <a:ext cx="4662488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ChangeArrowheads="1"/>
          </p:cNvSpPr>
          <p:nvPr/>
        </p:nvSpPr>
        <p:spPr bwMode="auto">
          <a:xfrm>
            <a:off x="152400" y="0"/>
            <a:ext cx="8991600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chemeClr val="tx2"/>
                </a:solidFill>
              </a:rPr>
              <a:t>Solenoid</a:t>
            </a:r>
          </a:p>
        </p:txBody>
      </p:sp>
      <p:sp>
        <p:nvSpPr>
          <p:cNvPr id="19459" name="Rectangle 8"/>
          <p:cNvSpPr>
            <a:spLocks noChangeArrowheads="1"/>
          </p:cNvSpPr>
          <p:nvPr/>
        </p:nvSpPr>
        <p:spPr bwMode="auto">
          <a:xfrm>
            <a:off x="533400" y="1066800"/>
            <a:ext cx="77724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600">
                <a:solidFill>
                  <a:srgbClr val="45403A"/>
                </a:solidFill>
                <a:sym typeface="Hoefler Text" pitchFamily="18" charset="0"/>
              </a:rPr>
              <a:t> A solenoid represents a coiled loop of wire</a:t>
            </a:r>
          </a:p>
          <a:p>
            <a:pPr eaLnBrk="1" hangingPunct="1">
              <a:spcBef>
                <a:spcPct val="0"/>
              </a:spcBef>
            </a:pPr>
            <a:endParaRPr lang="en-US" altLang="en-US" sz="3600">
              <a:solidFill>
                <a:srgbClr val="45403A"/>
              </a:solidFill>
              <a:sym typeface="Hoefler Text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3600">
                <a:solidFill>
                  <a:srgbClr val="45403A"/>
                </a:solidFill>
                <a:sym typeface="Hoefler Text" pitchFamily="18" charset="0"/>
              </a:rPr>
              <a:t> Current flows through the coiled loop and creates a magnetic field around the solenoid. </a:t>
            </a:r>
          </a:p>
          <a:p>
            <a:pPr eaLnBrk="1" hangingPunct="1">
              <a:spcBef>
                <a:spcPct val="0"/>
              </a:spcBef>
            </a:pPr>
            <a:endParaRPr lang="en-US" altLang="en-US" sz="3600">
              <a:solidFill>
                <a:srgbClr val="45403A"/>
              </a:solidFill>
              <a:sym typeface="Hoefler Text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3600">
                <a:solidFill>
                  <a:srgbClr val="45403A"/>
                </a:solidFill>
                <a:sym typeface="Hoefler Text" pitchFamily="18" charset="0"/>
              </a:rPr>
              <a:t> A solenoid is a type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rgbClr val="45403A"/>
                </a:solidFill>
                <a:sym typeface="Hoefler Text" pitchFamily="18" charset="0"/>
              </a:rPr>
              <a:t>of electromagnet</a:t>
            </a:r>
          </a:p>
        </p:txBody>
      </p:sp>
      <p:pic>
        <p:nvPicPr>
          <p:cNvPr id="1946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91000"/>
            <a:ext cx="28956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40992"/>
            <a:ext cx="9067800" cy="4533900"/>
          </a:xfrm>
          <a:prstGeom prst="rect">
            <a:avLst/>
          </a:prstGeom>
        </p:spPr>
      </p:pic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/>
          <a:lstStyle/>
          <a:p>
            <a:pPr eaLnBrk="1" hangingPunct="1"/>
            <a:r>
              <a:rPr lang="en-US" altLang="en-US" sz="3600" dirty="0" smtClean="0">
                <a:solidFill>
                  <a:schemeClr val="accent2"/>
                </a:solidFill>
              </a:rPr>
              <a:t>The magnetic field of a solenoid</a:t>
            </a:r>
            <a:br>
              <a:rPr lang="en-US" altLang="en-US" sz="3600" dirty="0" smtClean="0">
                <a:solidFill>
                  <a:schemeClr val="accent2"/>
                </a:solidFill>
              </a:rPr>
            </a:br>
            <a:r>
              <a:rPr lang="en-US" altLang="en-US" sz="3600" dirty="0" smtClean="0">
                <a:solidFill>
                  <a:schemeClr val="accent2"/>
                </a:solidFill>
              </a:rPr>
              <a:t> looks like a bar magnet!!</a:t>
            </a:r>
            <a:r>
              <a:rPr lang="en-US" altLang="en-US" sz="3200" dirty="0" smtClean="0"/>
              <a:t> </a:t>
            </a:r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 flipV="1">
            <a:off x="3352800" y="3810000"/>
            <a:ext cx="1828800" cy="1905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838200" y="5562600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1752600" y="5638800"/>
            <a:ext cx="1962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Solenoid</a:t>
            </a:r>
          </a:p>
        </p:txBody>
      </p:sp>
    </p:spTree>
    <p:extLst>
      <p:ext uri="{BB962C8B-B14F-4D97-AF65-F5344CB8AC3E}">
        <p14:creationId xmlns:p14="http://schemas.microsoft.com/office/powerpoint/2010/main" val="223925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u="sng">
                <a:solidFill>
                  <a:schemeClr val="accent2"/>
                </a:solidFill>
              </a:rPr>
              <a:t>Right Hand Rule #2</a:t>
            </a:r>
          </a:p>
        </p:txBody>
      </p:sp>
      <p:sp>
        <p:nvSpPr>
          <p:cNvPr id="20483" name="Text Box 7"/>
          <p:cNvSpPr txBox="1">
            <a:spLocks noChangeArrowheads="1"/>
          </p:cNvSpPr>
          <p:nvPr/>
        </p:nvSpPr>
        <p:spPr bwMode="auto">
          <a:xfrm>
            <a:off x="838200" y="1143000"/>
            <a:ext cx="80772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400">
                <a:solidFill>
                  <a:schemeClr val="accent2"/>
                </a:solidFill>
                <a:sym typeface="Symbol" panose="05050102010706020507" pitchFamily="18" charset="2"/>
              </a:rPr>
              <a:t></a:t>
            </a:r>
            <a:r>
              <a:rPr lang="en-US" altLang="en-US" sz="3000" b="1" i="1">
                <a:solidFill>
                  <a:srgbClr val="FF0000"/>
                </a:solidFill>
              </a:rPr>
              <a:t>__________</a:t>
            </a:r>
            <a:r>
              <a:rPr lang="en-US" altLang="en-US" sz="3000" b="1" i="1">
                <a:solidFill>
                  <a:schemeClr val="accent2"/>
                </a:solidFill>
              </a:rPr>
              <a:t> </a:t>
            </a:r>
            <a:r>
              <a:rPr lang="en-US" altLang="en-US" sz="3000">
                <a:solidFill>
                  <a:schemeClr val="accent2"/>
                </a:solidFill>
              </a:rPr>
              <a:t>curl in the direction of current flow through the conductor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chemeClr val="accent2"/>
                </a:solidFill>
                <a:sym typeface="Symbol" panose="05050102010706020507" pitchFamily="18" charset="2"/>
              </a:rPr>
              <a:t> </a:t>
            </a:r>
            <a:r>
              <a:rPr lang="en-US" altLang="en-US" sz="3000" b="1" i="1">
                <a:solidFill>
                  <a:srgbClr val="FF0000"/>
                </a:solidFill>
                <a:sym typeface="Symbol" panose="05050102010706020507" pitchFamily="18" charset="2"/>
              </a:rPr>
              <a:t>_______</a:t>
            </a:r>
            <a:r>
              <a:rPr lang="en-US" altLang="en-US" sz="3000">
                <a:solidFill>
                  <a:schemeClr val="accent2"/>
                </a:solidFill>
              </a:rPr>
              <a:t> points in the direction of the  induced magnetic north (N)</a:t>
            </a:r>
          </a:p>
        </p:txBody>
      </p:sp>
      <p:pic>
        <p:nvPicPr>
          <p:cNvPr id="20484" name="Picture 9" descr="http://www.one-school.net/Malaysia/UniversityandCollege/SPM/revisioncard/physics/electromagnetism/images/Right-Hand-Grip-Rule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657600"/>
            <a:ext cx="536257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24000" y="1217613"/>
            <a:ext cx="2057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3600">
                <a:solidFill>
                  <a:srgbClr val="FF0000"/>
                </a:solidFill>
              </a:rPr>
              <a:t>Fingers</a:t>
            </a:r>
            <a:endParaRPr lang="en-US" altLang="en-US" sz="360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219200" y="2401888"/>
            <a:ext cx="2057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3600">
                <a:solidFill>
                  <a:srgbClr val="FF0000"/>
                </a:solidFill>
              </a:rPr>
              <a:t>Thumb</a:t>
            </a:r>
            <a:endParaRPr lang="en-US" altLang="en-US" sz="36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420" y="1143000"/>
            <a:ext cx="8229600" cy="48307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Indicate on each diagram the direction of the electric </a:t>
            </a:r>
            <a:r>
              <a:rPr lang="en-US" altLang="en-US" dirty="0" smtClean="0"/>
              <a:t>current and </a:t>
            </a:r>
            <a:r>
              <a:rPr lang="en-US" altLang="en-US" dirty="0" smtClean="0"/>
              <a:t>the north and south poles of the coil. </a:t>
            </a:r>
          </a:p>
        </p:txBody>
      </p:sp>
      <p:pic>
        <p:nvPicPr>
          <p:cNvPr id="2253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429000"/>
            <a:ext cx="380047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429000"/>
            <a:ext cx="395287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200400" y="5791200"/>
            <a:ext cx="457200" cy="0"/>
          </a:xfrm>
          <a:prstGeom prst="straightConnector1">
            <a:avLst/>
          </a:prstGeom>
          <a:ln w="1016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429000" y="4114800"/>
            <a:ext cx="0" cy="533400"/>
          </a:xfrm>
          <a:prstGeom prst="straightConnector1">
            <a:avLst/>
          </a:prstGeom>
          <a:ln w="1016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895600" y="4191000"/>
            <a:ext cx="0" cy="533400"/>
          </a:xfrm>
          <a:prstGeom prst="straightConnector1">
            <a:avLst/>
          </a:prstGeom>
          <a:ln w="1016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362200" y="4114800"/>
            <a:ext cx="0" cy="533400"/>
          </a:xfrm>
          <a:prstGeom prst="straightConnector1">
            <a:avLst/>
          </a:prstGeom>
          <a:ln w="1016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828800" y="4038600"/>
            <a:ext cx="0" cy="533400"/>
          </a:xfrm>
          <a:prstGeom prst="straightConnector1">
            <a:avLst/>
          </a:prstGeom>
          <a:ln w="1016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295400" y="4876800"/>
            <a:ext cx="0" cy="533400"/>
          </a:xfrm>
          <a:prstGeom prst="straightConnector1">
            <a:avLst/>
          </a:prstGeom>
          <a:ln w="1016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886200" y="4038600"/>
            <a:ext cx="685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3600" b="1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09600" y="3962400"/>
            <a:ext cx="685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3600" b="1">
                <a:solidFill>
                  <a:srgbClr val="FF0000"/>
                </a:solidFill>
              </a:rPr>
              <a:t>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715000" y="4191000"/>
            <a:ext cx="0" cy="533400"/>
          </a:xfrm>
          <a:prstGeom prst="straightConnector1">
            <a:avLst/>
          </a:prstGeom>
          <a:ln w="1016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248400" y="4191000"/>
            <a:ext cx="0" cy="533400"/>
          </a:xfrm>
          <a:prstGeom prst="straightConnector1">
            <a:avLst/>
          </a:prstGeom>
          <a:ln w="1016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781800" y="4191000"/>
            <a:ext cx="0" cy="533400"/>
          </a:xfrm>
          <a:prstGeom prst="straightConnector1">
            <a:avLst/>
          </a:prstGeom>
          <a:ln w="1016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7315200" y="4191000"/>
            <a:ext cx="0" cy="533400"/>
          </a:xfrm>
          <a:prstGeom prst="straightConnector1">
            <a:avLst/>
          </a:prstGeom>
          <a:ln w="1016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7848600" y="4191000"/>
            <a:ext cx="0" cy="533400"/>
          </a:xfrm>
          <a:prstGeom prst="straightConnector1">
            <a:avLst/>
          </a:prstGeom>
          <a:ln w="1016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715000" y="5791200"/>
            <a:ext cx="533400" cy="0"/>
          </a:xfrm>
          <a:prstGeom prst="straightConnector1">
            <a:avLst/>
          </a:prstGeom>
          <a:ln w="1016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543800" y="5791200"/>
            <a:ext cx="533400" cy="0"/>
          </a:xfrm>
          <a:prstGeom prst="straightConnector1">
            <a:avLst/>
          </a:prstGeom>
          <a:ln w="1016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4953000" y="4038600"/>
            <a:ext cx="685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3600" b="1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8153400" y="4038600"/>
            <a:ext cx="685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3600" b="1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22550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Let’s try...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37" grpId="0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0070C0"/>
                </a:solidFill>
              </a:rPr>
              <a:t>Factors that Determine the Strength of the Magnetic Field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763000" cy="51816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solidFill>
                  <a:schemeClr val="accent2"/>
                </a:solidFill>
              </a:rPr>
              <a:t>1) Current in the coil, I   </a:t>
            </a:r>
            <a:r>
              <a:rPr lang="en-US" altLang="en-US" u="sng" smtClean="0">
                <a:solidFill>
                  <a:srgbClr val="FF0000"/>
                </a:solidFill>
              </a:rPr>
              <a:t>(I </a:t>
            </a:r>
            <a:r>
              <a:rPr lang="en-US" altLang="en-US" u="sng" smtClean="0">
                <a:solidFill>
                  <a:srgbClr val="FF0000"/>
                </a:solidFill>
                <a:sym typeface="Symbol" panose="05050102010706020507" pitchFamily="18" charset="2"/>
              </a:rPr>
              <a:t>, B )</a:t>
            </a:r>
            <a:endParaRPr lang="en-US" altLang="en-US" u="sng" smtClean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solidFill>
                  <a:schemeClr val="accent2"/>
                </a:solidFill>
              </a:rPr>
              <a:t> </a:t>
            </a:r>
            <a:endParaRPr lang="en-US" altLang="en-US" b="1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solidFill>
                  <a:schemeClr val="accent2"/>
                </a:solidFill>
              </a:rPr>
              <a:t>2) Number of turns in the coil, N   </a:t>
            </a:r>
            <a:r>
              <a:rPr lang="en-US" altLang="en-US" smtClean="0">
                <a:solidFill>
                  <a:srgbClr val="FF0000"/>
                </a:solidFill>
              </a:rPr>
              <a:t>(</a:t>
            </a:r>
            <a:r>
              <a:rPr lang="en-US" altLang="en-US" u="sng" smtClean="0">
                <a:solidFill>
                  <a:srgbClr val="FF0000"/>
                </a:solidFill>
              </a:rPr>
              <a:t>N</a:t>
            </a:r>
            <a:r>
              <a:rPr lang="en-US" altLang="en-US" u="sng" smtClean="0">
                <a:solidFill>
                  <a:srgbClr val="FF0000"/>
                </a:solidFill>
                <a:sym typeface="Symbol" panose="05050102010706020507" pitchFamily="18" charset="2"/>
              </a:rPr>
              <a:t>, B )</a:t>
            </a:r>
            <a:endParaRPr lang="en-US" altLang="en-US" u="sng" smtClean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endParaRPr lang="en-US" altLang="en-US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solidFill>
                  <a:schemeClr val="accent2"/>
                </a:solidFill>
              </a:rPr>
              <a:t>3) Type of material in the coil’s centre </a:t>
            </a:r>
            <a:r>
              <a:rPr lang="en-US" altLang="en-US" u="sng" smtClean="0">
                <a:solidFill>
                  <a:srgbClr val="FF0000"/>
                </a:solidFill>
              </a:rPr>
              <a:t>(e.g add a soft iron core)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solidFill>
                  <a:schemeClr val="accent2"/>
                </a:solidFill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533400" y="1235075"/>
            <a:ext cx="4495800" cy="521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For centuries, people believed that electricity and magnetism were somehow related. In 1819,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the </a:t>
            </a:r>
            <a:r>
              <a:rPr lang="en-US" altLang="en-US" sz="2800">
                <a:solidFill>
                  <a:srgbClr val="FF0000"/>
                </a:solidFill>
              </a:rPr>
              <a:t>Danish physicist Hans Christian Oersted (1777–1851)</a:t>
            </a:r>
            <a:r>
              <a:rPr lang="en-US" altLang="en-US" sz="2800"/>
              <a:t> discovered the connection by accident while lecturing on electric circuits at the University of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Copenhagen.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/>
          </a:p>
        </p:txBody>
      </p:sp>
      <p:pic>
        <p:nvPicPr>
          <p:cNvPr id="1126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600200"/>
            <a:ext cx="333375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162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000" u="sng"/>
              <a:t>History of Electromagnetism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 dirty="0" err="1" smtClean="0">
                <a:solidFill>
                  <a:schemeClr val="accent2"/>
                </a:solidFill>
              </a:rPr>
              <a:t>Oersted’s</a:t>
            </a:r>
            <a:r>
              <a:rPr lang="en-US" altLang="en-US" u="sng" dirty="0" smtClean="0">
                <a:solidFill>
                  <a:schemeClr val="accent2"/>
                </a:solidFill>
              </a:rPr>
              <a:t> Discovery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0292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3600" dirty="0" smtClean="0">
                <a:solidFill>
                  <a:srgbClr val="FF0000"/>
                </a:solidFill>
              </a:rPr>
              <a:t>Whenever an electric</a:t>
            </a:r>
          </a:p>
          <a:p>
            <a:pPr eaLnBrk="1" hangingPunct="1">
              <a:buFontTx/>
              <a:buNone/>
            </a:pPr>
            <a:r>
              <a:rPr lang="en-US" altLang="en-US" sz="3600" dirty="0" smtClean="0">
                <a:solidFill>
                  <a:srgbClr val="FF0000"/>
                </a:solidFill>
              </a:rPr>
              <a:t>current 	moves</a:t>
            </a:r>
          </a:p>
          <a:p>
            <a:pPr eaLnBrk="1" hangingPunct="1">
              <a:buFontTx/>
              <a:buNone/>
            </a:pPr>
            <a:r>
              <a:rPr lang="en-US" altLang="en-US" sz="3600" dirty="0" smtClean="0">
                <a:solidFill>
                  <a:srgbClr val="FF0000"/>
                </a:solidFill>
              </a:rPr>
              <a:t>through a conductor </a:t>
            </a:r>
          </a:p>
          <a:p>
            <a:pPr eaLnBrk="1" hangingPunct="1">
              <a:buFontTx/>
              <a:buNone/>
            </a:pPr>
            <a:r>
              <a:rPr lang="en-US" altLang="en-US" sz="3600" dirty="0" smtClean="0">
                <a:solidFill>
                  <a:srgbClr val="FF0000"/>
                </a:solidFill>
              </a:rPr>
              <a:t>(wires), a magnetic field</a:t>
            </a:r>
          </a:p>
          <a:p>
            <a:pPr eaLnBrk="1" hangingPunct="1">
              <a:buFontTx/>
              <a:buNone/>
            </a:pPr>
            <a:r>
              <a:rPr lang="en-US" altLang="en-US" sz="3600" dirty="0" smtClean="0">
                <a:solidFill>
                  <a:srgbClr val="FF0000"/>
                </a:solidFill>
              </a:rPr>
              <a:t>is created in the region</a:t>
            </a:r>
          </a:p>
          <a:p>
            <a:pPr eaLnBrk="1" hangingPunct="1">
              <a:buFontTx/>
              <a:buNone/>
            </a:pPr>
            <a:r>
              <a:rPr lang="en-US" altLang="en-US" sz="3600" dirty="0" smtClean="0">
                <a:solidFill>
                  <a:srgbClr val="FF0000"/>
                </a:solidFill>
              </a:rPr>
              <a:t>around 	the conductor.</a:t>
            </a:r>
            <a:r>
              <a:rPr lang="en-US" altLang="en-US" sz="4000" dirty="0" smtClean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76400"/>
            <a:ext cx="386238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2400" y="1417638"/>
            <a:ext cx="5410200" cy="4830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036" y="2100834"/>
            <a:ext cx="6866328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19050"/>
            <a:ext cx="9906000" cy="1143000"/>
          </a:xfrm>
        </p:spPr>
        <p:txBody>
          <a:bodyPr/>
          <a:lstStyle/>
          <a:p>
            <a:pPr algn="l" eaLnBrk="1" hangingPunct="1"/>
            <a:r>
              <a:rPr lang="en-CA" altLang="en-US" sz="2400" dirty="0" smtClean="0">
                <a:sym typeface="Symbol" panose="05050102010706020507" pitchFamily="18" charset="2"/>
              </a:rPr>
              <a:t> </a:t>
            </a:r>
            <a:r>
              <a:rPr lang="en-CA" altLang="en-US" sz="2400" dirty="0" smtClean="0"/>
              <a:t>The magnetic field forms concentric ________ around the wire</a:t>
            </a:r>
            <a:endParaRPr lang="en-US" altLang="en-US" sz="2400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2400" y="714565"/>
            <a:ext cx="9906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342900" indent="-342900" algn="l" eaLnBrk="1" hangingPunct="1">
              <a:buFont typeface="Symbol" panose="05050102010706020507" pitchFamily="18" charset="2"/>
              <a:buChar char="·"/>
            </a:pPr>
            <a:r>
              <a:rPr lang="en-CA" altLang="en-US" sz="2400" kern="0" dirty="0" smtClean="0">
                <a:sym typeface="Symbol" panose="05050102010706020507" pitchFamily="18" charset="2"/>
              </a:rPr>
              <a:t>The field lines are spaced__________ apart the farther you </a:t>
            </a:r>
          </a:p>
          <a:p>
            <a:pPr marL="342900" indent="-342900" algn="l" eaLnBrk="1" hangingPunct="1">
              <a:buFont typeface="Symbol" panose="05050102010706020507" pitchFamily="18" charset="2"/>
              <a:buChar char="·"/>
            </a:pPr>
            <a:r>
              <a:rPr lang="en-CA" altLang="en-US" sz="2400" kern="0" dirty="0" smtClean="0">
                <a:sym typeface="Symbol" panose="05050102010706020507" pitchFamily="18" charset="2"/>
              </a:rPr>
              <a:t>are from the wire which shows the field strength is_________.</a:t>
            </a:r>
            <a:endParaRPr lang="en-US" altLang="en-US" sz="2400" kern="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1367219"/>
            <a:ext cx="9906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342900" indent="-342900" algn="l" eaLnBrk="1" hangingPunct="1">
              <a:buFont typeface="Symbol" panose="05050102010706020507" pitchFamily="18" charset="2"/>
              <a:buChar char="·"/>
            </a:pPr>
            <a:r>
              <a:rPr lang="en-CA" altLang="en-US" sz="2400" kern="0" dirty="0" smtClean="0">
                <a:sym typeface="Symbol" panose="05050102010706020507" pitchFamily="18" charset="2"/>
              </a:rPr>
              <a:t>The field lines ___________ through space (are 3-D).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410200" y="-22098"/>
            <a:ext cx="1356360" cy="80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CA" altLang="en-US" sz="3200" kern="0" dirty="0" smtClean="0">
                <a:solidFill>
                  <a:srgbClr val="FF0000"/>
                </a:solidFill>
                <a:sym typeface="Symbol" panose="05050102010706020507" pitchFamily="18" charset="2"/>
              </a:rPr>
              <a:t>circles</a:t>
            </a:r>
            <a:endParaRPr lang="en-US" altLang="en-US" sz="3200" kern="0" dirty="0" smtClean="0">
              <a:solidFill>
                <a:srgbClr val="FF000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191000" y="656464"/>
            <a:ext cx="1356360" cy="80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CA" altLang="en-US" sz="3200" kern="0" dirty="0" smtClean="0">
                <a:solidFill>
                  <a:srgbClr val="FF0000"/>
                </a:solidFill>
                <a:sym typeface="Symbol" panose="05050102010706020507" pitchFamily="18" charset="2"/>
              </a:rPr>
              <a:t>farther</a:t>
            </a:r>
            <a:endParaRPr lang="en-US" altLang="en-US" sz="3200" kern="0" dirty="0" smtClean="0">
              <a:solidFill>
                <a:srgbClr val="FF0000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467600" y="1058991"/>
            <a:ext cx="1600200" cy="80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CA" altLang="en-US" sz="3200" kern="0" dirty="0" smtClean="0">
                <a:solidFill>
                  <a:srgbClr val="FF0000"/>
                </a:solidFill>
                <a:sym typeface="Symbol" panose="05050102010706020507" pitchFamily="18" charset="2"/>
              </a:rPr>
              <a:t>weaker</a:t>
            </a:r>
            <a:endParaRPr lang="en-US" altLang="en-US" sz="3200" kern="0" dirty="0" smtClean="0">
              <a:solidFill>
                <a:srgbClr val="FF0000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590800" y="1470470"/>
            <a:ext cx="1600200" cy="80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CA" altLang="en-US" sz="3200" kern="0" dirty="0" smtClean="0">
                <a:solidFill>
                  <a:srgbClr val="FF0000"/>
                </a:solidFill>
                <a:sym typeface="Symbol" panose="05050102010706020507" pitchFamily="18" charset="2"/>
              </a:rPr>
              <a:t>extend</a:t>
            </a:r>
            <a:endParaRPr lang="en-US" altLang="en-US" sz="3200" kern="0" dirty="0" smtClean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2716528"/>
            <a:ext cx="1905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u="sng" dirty="0" smtClean="0"/>
              <a:t>The 3D Magnetic Field around a Straight</a:t>
            </a:r>
          </a:p>
          <a:p>
            <a:pPr algn="ctr"/>
            <a:r>
              <a:rPr lang="en-CA" sz="2800" u="sng" dirty="0" smtClean="0"/>
              <a:t>Conductor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59796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" y="1177409"/>
            <a:ext cx="4953000" cy="5105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1000" y="33528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altLang="en-US" sz="2800" b="1" dirty="0"/>
              <a:t>Mapping the Field of a Wire in Two Dimensions</a:t>
            </a:r>
            <a:endParaRPr lang="en-US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985766"/>
            <a:ext cx="2358509" cy="23585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91000" y="572875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Top view- Current going _______ from you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267200" y="3500741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Bottom view- Current going _______ you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886200"/>
            <a:ext cx="2615309" cy="2615309"/>
          </a:xfrm>
          <a:prstGeom prst="rect">
            <a:avLst/>
          </a:prstGeom>
        </p:spPr>
      </p:pic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6705600" y="1835139"/>
            <a:ext cx="4587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6946454" y="442641"/>
            <a:ext cx="9380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 b="1" dirty="0" smtClean="0">
                <a:solidFill>
                  <a:srgbClr val="FF0000"/>
                </a:solidFill>
              </a:rPr>
              <a:t>away</a:t>
            </a:r>
            <a:endParaRPr lang="en-CA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591300" y="1057426"/>
            <a:ext cx="573087" cy="158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7761287" y="2040830"/>
            <a:ext cx="484188" cy="476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659910" y="3283827"/>
            <a:ext cx="573088" cy="1587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5472240" y="2174864"/>
            <a:ext cx="484187" cy="4763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727" y="892194"/>
            <a:ext cx="463525" cy="370820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6894254" y="5069013"/>
            <a:ext cx="150813" cy="1492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CA" sz="3600" dirty="0">
              <a:solidFill>
                <a:srgbClr val="FF0000"/>
              </a:solidFill>
            </a:endParaRPr>
          </a:p>
        </p:txBody>
      </p:sp>
      <p:sp>
        <p:nvSpPr>
          <p:cNvPr id="19" name="TextBox 6"/>
          <p:cNvSpPr txBox="1">
            <a:spLocks noChangeArrowheads="1"/>
          </p:cNvSpPr>
          <p:nvPr/>
        </p:nvSpPr>
        <p:spPr bwMode="auto">
          <a:xfrm>
            <a:off x="7316126" y="3374293"/>
            <a:ext cx="11673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000" b="1" dirty="0" smtClean="0">
                <a:solidFill>
                  <a:srgbClr val="FF0000"/>
                </a:solidFill>
              </a:rPr>
              <a:t>towards</a:t>
            </a:r>
            <a:endParaRPr lang="en-CA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730846" y="3983530"/>
            <a:ext cx="573088" cy="1587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5399087" y="5191188"/>
            <a:ext cx="484188" cy="476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699275" y="6428607"/>
            <a:ext cx="573087" cy="158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8009634" y="5141243"/>
            <a:ext cx="484187" cy="4763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729" y="6065980"/>
            <a:ext cx="463525" cy="37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1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8" grpId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433388" y="381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Right Hand Rule #1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6413" y="75406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>
                <a:latin typeface="+mn-lt"/>
              </a:rPr>
              <a:t>Current passing through a straight wire produces a circular magnetic field.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endParaRPr lang="en-US" sz="1100" kern="0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CA" sz="2800" kern="0" dirty="0"/>
              <a:t>_______________________________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CA" sz="2800" kern="0" dirty="0">
                <a:latin typeface="+mn-lt"/>
              </a:rPr>
              <a:t>__________________________________</a:t>
            </a:r>
            <a:endParaRPr lang="en-US" sz="2800" kern="0" dirty="0">
              <a:latin typeface="+mn-lt"/>
            </a:endParaRPr>
          </a:p>
        </p:txBody>
      </p:sp>
      <p:sp>
        <p:nvSpPr>
          <p:cNvPr id="13316" name="AutoShape 6" descr="data:image/jpeg;base64,/9j/4AAQSkZJRgABAQAAAQABAAD/2wCEAAkGBxMTEhUUExQWFhUXGR4ZGBcYFx8gIBshISEgHCQfHxweHSggHyEnIiAhITEhJykrMC4uHiAzODMsNygtLisBCgoKBQUFDgUFDisZExkrKysrKysrKysrKysrKysrKysrKysrKysrKysrKysrKysrKysrKysrKysrKysrKysrK//AABEIALMBGQMBIgACEQEDEQH/xAAcAAACAgMBAQAAAAAAAAAAAAAEBQMGAAIHAQj/xAA+EAACAgAFAwIEBAQDCAIDAQABAgMRAAQSITEFE0EiUQYyYXEUI0KBM1JikXKCoQcVJJKxwdHwU4M1Q6I0/8QAFAEBAAAAAAAAAAAAAAAAAAAAAP/EABQRAQAAAAAAAAAAAAAAAAAAAAD/2gAMAwEAAhEDEQA/AHnX9cubfLGaeNQwDS6iAXI1Ko33FNGeOVPvjRJmDJBmWcvJLGzyFzxWkAkekFtNUKGwvnBnTIu5JNFM2r8RlxJGWXzG1WGHNGq80Bhf1LqGo59wuv8AI7ibKDcb/mbckIdJG5543wBnTpnOWaIOdUcU8Co59ZVSlHUCFsA+52N+DgHKFYZFKmWQOklyMzL+YY1dU3NilLEDcb++JpwImmVNDn8KMwpNEa4iEJJvbUmkkfXnEmQjIMeoxu69tyUoK/8AEhBAN70qCudjgJMv04pKkaMVfLyx9tNQOuP8xbJ03axvd+a3vAmoLLKNQ0xDXbbBWGYcBvlJBABG3jnEvT0zLGABVBKrFIWHLJ3om3B9NjSR9zxiXqMPefOKrChmY0eQLWk9soQDdhRIbJN8t9wA/VZ3ijkLhVQRxBWKrqoBZCF+Umij7eKw2zfU+wzKkYZJGkZmBH6oy6ffbej7isA/GfS9WXjMdTGOV2Iejaqj3vZvZ9Qu7/fGnxitRTlgEMbxaNq1lIC3I4B48cc4Afp871Gzbr2i5oncBJX38HdwCR9PbGTdQQZdcu8gAkTUx1EbmIOi34Gpq54U4hXJylY0lDBjG0EbjhW0LDfzD02x2AqxjTMQmZ5ZO+oAJRFKgBFVYwXK82NRA4wHszNHBkQWDtKJcxICdgQgW1s7D2BJ/wBME/EMKRh5r0ALBGAQCQzACgQd6UWQfffAfVemJIVaKbuk5b8OQBtZRnH1BIfVX1wPnMjMrFFthJn1kIc+kIvcIJNcUlV9BgGc0gbJwCYqnfLyu27C9d7kH+ZVsb0duMFdchSeeZll7RbLxybgMjBDq1N5HFfWhiqdVy5HZjmkUqmXj1oVOkMfWRRG+ovv52wT1DqMZ2rSTHDlpDosDVKZCLAAXaqvYg15wDTqk0Ec9LcrtHK5bRSgum17bURsPa+cC9LGXDZeR1HdlT0LWwJUqW0f4mHnx/Yf4oUtOyrMiiH0+ska2AEd6l9VjVttQ++EsMUuVkQ7SxEO4ALalc2nqYgEAmv9LGA267BHJOXWVtbOEKkEAFgSaX3K7G/I2ODPiLLGdjG8obvO02jWFCKiMK439r/8Yh6B+UrIImcxzo6yEbsVFi/VemiOBW9e+POpZNUnQzC1mDM6HkRsxcrzd2CPqMB6uSy6HMU664SGRq1AI1DSVABsHQRfBGB8yGDSh9DpNGWKxgLzpIajxsCNiPGC+k6lzKxSlYpMzCEChDYcOGsng2V2PjUMDZzp6NETIrCVkQwOPYSOzAsBsoUFd7rzgJIcvE+SkLeh4ZY3F+khGamAOx2DXY50jE2RCvlJoUMknreRTrBBIUo6kEfMULHb9S3vj34MQqJJcyBoEfcRmYkuqMVk286VYnRXgH64K+AI6M+UfT3JI3jy0mjgFdS6mIDHb/r5wFXyiD1SJpEXZU24GzbNpINDVqTcVRI+pxPnc2xhpYgWkCI+jwXVGjYUa1I8ZP7nfE0RAlUqrvpRC0KfKTrbUL30stgbjycbdPzcdyaR2ik8c5iNmkDMp33AAWQCvNeMAl+IHj7jKxjfUdbyoQKtgdx9wRt5P0xaI88JJCkKENDk5YFLqo3AEg+Vbul5/wCxwv8Ah2RHly+towkj9qRWBDMrGN0O43JJZb43rB/QU/DPFPLGoY5jsySyNbKGjJDUPYekA/ytgEHwnkX/ABGSZdEbd2MAOPU20NsDWx28b02GXXHfKdSlJey2cEjgc6I17jEGuKYD6lcNukZZop4dUZkdepzRg3WqhGykfygAbA7bYV5Pp7ZrM5xmUCEPKrk2XYST6AV25A9NXxgIPhWRnkWSLMMXaaHuIy+hwZGbcnmgCfvzgb4Zzxkzqys405RJJjudIpiBvXvJud7Awx+Dci8EeZn9NBZW0ezIQsQBPHrkYEH29wcFdJSCLpubmRe4GjTLolbd1gLquTq5IPgYBfmekxtlZpHRfQqw2CAWeNS5byKaVlU/bEnxjm5Jc7DFKGEaBINI9e4WMuSf1ABmu/5frg/p3T5FkkRQ/wDEgGkNq3klBd3skAlEXf8AxVWA+sSrJmn7Dlcw02bZOKJrsijZo7MaqiAx9sAvzHXoZMxNmTI/bDlk9/UwABXwuiOv8xvnDHL9ZkWGSB5UUCBJszmDHbFpH1iOqGzaksUDV426f8ItCw7sqNFNIDIXCkGKPXK7KbGxIPiqYe2Apczl50zsxLRvmcwqQKp3PCLa8kLZYrXIAwBGYD5WDKl0SMS0WBLF442pF0m7tQZH+n7Y7V3I/wD5JP8AXHEPivPd3qLrIjGEBIIravVuA1cVbFueAPtjun4Ue/8ArgKV1CeUayVIkh7sWwAJWQB1rxtpXf8Ap+uJJMkiZsPqUB1kZks+liQJgV8gq9jxarzeDlUSZvOKBI/dVWRiy6Y2ZFWrJtSpW6H8x/bOpTxsUzIU6SDrXTbNZWN1IujabfdB7DAKo1KLBIyF0XJzxs1U0jKVFEMCWJRL4I2Jw2yuTUQdqIIEjhLKa+ZlfV/YsAfHO2JyyxRw6ogRHI0Q9I2+cqK3q1pb86/2wRlYF1kyag6I242DK40H+3bD+ase+AW5IgjIuWVmcyC7Ox07rXDENtv/AN8eS5GIPnFjBqVe6S3DMCJivNAU372cCS5MsmUi+cxTsQysbXTJodSVu/Sd7AFjDzpfTss2ZZ0LaWibL9s/KBETGyiuDR33uqwCeXJx/g3iaQ6TMiyMoI0iRBHQ344GFuRvNxu2cUtHLJlio9joaK6H9a8EYc5Lp6plij1rUS3Jq4MMgKCrN7VZ+mNOnxLFHCpiURu6AKRyTmGptXOwo/5vG+ABMI7YkcK3bQnRrGxOYI54AOnk+2E0PRVaLNu2mKMhu0fYuVjYUVpgCBuBVnzhtBlmjScHUU/DtISWB9f4l2Ia7Fg7fs2HXW8royeXZ0CyM8S1YpS0ySm62NacBVsvmQseWy8i6ZZW7btsfUsUYtN9qBbf38Yi1tJSohUMk0q2thI0Tt7AbayxYb+598adZiM6qfUFiEzupBtie6wAF3YKUR9hifK5R0imjdf4EGWyZ0KQdU7KZDQ2Na745GAA6pkRPmgJgq3PrsGlYBlAG3OlVJo+94Z5kqkiNOCEaVCY2N3pvMbKP1AaF+h/e1ebiSafM9xAFQymJ2YKXJbtKovilBNnwcb5x1TMvHLAdEbMqg2QZCiRhl3pQSOGvAK+swRzPKVDEswddbhaHeoA3ubp/V7fbDntQrOY5GOuQfiXGoHQ5BCqR4Asj6aBzeJekdBjkzUMKoqKxWSRiQS6qtBVFUoG5/zCvOJs70WN87mtT1NI/b16BpUFbb1HYsI9K7eScAK0ja03qOJFVtLUW0IWb0+eKv6UcSPAG0sSChj0ISbYOwaTSK4IJUfe8HdKSKXNp3NbSGrTWCqiirFlFiyLJ9qvbAnT+kwI0USRyOn4pD6rLJV7ljvRBsUaOrAI+l554ZGFCJ2hRJAysZAdZ1SKWF8stgHwOcH2smUUxkr+EcoGb1a48x6Obr0ucQ5rp6NK0rROzSRN3CAQ1swTSPfYHj7+bxZvhPIJmIp8uQpIiKuoXa/SF5A/XGzDYCmvAVv4e6mIzLCXBkaFlUtVa69IAYkEEKV25ujiQ9WEU8hPoliF6EFBWHK3wFkAIv8AtieXJBVKxLGZEKugVK9yFs7WRYP9V1ucbyO8sk84WNu6gagdyUovpP6hVn/l22OASLkVkfVFKYxptXW21hwJPUoNlfSf833xK2pdayfhzajLq4XfYahY9yNrPla8Y36jlo5XWWgytrBiWgEK0HCjbUdBDrZu1JwUuXvKxyPoqMNHPGdILtE9hl5JYq5Ox8YBP1xkY5JdkWZcuwKkbN642036rD6W2+nvjR0ibJu4BCyTtyQW1K8gBA8Fg4399vODYcv28mGWmjy8hUybAqHaJxoZtwCS4JrbfHn4RGykr9kDRNC7SBh6AjmM03NULJ/7nAeZnqBa5YbHaminbxZkjRSd/UDcbGz7YlfMdjNZoRBhUjN4oFWEjfa9S0L+tYDTpI09TFkgTxRjfZl/MA+X6Hk/cjnB+ag/4XS8Ybt5aRiQbZzIkOliANJtwRz7fbALOndQeHJImYMaLM5chyLKq0jnY8/mFRXtWPMm7Q9KgZWE+vMs6olkqVXSLUcsbHp8FgbwRm8kzCD0sRDllZI3N+l5tFNfytpFfYH2xZcl2fwfS8xX5kuYeUJpFux7j6RsKpgnq9lwE/SOrSL3GC6XDRIQbNaMu0hAN+GZR9zirZhGglnycQDzUoVqFiWUJGWJ8G5HbYbViyq//HQwKTI2ZZpCzaaAEgDttQ9ccNAbn1ffAUFN1d5yqrGhlzJlsgduO4xqob+vVQPt9MAB1+QzdSiyce8MMIymsKCL0qz7/YKprizhJ8JzJJn+43qjyavMx06Q8oIQX7EnTQPm6xYfglVVs9m5NFZeCyukDVLIDI11uSD6OeftgPIqkbRxbd2xmM0CQF/JDSnVt/8AI4H10D2wEcMbZjqwMkSRIJC8ikGj2hHq3I3OqlDVwTjuP4we4/0xyDpcCuzNLKrIlSZxtVNpT1dsC7p5mbnlVA32x1zvL7f6DAJlDpmjGgjoBJI2NnZm9QNbXuaJ5tfbC/pEIEEiSIqtITKw8qregnjkDSxoc3hnlyBLl3CKzCKeNXA4KMo4+un/AExDlJ1mWOWJiCyFJFJYFdRCsFv+Vze/vgA4ImWOUs2rVloplX+uDZj9CSFxtmoYp5u2l3qLbtX5eYjHqU80HrYYa9DlDRpKSSSrkAiiwYB2H0pgcD9My6qYQTshfK3tuBTRkn30gAVzeAj6svbngUAaXklBG9kyRs4uuLZWHPgYiIDGMxqwjM0mpjW/eVhYN/LqNWPIGCM5NG6rLoLzRSQqwDGwQdt+Nmc7+14lKkK0ZcV2ZQGANKUkIB+66h+42wAmWUkPGLVlzDhQ3qDBkNgj25/sPfGnU8i5/ClfUY3rgHdZ46P0oFsM8wGWf1BaaX0HcEv2eb/ykVhI65jQkqupUmFjtYPcnBYjerA8eP2wAUuUdIZAGfUQ8Wqh6i2ZlL7D32/bDj4xzWjtBjdTQACr39ZJAHmgP7Y9jy8iwZXUNVSozMTQtpGvbf8Am2H2xvnsomYmkSN/WmZg13vWiPVS+xq7/fAVzq+VaM5DK6t5Mw4Kxih8yyMONlABB3vcjycSr1CQRK+lj+Izs0jEH5EhZtJq+LVSRxzwKwwKFnE0hp1izBQaeDJMUXbZrogbc74C6ky5YGONyVgQRKqrZV3JdgCTzoJNeAi84BJ09AJIpJN4U1SsQCA2gWRvdEtSUdzRG93hl1DqdXI+xl0xMB5LDW7KL5CkqB7lSfAwr6gkkMUUROp/40zkHt6QSo2sfrZ3B2vSuGXVpYmdYjCzLBH3JAo2t9JA9JJsUqkn22vfAC/DEbLJmupyG1gjpFHJdlB9/CsBp49R/ZV1LqkkWXRHVQ7Rd4o/Opnsatt7U8c/LzizdUyuiFMsULs570i2a7j+iNCP5UG+n3RSfOB+o9JiXMJAqBwVSF+KMo0uxLGz8oVaA/0vAE9LyLmYzqxQIQyrRGtVQBgxqg3LV9hiGOSYsG7odtOXNht+4VPp/lIvRv41cYdDNTMshjBKwzaQSAAQ2oM3PqG4oWNgDhWuaWfLSsCsbMz6dhZEJEi7i/SVjwAkWblyk5eRCcsX/MaMg8szCyTuLajvtorDbL5z8L1SRWeQxtoAvdakAAa63AZQORWo4AXKpWZUL/GiWeIaKu9b6QPlNgv/AO8vMzljnMlWXZhNCFaLU1FqAYCQUdmHpJ97IwFc+POm/h52K6FWZhJHqHpLLRaM0bDMx1KRybwjjjUCQ5Zj26uLU1IG17A2pNhiUP1K2MXvrKxdXyssGnTPH60Bsb+GB50kgoa8j7Yp2ofh9TSPRfTJ3D8kqihqUp53VjQsUfF4BcqieR44bHpaW3JJGgC1VdPzIbGwsqeNsZJ0hNIZWDNIve0sCQHQaa4sWgdTt+njjEyTtDJqFBnUOt2SxBvWCDqKtpAYedLWPVhl1XJIWGYywP4bNrqADN6Zgfk23QGiDX9X0BBXprKZ2NhZZYZEXgOt6hoHnSrqPcUMGDPnNZXNBVkW8tKQARRa4pdid9i1izwcGZbopknZUdRcRSLclQHjaWJkXj5tS+/5a++DvhyNp8tr0DX+GBaqBB7TwyLQ8ho02+uAqvS8sV6fm5xHIjrLHGytRYkaU9S7Dzzfv+5fVOjS5ac5eOnEiwxPv8gLCS1F7DTHdDyfrhuyyVNAvpGZzsCszDfSzs5oV5CVv9cP/wAO8uezrrahGVbvkrHG9j22Yj98Bzb4jlZQ0qh3OqOJgFrfTIRW2x1yL9wBtvjoMEbZeYa9oun5CzQ9JkcHj7Kn/wDWKz8KFp4MmNZIn6i0m4PqSFAf2AKjnziw/FUn5eZVm0jM5yCE87JUamwNxYDbfX2OArsUM0DTZsxtrymTiQLqFGR12q99IMjX9sDx92GGYsyg5js5aAvZDKmrWxGoXbsbo16sPPjjOFsuY03GZzUkbAnb0Uij/CunVpsWVrzhV1rpKLOwjYmPJwrk4EYk3PIt3uNgqsWJ3O+9YCDJZdMvk4yCXGamfNuAQCYYNUgF+xYL/wA5AxX3zhSKfM5imkzRjiiRSS1WJWYbcG9je+2Ll8TZORljykYClIoMmmjw0lNKQPZEQHc8X74q6ZMzZzMSs/8AweVbQ2phtHCAhCqbPr0sBXm99hgGksHayGVy6aWnzTnNOWAApjYLgndQSDRPCn2x1n8Of54/7441m87NOZ848KR0RlLYErEoGt7UcjSRGAOS31x1vWf5R/yYCLpUMgWNnfdWYupH62chtJ5r5tq4Ix7+FkPqUhTOUcH9SkMutfAIKAC/6Sd8br1Cg3p0iORl0sfKrqsXyDuv7j2x4kmkiRQGX1aR7+pyKrexv9wRgCFy7LPE2wjDSoAP6qI2r3BHI4xMuSRhIFc2Tr+mobAjaxTAf2rAa5wBkQUQGZkbUdrpls+xVyL+nnEObzp7kbgAPuhVeQTIQa4BpVk396OAYJkFOYLqAEkiW2Dcsr6h6f35/bxjSfL9zL5mwfUJlAs7/MP73jSXOtFqVQGGn8rwQSzDTfHOmvoD7YifqpClwDsTIF/mtS2n6XRO/wBMAwcq8cB2vVG+/wDl3/sawofLastRBt4pU+agCpYj7G/P0GI16iO28S361YRlgB6SjMu9DgJV+4xoudUJTAEdsBkLC1Y9wSMQNiSfH1wDDNzku6FToRcsV22LGQki+L2W/vhIs7xy9SkGxkCiECrLbpqHgn1CjfjfAk/VD69QpmjZpGVjWpJA6UPDMA4Ffy74jzmYsMFYqy63vkggyhdC+9E/cgYBzNPGzgqWpZI8uialGsxM8jAG/JUEk/y4g6plQxiPeCiPuZmYqVa9Rul9zY0A1xfkjFMOcdNfbazaDV4RntdRUk+qyfV4rfxg3pXVamdtaLEiptswUKL9XsiijuQSyJ/NgH+e/wCHiUSrc2YIcxn1CNI60ILHN6dvLEgbVgHrGXGQSIkBVDd/MMXI1sPkisDiwF83TEjm3/Rcqs865mSy1KY4ybKirDvvsACdIPJJbkio+pZNc1K0876chCD6SfTMwIOs/wBC1QrkjyMAu6IZEj/HTWAdUzIGJ1SORojQEeAaJ96HhsbQZTt5qNZFEk+ksKs6JJCLb2BVPJr5QBzWG3VOpgLHORpQGsvCyEMzEEa2UjUKB2Sgd96JoLuj9PYPPPISssqBGUkA5ePdiX3P5rkk1/h9sBrFIrLLlYl+VzTlwfVQKhd92CuAbFCjhZlMuzSagNpImU0dQ/LQLTMd7L6wfoT74smY7WmMyKFKlpV4X0qQQDv+qwL8kYGzeUhjVXiMaLGxWVaGlwwHLHcUt2b8YBOM5oaAfmuuVkMOqgO6uwHirVro8ek4YZfVl+oRyD0ZZ/yVtq+cagrIRYIk+UezGtrwfl+mpmonhZQNqZtiusHXQBJ9yb9m/YJMlLJqeCVQ6J6C/wCpqJYowY7aLBSTxdYDz4yyebyedHUIakiJAkBJUizWk0DYI80d6874j+KMucxBF1XIoVf/APfC42P6SZF/mjP6xuALHGLnEyGIooOYgJ0yI27IDzYPzr9Pbi8Ks3lMxl5hmMnUsDKFeKzQq96HJr06uRVEEbgOeSQAAWCrKHZJTslbagFs7ryaPylWF73bvhPpoOUkimcl2K0NqWRNOl1oeltQU782PGNuodDIWSfJhJEamaAstoRzoPAZeVJPgrwRSDNdTUmMwyIUI0iIqUaRSGVls/KUP6eRp2OyjANc/wDF6I8Uyx0VBjcKCRpUiRWUVyfWg9tTfy4Sw9fMEmaRmAiMhkZFWqDsLIHItw1+Nx9cCdf6RLkgjS1Irt8paio1agdWwYgkihzqJJ8Yq/VpZFzneXlmrTJY1UwbkWCBfnxf0wFw6p194BHmDpZElhKizZouDtzf5hP12xPlvimQS5uRnpXRwlIa1JpjrY8lv3IUYp0vbdDHJpuMRkRAsBd+lQw23FWeawBns+QzkKAxUVTXTH8u6ofqLMB7i/OAuHTOvR5douwpdIIp3IWwv8XWd65KrGPqH+uHfxH1ZJJF71ppzCORtYESCSRia39IVa+rY5wuYldlSNyq6dL72SBJ6hzVMQOT8seJ4ur6WJKsZZIxq1mwS2udwbG2r0oPpftgLNmepq0mXYvUWXYgACtThVzEznbk06X4/fB/QOpJry0stkQkzzX5nzOpgLPiKK7PtWK1ltFJljIGW+1ZH6idczVW2onSB5C+AcGydfcKzCMCMiRDpHDudIfjcJDaDevmPnAWOfqpRZc2F/M06F3O0+YK+qiOI4+2CfuMJOnNlu1FED3Vcmd7O/ZgYrEGA3Jlm9R+rthHnOrK8YXuVzuwAIL7AgEg0qlpTty0YHGCPhXNiTMyBNKWVRFNWqIAEQnwSbJ+q3gGAzMu+pTIMu4k0M/8aZ7MYIv5R6pjZ2GgVtjsffl9/wDRf/OOLdfyMmVZQ7NKssmiRPSLLMBJRIO+kCMEn0rrN47hS/yD/mwFafLR6kaY25a9N7OwL0xFUTRIq9tNb1giLpzAsyALq1KLa9ADHZVYEb7NX0avbDQdtlCrEzK1uuoGhRsnURaNZJANG+KxN2UN0gZvO4LD1e59jx9sBXs/089ltGoAKVTyKG1CjahRY9hq532K/Bykqw5W7UHam9ms+b1EfzbYaNlgLCBNw50DYEnYkkci7vbk/TeV0A0gCwbDFrsD6bVuff6nAKc1lQ6Irbn5rI0hQAfIB0kGhfn1YjTp4JUFaLDSAGG4sni9tI9t6f6HD+PLKApNk7AMea3oMRRI+/Jxiq1Uxu+CNrFb83/Yng4BBlunEkWD6LQCwdS6dNkjSdTb2TwScaydDW+G1E2xPsdr1b77ft++LM0IYUbH2NfXx9salNQ2qvBHnn+3+uAq2b6OW9IDLcoZno7aX7oN+BVr5skjycBy9C3+QClF+m13cOdNb3830F4uwisAEV9Bx9vqPGIc5G2lilawp0qWoXuBe2w/bAcm6x0ZkFpwEJYSEqACNrvYmgL87n3JCfJMWA9EZZih1urDWqkgagD/AJgD99zVdU63kwwoHckgE+98b0DZJ334J845xnYVDW2pV1tUkwZlf2AJJZtwSFjC8EljvgL/APBWXAeQhiwPqZtQ0sfr+onzvsLoXWx3xF2vymcGRlcHLwKDRf8ASWA9hvvSir+uE/wll4yEXuiUAFhEjLpX2PbTbj+bUeNhi19QhBPq7mk16I7Fnm3Ki68bmsBXuxMtSuUmzLHSpWiqH2QMdiPLeBe3JxM3R+3lYcvM2ss+uYqTbtyR7lTxbGgo38YaRTKoRNBhUfw4kA9Q4G67L9g33wNn8nr0d6QKrNRBYAvvYU3486VHtvtgBDK00qoY9LGLUtUU3PpDHetAAHiyWrCrPq8T5sKvcTttJN+X6tSgCk8GxTV5F4YCeQs6IpYFwjuwKUAPliFfwwK3uqJ84GyeaK5nXRLHUJWrZlulZdqYfLY28b4DbLFkca+0K093QBb3QSW7GygLyPcD2wc+XTNV3AfzFovGdnr5ZI2Bri7B3ogGwML+lTK7Rwx6lkhQEyFKMux9ItdJUj9JIrauMbHI0GaBXj7smlVDbRmqYiNgArX4Fcmj4wEuX/E9OK607+XPpLxKbQb6SY/H1Kkgkk0vknMaXkOYyU2iVgBpcnsz/Rh+l/GoUwrcEY9HUsxkgPxVNDYUShrKji3sLQ3uzdb884zNfCsbs02Um7LOL9ADRs3Idk+Vv+v1GAiyweR2dYzks5w0bU0c4HuQKYb/ADLTDa/bFR6p09GmJ7egX6tHGvxVBo73NONJ4tTzjpLrKsYEqCeuSgAP30uaJ82CPtjnHxXJ3ZtDdyCg2h5I9BBrcB3dQd/COBsMBVPi7qs2bjEWhY2aXuEjUC5UBPzDZAOlQPT5GIpemyPokJYlLXS1m2IVVoVxdg2fCnziXIjSVBm7lsCQpbWtmgxUE2o97872Nxecj07UQx0syMdg4vXp1aSANJOoJ4OxFCqwHPJ/haUp6DZYKAI10m0bT6RsVvSd962+uAH+FTq21H1ggEMQq1YBOn1MENkeKHBYY7HN00eokhwSTZGocFTsFb9W+wAs14AwSvRI6IUMQPSS+rSvqu2SkFekC1NnbbeyHHMt0NkNNuWDamAIp2UqKFG6FgbVXqPAvyXohRpFClVYhe660ADa7ayCx9J+aqG5uwuO2jogZhqJ1Bm3VyrcBKBI3Wv1KQTtiE/DBDXUene9J3BPPzCqvYHn1G8BwnO9HOjXpATcLIhsMwFEhgKatW4A8HwMGQZaeJGvUT6V1MSFArRpNCi2w+1Vd2MdaX4cmJdTCwpFCPIyMp23OkSBm35DGq4wng+EIZZAY3nk7e6ACoydWnWkjakteQg3A2vAcnyuRkMigDddhrPBvbzXpB1Eb0QOTifpuQ0MzsGUr6EPc3uyDIbqh4u9gcdIm+D5AutoGJ5AdkJjKjZhqcKBZs6StbbYiX4blX8xYSSF1CWGOOn2Aq+67MCSbei1Xv7hUeo51s2EV2kbtOq6j6SWoftqIs6uPNE7Y7/21/8AWP8A4xzzLdHgEJkkLTsZVUwpq0RtQU6xHRAoWzNQ80MdD1j+WL/mwGzZpS0YSVNT0w3vuADcINQ8UbFgXvjx1YECtgBu/qsnxsb1AgH2rAkeYIUnUxCtosLpN/JRsC6azqGkGxiSEqxISgU+ajQvgb169gRsfocAcxWifT432FAm9iL87gecaRIAQAK1W1UfFCyfJ45OIRGsbqWQcaNYUbjYC6Fg3/lAJ3x6u2kliqAUQ5J4251Hc3/74AiMaluwK+bzTA/U+Nx+/wBMeoCAKYECwEPn2smyCPtiESr6q9Rq6DBiRt6a253r/rvidZdyACAACHsUxJNjb2oXt5GAl0Ab872eT/bHobckXx8uI1QDYADlvSPPJ/13x6s6klOWoMV8gE0D/of7HAbluDXvd+Bj2Xjar8X7+MYxvYjY88f2xHL42JNgbV5ocHxgAM+upSQAQONLXqYXasDQ0/QnnnFIkyDg6kC+1xKQ3+X0hHYg72xXnF36j8p0/N+lqvTdk7Wuxqtzzim5+WTuEC+d6OlSLF+n1uSDQoIfPGAsvRYol0gMVLb0V0myNw3IJ8VZ+mG2eybSWFlkiPBKEf8ARlI/6Yr/AEttI3BplK3Cq2Dx8ohSTcearbB2R6XD2w7FnGxTWChB3oaTp33oXgCMvkewPmdjRuZ21sBt70ANuFFfTC+brGS1gae9IDQIis6tv6edh/pvjJungsVKSCM2abtNEx4NoDr+/wBrxBDlo3Ns2XKu+wMbrYAF6dT0D52G2AMz2XkkQpDII5Nnck213dEqdIU1Ve3jxgBOi65u4aCLCyNGJNRb1BiSasgjivJN4M7hIIQAOSRGFY6XNUxIrQRXve/tieaHVHepowtk+mhqFbtyAL35quMAN0XKrIkbmeQS/pJ0him5VSNNEAfTCrqvR0fMSKsk8cxUMbhLxsBsSugC3PlrDChgvKZWVGXSMuKUH+NIpck2N/I5PBvfG+W+IQGaNZw1WwXtySPsBdGhsDfOA06R1twxy7oZEUKDIwlBN7G1kTxzWon74ny/RunxS3FIkLXq0xy6K5HyggEHfYg4ibqWbJpe+xNFQkUa0B766G/tZ++DOk/jHVlzUCMNRoMUJK/Wiwu7/bANJZJQq9kxy18xd9O33RSL/YYoXxbnJVKsQYZLOpI5kPsOSRvvVVX0vFn6h8JdPCM5ykKkgFtENnx+lAC37YpXVnZwypCESyvc1ur8/IIpUFA/fAQZfLza9IklN7tFJpsemrjIVSpvyVo8XeLpkWBUEKNRUAl1A0gKzK7BbDEEcCud6IGKV03LpGVstEAqqQvpJrY7EkqfqGIF7e2Lp0pSFsFACRR1ek7+nYVZtk32LVRoVgGEEIUX6FY6ebUBnomgwNlmZvruBzhjBF5Bo0osDYhbP08bcc4iy8TL8oBqgqsrCgDbU5sm7BF7WOcTxSLWlaYHelI2DE78773vgJjuRuRzVcffj/3fHquCfuLojAkaEMLUgAbvYGrbyNvP0xHH00IJGSzJJV6ncrYAGyFiF2H6cANHm3DyL25EQ2e+zBkJr9ILsVF+CAMBT9UVxNA0MjvGpIkkjqNttiJB6B7UKxHns/KpEZdI9MTGSBYDNx7OtDjcKV3wA2fkcRhHEq0QEjQxSNsSEaJzVAXanSPsdsAN0zqkzIF6i6RM6FkENMSo8hlZg1AgG0rjfBGW66HjE+WjjZSKjftuGKjcggR8+aGx3OAFkiitYYooFIW4WjddL3uGRTpUtvTA77bNhecxENezDVRVLkjRgfnUxybHUdho1HyKwBeazcgcap9ABZgY4xGoYlQUkj1a32Ynfbg746DX9ZxyMZyKMg6YVk4D20zjm0WR0DAiqKtwONsdd7h9v+n/AIwAOUclBT7rRrU2o3YGrXRrk0RvX0xOA7SHhBXIcmzfAXgUvP1P0wpTOjVqrXTLuCpXlzWwBJokBdxVYkLo7BidGsFAxOnSqnYhCCDZbVwP0X4wDCOS9tNKGJZiSNR5Zlsn0A2AGoe3G5SKCbPqU6dFCtPkm/F1++3vhRLMoIIpixoOX1E2SACvptdTkgXx+2JIp1DjcK0jaigI5C0LAN0FAF8WBtxgHGhiCa0E7MNjY3A34+v+mI20nUCvp3taB1Wa8XZ2G31/ss1CiG1EUAy3atYIq+TtbVybwzSbbgqKHp0mwTwAw22442wEyizuvgEkHaweAedvtjyWYDfequwB7jbfz4wM+d9LNY52phuPmFbbEjb6YGXNqJUGp7Ib0jdSSV335Iri7GrjANA2++5r/wB54xEZx6hwRYFggnYH0k3qq+Re+AfxaaF1ksGX17XYAsn02KHsPfziDM9RU8HSQCNr2U6LYbXqAOmxxe/nASdQKuhUkG1IKtuK43AuxsTwf2xSeoBi/rAQM1/l6WRivDi02NjgGxVcb4ssvUl0lrrYrrDc01HiwfUQCfe7HnFAkzbiYBE0K7A6kqhq2KOFpCTuQ+m+L3okOjfD0hEY1OGTYEhjpBoXYLMyG/GoLvhnnskTX/EOh8A6CG80VZSD99jip9AiYTI0SgPGvbbUhGpdzT0bB9n01zYGLNnepwgVmAYCfSGkA02a2Di03OwvnABzXE8kkXY7a0HKltWq/wBSBgoq9/JvjwZTOW0xywo0JBYPHugrfcce5Hv7YX9WAiYM4aMoRUsVCTTY3Zflkj9/bfYYOWVjIFcqkyD8t1sJMvOkg+aHufJHtgFE7IGlaEGEigFBUxyoaokUQvlR/cfQmWdO0kUT6Ur5FLXYO6hmGxJ20/8AjHmVliZpWeEelu0zKoAYPR1MtbEH/ufOA4srFNLJqCEidRrUUTQBLmtj6jpsVVYAzNZnVmCJTfaqQgo2iMDyWsJdGySbO4AAOJO5KVeUdnLwimOYcAMVohvTpAWqBGom7xG+YBltRrlmkBAdtkUWA5UUdND/ADeNrIBi6jrlmWKOXPytSs7DTAteFDHSQGBsoD4BNjAHdOzgVQMn/wAQ5HAAjiJPqsyaDxf6QfNi8O8gMyx1ySx812o0sD/OWs/eh9sAQ/DpkZXmcqoHqhjJVGIO2o1qZR4FgfTEh65l9bRZaJp3FB+yo0r7BpCQo96vAO8zEWWtbJ5JWr+24OOXfGkTI7sjws1gkSs5ZRVWEphqP7eNjjp8PcKEy6Fbc+kkhR4smr+p2xxv47+JYz3GAaaNGK9wq6xluKWzoNE3QX/McAH0ydC6OUgV+FIR2BFg20gjUVuAWUgDjztfen5x1OliFJB1NWlQQeQNZoUeSbIAO1Y5Ll+tZnWCQqMQFYxKu+9WxBBU6T6UXcXZ5vFsy/WI0RUU9nULX0M6i6QFlbcgMymr3rwDgOlQSKz3pJKvq+ZlBJTUoHCTCmIvxQJsi8RrO6tC8aRUBplLLpcILOlAikNWxpdvI5xRD15SrRlvqyIQtgIVQhdIKBdOxRgbKc3iRevRSyelzqe0Z0lAl1ANpoldNBCRZ0sNIFE3gLrnus2kypHJmCH0mIqi61Ox7bNSOB9SfI5oYH6mqzqwuWMekhe80bIy2wDLR0g142P7YqmW+MFkYxzqpSVAisBoKN8rh9u2xYkOvve9YVnq8eYlZtGiaMr3W0yRSflkxl7jYq6KRZsUNVH6BdJ87EQjvNJJ2tmbV25UJJpiPSrpRqwKP9WFsirmVmGaaYy0eyVjZCB49cepWcc2tGuV2xV+m/EY1xxEvO3qVNSq7aGGolQwHeTTvsQwr9WJ5s/HEV1sVEYGiQANE63VnSoli2N6uB7+MA/kXu6IpnZV0kN3HikDAArpc7mYAnkgEcGtsJ84JWQwgIAigRFJDv6vML20e5IEinbjg4ZZnPIIp0zaQsJJIwsbk7nZQ6zqKkJI5ADLteK/1XtT6lcsBAylO0xDrZFmRjYeMgWJLFaSNqwDsZsCRAxiKB1RmlaQ6SQfQJNG3+MkA8c46ZoX3X/nOOHRzQd+G+5GdZVWWbSXBIOnUFKuynTzWtSpF747tpHv/wC/2wHH16k6aCGDVQcqtEWT+nndVLBuSFY7axREfW3vTrDlQRIwbUurc6jdVXbY6NuL/UMKZcxJOIyNHfkdXmdQFCesRFAN/UoRFG/6m/eDsuYEkiGqI0Q5B9SxBBI2wG7s0in3AFHAWDJ9ZbVW6Jptbo0AI+XB+XXfpXkK4+0adeAR3VdKg1p0E2o2YtvZ02lg8EqPfACQMxtw0YMetvSaRQ7oaG1HXJKeD6VGGZyiLD3UVv0arFn82d5XBsEfLGgPHAs3gDv983JHEQ51kWt1VEGzp2HzMDR3/wAt4lTq6hyQ3qCrqDarGrTQX2sBlBvnfCeMCSQRd1Cs6qgauLJL09bOe4aF8RnbDDqkSsjCg4Omz5EaDUoP9OlS1k8yD23Bl+OYqVBXUKYMf0W7JqFbA/qYexrAcnWv471bRuB6rBKlFktNxQtQoHv9seRdN0zyuSdIeLKpe+ooRM7+NyWZQPYe2FWZVplmphIobQW3JOgs91e/pU7/AF2wDDM/EleoHeiVsD1hGNjj02QaO9r9sLpPiE61kXQL9G6mgQJZdxsDaAX/AFAe2J8v0+NYUQDSBP2FJ3tGESDTY4IYn6W2E8fThpmVpGLm20r6kViWBA22+ajXjTgI891m0cRtpQNT27B0Okk6Vsghj6dJ5pSN8Bx5qR2abRSl9RtKahywcitBNMUA39VVWNJsnQdpbHbaOOQBaC27KCzXtRjbf3KjbfDfpPTnZ3glkUNEQJVAFAvRR9XOhwKLb0XU+DgHPw3MkoDkaoQdBZtnge7Cl/n7bbaTZX35vFozOdaIvlsyysrbRzSboS2wimX+rgMbBur1DdB1LMPlO5MisUAC5iF9lkQ+lXHpux/DKg1ve4rBCxRNHHA85aMgvlMyx1aaq4JifS2m+GPqUe63gGeY6VGIlRgTLCwkVTJfbHBomu5ELOzcD22oF+pJlEGss51B44Q1qLNVFKaFVtoNbOAQLsgzSZqGSLLTFiYyHinQarjFWSvLaSQjjylNtWB/iHLJJlneJQk0bWnDxtpshgRY0+kx+9aQeBgGMeTdTI4lZYi5DqQmpkYKyrsOU1c+wGPMlKrQz6SyMJpR6B6202W9iKZlJqh7c4XZkosR9XeaRI5ol0nWH1KNAPAJRdJBqwMDNBLIZZ0UaZ6jiBchlWQo5uxsPmBPPPFYCz5TOqDLLZ1ARQspok+4s7cci9hZOHMLgQGSRAFYj0oSAAB+og/Ltx5Fck1in5jKa20XF2lLZiQtS7K2kDUNgpB8fyEWbwXk+ozZzNkEaMtl11lSo1MdIN/Qk7DjSAfPAMekdMzObLPnpbiYUMtGSqrRP8QqQxYgj0XtW++2Gmb6hlOnRrGqaQeEjWz9WY+B/Ux9hucDfFPVGy+WvL6UVK7hPKj+RRf8Q2PetycUrJ9LzEsqxoHLOwkdma+1tXdnB3eQgDTGdh9BsQd5FpeqzBp2KZMUVyq//tHIafawh8Je9cc4pf8AtHyMSymIdovENTRowRRGBdaFuhZALMb8KBe1y+JviuHIQSZbJt3Myo9b7HtkijJIRsWFXpHFeAMLcp8JKciHitne5JXY6pJ630tv+o+newAD5bAchfqYYoUfQqFiV0sKvkgjgEUBR2snnDObqCxo6RsUkLUSOHcaST5oAnbi9IGJc/8ADcruVKBG1r675ZjbHTXpUUzG+ERB74izcjoDpRtSxFwhWtAY1fhrLNVHehgB481opyTJGRp1aSSR6HI5sUy2BXBYb3jyTPMxJcBWQiQSKSSpBSiwO7ED06rB5vBOU6exaMLGVjfSPUeCYDIxJ8EA39RzhrP8NM6xAtvKgLAUdR0zqTte2pBQHlhfGAr2a6ilsRHbFq9TM6gnx7UHpl5JUkXhaOoTH0kn0ksr6rZB4oncAEEHfgke2G75Z2dHc6YnXLl1rkGL56B40qx+tb84jnyvZ7aMmoq8hLbkML7UiURvRXWD7McAJ092LmQEVoKq+qnRhXqUqf0mr3oqSa3NMMt1RlLuju1KO5ExJ0GyD6Rs6jb1A36hzuDFP0psrPKCCY1Y/K3yigw3PzAo5Fj+o+DjzMdPBLvHdLGvp02DGd7UVZu1Y77AvV1gMz/VHZmicjSoOpY6KkAD1qfAr1j2ojzj3M9RmdrCkt6kOoj1EAMdS+zKGA9/vZI+RlifMMojCiUDtrZ3bjQK4V9RAvg6fbGuS6PIzM7EFY5Vicp6nHC3tYrTe/uv9w2yfVJpJ47cuCVLKyUCARRNDYUb1D2s4+rNP2/vj5jHRBlpELODIjKVXf1aWLU/iiocbeUH82Ppzvr7DAcU6EhjTMOwN5bLRpp57jqsspsk+JdX/IObGNOidYMHQ2lIWRlzEYogLoUSDSuni/Rdc0ReBOhmNslJDZ7uYQs5YgK000umlvc6Y4ydtqLHBEcUH+7V7K6pYlMzkgjXPM3YjG5Py80f5V35wD/pedk/DTTyKrEQ5OBtTfKWYu5vg/xdRI52wF1HOquShLM/rZs0wXc6ArRwgDkGRypAP19sR9ZI7rZCGQHtvblm2PYyy0GPmpCp+4xLM4Oay+XYBjG2XhOpSVaOASSyNttvLHprxpBwDpemJ6IO2B2IW9ZJUiYxwRKQP859Q4Nj3xFFmbMyrvqVY6C0BrkaBFI8jSq3fOknGdBzhzCGaUqpmkjlo6iNCvJmNrrlUQce2FHwS88kzrMqjTmMqDtTDRHJMAAfrVn74Bh8YSSdiSVaVo845gDmw7vSKR40gSHYj35GCOrZeNMt1JkNKdWlgQNhlkUhdvZ2r6gYrmY65HNl8qJIXMRmzDsGN/mGRu2C1VWqlFkcUL8WDqsQ/B5WBgFMmRzE7OQaDdkKfTe/zih4AwAGfzaqk8kMZdGhXMxMzgkfh2VlC0aCso1e/gjfBmQhVeovlNCpHKJgp01qMihr5o00Um3PnCTJZlPw6LIYzG8E0UapYA/4dpDZvizW3BC+2C363J+Nh7mlWiOUc0L/AItq31Fd4jc+fOAs8EUK5+SAoCmaSQEm9LNqEy3ZrfuPX+E4rn+8jlzkZpFH8M5TNrqA1hW7XyVZKNpOq9g374E+J83McwZNbR/h5pEVNrLRaJU2A1MDHrP9sRLmYDmkZtLZXMOzNqBJAmDROADuAGWNuNt8A7YlISk7MRltSEsSWMEt9l23OoowKEHyPoMJOl9TSOVY5Qs0GYRjJHqH5R+V30n9Sght9yhvkYKyHVHEDvmacZZzHMq/rhfTG5YVtRKTDzuffCDIKoMIaOMq7tACbNMLWIlboaq0n39OAvXUlk7K5RgJp8rF3I5mvTPCwKMQws61BUstEGh74q3Q5hGJIV5gzAdQtkG2CyR2RuJE9S/UHGqfEAy7h9MrvlxQj1FvyjdKWrlSXi+oK3uBgjIwxw5kQUTJNpfuKW+QKSvvbD8th4t2+uAkzQk/EMsC/liNd2JAT1gjbgrpKij7mvOJeiwiYpqfRIx7bxn0pcaklloeliAd/Iv2xDms0zxxKpYv3IZCBsTCwTYgAGj6Tv5B9seZbMIkaS6lUwxuJCfX/ELqA49yroRvdXgGxjeeGFUkhBkkVm9bUsUQYhTvwoJc0RRKjzeH/TMo8UAyauBmZgZJJVQjtxEnc77NXpG/zMTwMU74HhkDM8kcdLA/clNAFWRCFTT6mptIayN+OaDzo/UdC5mTMRyd2ZV1Hf1xqNCBLPMshNLQ2J9hgFfWT+JzMUWWkZY4L7C7NqchrkYknUztuNX38nFpz2fi6TlEg1A5iQEs18EglpnPOleATzsMJPgjJJ0vKy5qUK0+aOqOICjQvg86RqLMeABfnC7qw9Esp1Ziad1JRaIkt9CQ6ivy7WQNqVv3CPoXRiVcZg6IVT8RmZtXrCG2VNY/XIVDsLNAAb6t7R03qfay+WAXQ+ZYLFFpICICRGmkmwa9bN50ufIwvy/SiBFk5NDBdWa6mQLV6HpjvmuABtQSvFYqsvxO2YObzgV0aOExxg7FGnYRx6QfTYiB3vkt7jAWvNZ78Z1G9uxBlmvTRL96zuCOTEhbnbUPriH4oyETZxUW378WXjNPvpknX/ookP2IxT4c/U0y5Zy0kwSFKbbWWEGsUK+RTX0bDVodXXYZTK1PPIgUg6V/D1Gqjbe2UnbbAPTFCkmTfYq8mZoEbWkLxKnsdk9uf3wX8OZFVk6fHYkikypfUbNNayrpY+NpNj4xVss57HTBJ62bOZipKJCgSGx9AfUd+BeG/Rs5F2+hSWaUPlm0n0kmLa7Pvx9zgFfTZIBl2MiteWkgjNi0MYmIj3H6jFMQTx6RgDqnR5oRmFjO+XzTKG0j1d2MyIK43YID9z741TslliRBGuYykuVlFHeWKTSCPF6ilE+KwxzT60zDRS6nzGSy+bViht3gZSzEDYHajXGAWywx9/NMSDAY4s1Edm/LpmkjAO96JZFHgUPbG/S8kMtLGLMmh3ybk7JZ9eXZr4WmUfXVXisJOn50h8mzqRplzGX2W1FkMiCxutsVr+UYM6Fm1lmjWeR40zIEUi6jatWmKUGqBBEYN+QfbAVTMdPYSzUpTszUsWxKO96foVDKouyDY98W3r7Rrm1lopls7lgr6SFZWLgEha5STTamzV4WfiKz+YSXZMyzQSBquJ2oq18ArIOR4U/TG/Vs4mZy80cjIZEIzK70dW0U6Lfgt+YB53OAmyDyJlWlZSZMpm07qnc6fTpANXR0spvY6vqcfQX+8E/kbHzjD8Usrd3ZlmgSDNCwWZkJUuK4OgWDjvn4qL/5z/bAcc/GKnR8uX3mnWcRLQ5UJAhTawQOK8ljgmGOKLN2jrHEmYgSUeHaNyimh8ulArDxbnBAZMmsazskz5EKj6gaQzyh6APJ7atVcWfoMVcQSSRoTrE2enLtRARF9Sg6hvtr1USNgv1wFl6fBJrz2cWpC2iWFAQKWd+86kgGz2kFmtwdsSQZ25czMWr8HkWVqujLIxXVYo21tt9fqcEdYz6ZbN52FAGIOpAL9LhIcvCpraiHa/oT7YG65l9PTCdEZzHUcxEr7mxqXWNh5ViOf+4wEXVpZ4pEhbuoJBFSqwHoXLoraTttWs3fK4IyHxBEvVpdD+p8zJJYU0y9lkVADvZNb/X23xv8cQx/iWSQF3eRMksl712YwxP+EuT43P0wozWUUZiTMetXMLzl7NKzSuqBhYpRpA9PNcc4DUHsxwnSFZ54tKAnaJJ5KFE7kuwI32o4f/7Qusg/ge2vcVskyjfzOojQkXTfKdjiXo3R0mfp6fluIo4j5uws0t7+7adtzRBwt61BI2UiACfkLl1l0ggKY1kkqv8A7I6969sAPJ0+bMdMyqKqq8JzZ1eJBGKa0AA4tMF5zKdvNTtIodEgiJkJNLoSCWtOxOykgn32POAznWy4XKmcssGazMTOQN0kQ8m+S170Dd1gnqHUJJGlmDi3y5SQclHjSROTsCURjp87HAGZ/rTPn8xMsiNC0UWYjXm9IUMvmn7cjLY8Ae2F/wAQdmKKIsWjZu+BRGzRyKwOk+ka4yu/uRhdmmWV5QzdsyNOXXSC3yRSABQCNOolSduKwLnM0i5Zkmp2SNVUHb0lERtrsOD22s8hMA46JAMvN3JWYxytLlpdTbuGVmjkJUkW2mtXggeMCJl2EWby2giaORcxECSw1xElxQ3FxtruxdiuMAo2mJ4SwLRrE5O1+i9LAkaVuN083tvxh51DqMy5nKzoiyNLlyjyx+W7ZicltthSNY22bAKB1GXU7yxa3YBpCCNLqG0vq9OwBZZB9au8WN17mT6fIgYTZeY5MuN/SF9R8g+nUwv6YrPSszJ2zEseq1eMOWJKGVaEbDj+JECAdwfocN+jZjMRCWJdM8UBbPM6eltTxaWUDemBlBrf5D74BgnVFg/DTIp0IvbWT+ZUWgKbYlSb/tiToiu+WdWVAXR5ZGPyhl7i8AAb6gaFXRxpLlopjGUIWKLKrpDMxKyhTwqsdrUqTfIOIfxH4mFcrpBOiTWQxWwnocggHawSLFUf3wB/SoGRRBCw7i9rvKAVQyM16AWu7DKSPcD60zzID5pHLxpFGTCRe2oayxFgXpiRmA33kPthZ8Oda9ImZ2iDxs6MUVi/b0qo3OxLuTdDir2xtlIBm4spkSG1vL3c4w/WHj1M1j5bBA59vcYD34nzCmaHPPK6CaKlh0j8uAjYVvqZ2AYiuLGJuj5gOfxTUxgmIhQVp7jII0RCvIAJZtuACcAfGYK9RSJIg7GSL8mxXbAZUAajpUhVJ8Aj+5fQypRYzqjjhKK5UEKZZ5NTkjzSbDwAw9sBnxPJImSgijfTmM6zS5hmGljAqsWLEbqpG/N2xrfhL1hjk8rBCIljkK/is0NNgNIWWFCTe6+pv/rxdMlEmfmM7K4imLLRNaYYK29xrkIJ+m2KL1jPS515JaCGWZioDrqQQK0YuzsArNwCSzbcXgBOkZtBn8o8MDOscqmT0kAmlCEhhtoDXt7jbGfDyMeppmjLYubMECiEDa5au+Tamqvf+03w/nJPw+ZmNI8cShbk1MWkKQgkWSp0qKHNqcDnopkqRWWQGCtH61K5TVd2AB6gu/0OA3y3UiOm5Pd0dMxJIu16mbQDdcL+adjX1vGsqTDpF9xNcGdSQDggNEO2fb25HvviX4gyh/BJOCSVnlLqybWixNQCjb5dzYH7VgqGUMmYRjpeSLKSLfA7bFVvxoPoagQfGA0zXVS8eXmgCsyZiefUR4KRSsOLu9Sk49hmUrl9YKGKbN5Kxa+hkLqx2Aoaj+wvAfT50WfNjU4EncKlrK6ZFdbF/wCL9qF4ALvLFI0quo0iaRbJ3jcRNYI9QKyWd/HtgJZJ2mT8sKZGfL5tBxUohdpNjyG7Z/fCXssWz4YsrLUrKAAVIkUmtzx3G4NYJzHTTls7ar2lWVhG7WFLJJqUA8C0IBHsT74cQqB1HNM5Y5U1BISnyxzKypYA/Q2lbu/Sf2BVnZWzbSTxgRySwGV1Dbl4aLn6ll9f7t5GFObRJTHIIdIlsMdR2ZidxZ3FC/uW9hh5kc1HkpCk6iQnR6qI0gMysQP8zqRY2A98LelQqxkVEA0xl1OospaF+5Y24Kal2+vucAPGydiJXpJYZipdSNXacDcg/MAxJH0c4+jv91v/ADL/AKf+McNyM8ROW16tAiMM5YhQ0LME9JINtGzbVvpRcfRv4aL/AOQ/3H/jAcE1TZrMSRlhGM7MHVgL1q2qMtqLGlWLusNhtpxMOo9qWR2k0DRcUzkNUTyLEvbjAqxGrkefULwl6FlJXkXOLG34eFA7DcfJCbUGqpiPlF7EcYY/EudypZ1Zi6RRxpAkiaWQ0C9VQrTCBXnufXAZ0PMyCHMZtkuSTNQK8mrYEsx2Far3H9hg/OuHz8K12crls1HFDRH5gV0FL4LWqt71eHCdKgyuV6blpwRI0rZyZFIsFUaQbH9I0hK+n74qXVWmEkR2JMj5jTq+WWgwUg+kkFQm/kHzgLB8SfmZZ82hCuJW7O1tqkzOkNW4vTHpB9v3vb4tyq5aTsDQ0MkeWhUL8wSN11BvVzqs6trvDHMZPt5fKQANK0TZdJV0i1BlSVyffcOl1++EHWoMvm86lhnZjCszMxAS9AIF1QBlU0a4IGAaZDq5BpStIjwvKVI9cWT9QHtTGrrevscB9ZRi0MUqsEmRJL2Gn8vL0X07UO2++3GA+rZVUycMwZo0mzmc9ZBPocaLA4rSpO/gH2xYevqCSJCQifh1Q0SqHRG9tp8dvuC24398Au6aVlizjaGAtJ45WX0mRM1NwRalSCF+w3xF+IZ3jJ1SqZlulNs0uVDsteRQLeK1X74n6X0VysuWU64hkoJaVmAA7ve06TYsgt5xrPmXOVikjQRFnCwnVTK0cT5d6G4+bSteRvgKuvVBKVmI0TMY3J7dApvGQpPgHR+14O+GYO68JCBncS5aUmt2JpQYvBCcmj4JIrHrP6cpK5FSRSMGdfl0MYSpAoNyW/tzjfoqjLORROnOIEkoltaSN6iaAGpCSb5UUMBB0ySUSnKBUbWsiu7HcvGC2kECh8iijfg848hKfg8kZFcRwSyCcB99LOrVYAZiUfYDxeGvSspHH1jNIzFCk0rChtRVgQTyC1rVc0cL+xB2ptRCylYpPSaCugjSVN+Dvfnc/TAMvgp4+5KkiCAzQGSKiQDR1ox41VR39iQca/CoEMzGNSv4mIIfVtu2oOeasCua2NXxg74d6apljV1UyJcbRmuLZgfcgqCP77YrmbklXv5VYwDEip3Ap27ZbnT4plWyNrvkYB6M0B1KTLvGggHcSI0QLcvsAT5axYHBPvhfPLHE6rvGy5dhMACVDSF1q9qI1AEgDnfB3T8oxaN2YSZdI5QXGxOjVLZ5CgMR6ieCR5xL8O9PkjimfNwMFkZN2AIkIpub3rQDtubN4BV1dkXKZZHFBchIzqBVs0lKTRNBmOqz7bYtX+znMNJm5Y21xpDBvypdttbVtYIK/YqMKM7m+67EoFIhXSZUoMIyKNbD5zdDwow6y41RZp40VWjSKFHLEAqZbb16bt6smz4+5AN4xmp8/nu26yRZfTEXLD1OulQB402Vrwd8Js305IMlBlY1bvRyHMZg6bJvWsakbfpIvwoH1xYPh/JPLkhKZAZC7ySN6vUqDQFf6hpC498C5KSRoMzm2lRVmWMl9B1DXIAUavOkfYat+MAb+Imy/SMw9hJyghUXY1ysWNWKB9dD7c4V9G+HIoFms2crlrdFFjuMzWb5LLW3n+9YtXXIhmMxlcvrFiXXIoFHdtak7VfbJr7nFW+K8q4j6jPG9fm16CeKZlXxuS2qt/HvgF/WCR0xzECTmM0giorbdsk3d7gnSb2NnAnTcnHEr9ySVH/NLqSGMiLAAUoWps2v02AxY5RG+Uy0QVQQZWUlv4aw9o6jYIJpRZ92rHuby0UsOZYoO7lo9TSfpd5VjDAUK0kEj6WD4rAKF6rJCHgmaKVhFJIfXWuR8up0EbbALd+9b4W9V6hGP93FlKq0GTjmkJOnSrdwgngH0g+9c4f/ABP0+M5nNM6aZsssLakI0UURGZgVPpGo2RWwG22B/ibpKQxxKZG7DTiMkC9Wg7yKd6pXI/y+MBX+mZ/MJmJsqDXeQJQ9QRGbukX9FZxf9PGDZunxpAIxKWbeMhWVa7kSCQW3K6tLn/C2B+m9O7GQbPglpWEiqBQK6H7J1gUd0k3J4NHE/wAT5SFXSOBFEjxpEESyVYCiSl8gRc8/mexwGnVOmyywnLnVLNl+3NPHrBMehRDKgFkE0EYHflvbE3+0acRzM8IYZXN5VCx/qDalf2DFgpP+InDDLdHIzpkckfjIgBJrIKGaA7t/9sdef9cKvifMPnOn5dSwXt90JVlSUY3Fq9wClE7ED6HAC5+WP8aI5pUaCZDRClq7gDWGI47oV/oS3jHnS5zlc1l3lRdWWl7ckYBalfUrmwKAB1Gt6298KMtkWzUJlhVQ+TUO6tVmMb3XkhrAA8ffDf4hyJnzyTFdCZ1I5ECmigZVUMSNvS+zfcHzgA36ZqWWOKRGEJM8aiM7oGCSFG3AF0efG1Xj6O7y+5xwnpxl6eyylIyyT7xngxSqqtt49QXbi7+2PoLvr7LgOJfHOcdIWWNtCsmYJVAFBJngiulAF6LX7E++FPVunxL1fPRBF7caKUUiwD21Hm/BP/oGMxmA3+IZDNn8mJSXHbg2J23lN7fWz/fDLrORi/3i8HbXtKkwCaRQqYnbzyBvjMZgB+sSH8jcjuS6nI21HRL5Hj6cYq/U5mPcJYnRHlAu/FxAn7m1Bs77YzGYCzQxj/c+XJAP/wDubcXv2nNi+MbfH50ZN3XZnzCKx9wsGgA/ZSRjMZgLPB6M2ipsH6N6vrpC6d+drONuqjXmOmKwBUZrUBVAEs9nb7DGYzAUSRiFmAJqOLNugO4U9zkA4K6j1CSMZkK20ktsCAbOlhwQa2J4xmMwDKeBT1OIkfxJY2f+oiUAE/bAP+12Qw5smP03KHO1+o8mjY3obcbYzGYDdMyxzmTYm2DRkEgWLL3+252wHH1CRM5m1RyFEGYavc9pG39/Vvv5x5jMAVk+oSrlJQrsLyRU7+Aqn/0+fOGHUc86/DqsCAUmZEOkekUdhtt9+cZjMAT1vLK2UaRgWYT6QSSaFnarrDX4bhVcxmlA9Kd51HhWXSQR9vGPMZgIuiDXlYdQHrymWLbVqLyqrE17gAftjOgSE9LLk2zZs2T5uxxxVHjGYzAO+gKG6vmywBKatJoWKOkb87DYYpKZ+RejRuGIZ85MWba2KBtJJ+lD+wxmMwGvw968nl3f1NI02sn9WrMRxtf3XbFgyagQdU+kEbD7gy0f/wCR/bHuMwE3XJD/ALw6iPBycNitjbgH/Tb+2Eec6hI+VQM2x/FKQAAK/ExJ4H8pIv64zGYCVUDdNmU/LqzW3jaJD+2++Kn8WZpiMhLf5gLAMAAfT2FG4G9DbGYzAN/huMSQdJZ7YkSsSSTZSZit+9Wf74G+Iv8A8RmWGxh6nJ2yNtOobgAbUbO2PMZgB+nRLCJGjAUjOQRXV2kqfmIb5DeQfpjXr2ac9OyQv5EzCrsNguqv7UN8ZjMAfmMusnYmcEyHNKhayLVkWQrQNUXJP7+2O/YzGYD/2Q=="/>
          <p:cNvSpPr>
            <a:spLocks noChangeAspect="1" noChangeArrowheads="1"/>
          </p:cNvSpPr>
          <p:nvPr/>
        </p:nvSpPr>
        <p:spPr bwMode="auto">
          <a:xfrm>
            <a:off x="-3175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1331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00400"/>
            <a:ext cx="4419600" cy="332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TextBox 6"/>
          <p:cNvSpPr txBox="1">
            <a:spLocks noChangeArrowheads="1"/>
          </p:cNvSpPr>
          <p:nvPr/>
        </p:nvSpPr>
        <p:spPr bwMode="auto">
          <a:xfrm>
            <a:off x="5607050" y="3179763"/>
            <a:ext cx="30480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/>
              <a:t>I- direction of conventional current flow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/>
              <a:t>B-magnetic field pattern</a:t>
            </a:r>
            <a:endParaRPr lang="en-US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62000" y="1827213"/>
            <a:ext cx="7224713" cy="8620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CA" sz="3200" kern="0" dirty="0">
                <a:solidFill>
                  <a:srgbClr val="FF0000"/>
                </a:solidFill>
              </a:rPr>
              <a:t>Right thumb-points in current direction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6413" y="2370138"/>
            <a:ext cx="8710612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CA" sz="3200" kern="0" dirty="0">
                <a:solidFill>
                  <a:srgbClr val="FF0000"/>
                </a:solidFill>
              </a:rPr>
              <a:t>   Fingers–curl in direction of the magnetic field</a:t>
            </a:r>
            <a:endParaRPr lang="en-US" sz="3200" kern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638" y="1170781"/>
            <a:ext cx="4038600" cy="42957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63" y="1171010"/>
            <a:ext cx="3922919" cy="4326026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>
                <a:solidFill>
                  <a:schemeClr val="accent2"/>
                </a:solidFill>
              </a:rPr>
              <a:t>2-D representation:</a:t>
            </a:r>
            <a:endParaRPr lang="en-US" altLang="en-US" smtClean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004219" y="2995375"/>
            <a:ext cx="30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180138" y="2933700"/>
            <a:ext cx="3048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4400" b="1" dirty="0">
                <a:solidFill>
                  <a:srgbClr val="FF0000"/>
                </a:solidFill>
                <a:sym typeface="Symbol" panose="05050102010706020507" pitchFamily="18" charset="2"/>
              </a:rPr>
              <a:t></a:t>
            </a:r>
            <a:endParaRPr lang="en-CA" altLang="en-US" sz="4400" b="1" dirty="0">
              <a:solidFill>
                <a:srgbClr val="FF0000"/>
              </a:solidFill>
            </a:endParaRPr>
          </a:p>
        </p:txBody>
      </p:sp>
      <p:sp>
        <p:nvSpPr>
          <p:cNvPr id="16391" name="TextBox 3"/>
          <p:cNvSpPr txBox="1">
            <a:spLocks noChangeArrowheads="1"/>
          </p:cNvSpPr>
          <p:nvPr/>
        </p:nvSpPr>
        <p:spPr bwMode="auto">
          <a:xfrm>
            <a:off x="480219" y="5391150"/>
            <a:ext cx="3962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dirty="0"/>
              <a:t>Conventional current flows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 dirty="0"/>
              <a:t> “into” the page</a:t>
            </a:r>
            <a:endParaRPr lang="en-US" altLang="en-US" sz="2400" dirty="0"/>
          </a:p>
        </p:txBody>
      </p:sp>
      <p:sp>
        <p:nvSpPr>
          <p:cNvPr id="16392" name="TextBox 11"/>
          <p:cNvSpPr txBox="1">
            <a:spLocks noChangeArrowheads="1"/>
          </p:cNvSpPr>
          <p:nvPr/>
        </p:nvSpPr>
        <p:spPr bwMode="auto">
          <a:xfrm>
            <a:off x="5020056" y="5422122"/>
            <a:ext cx="3962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dirty="0"/>
              <a:t>Conventional current flows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dirty="0"/>
              <a:t> out of the page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7796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243388"/>
            <a:ext cx="2049463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3962400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50" y="1295400"/>
            <a:ext cx="411480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2209800" y="2514600"/>
            <a:ext cx="990600" cy="0"/>
          </a:xfrm>
          <a:prstGeom prst="straightConnector1">
            <a:avLst/>
          </a:prstGeom>
          <a:ln w="101600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781800" y="2514600"/>
            <a:ext cx="1066800" cy="0"/>
          </a:xfrm>
          <a:prstGeom prst="straightConnector1">
            <a:avLst/>
          </a:prstGeom>
          <a:ln w="101600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797675" y="5048250"/>
            <a:ext cx="30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 b="1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6200" y="2900363"/>
            <a:ext cx="1828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 b="1" i="1">
                <a:solidFill>
                  <a:srgbClr val="00B050"/>
                </a:solidFill>
              </a:rPr>
              <a:t>Conventional Current flows to the right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498975" y="2900363"/>
            <a:ext cx="1828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 b="1" i="1">
                <a:solidFill>
                  <a:srgbClr val="00B050"/>
                </a:solidFill>
              </a:rPr>
              <a:t>Conventional Current flows to the left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316413" y="5422900"/>
            <a:ext cx="1828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 b="1" i="1">
                <a:solidFill>
                  <a:srgbClr val="00B050"/>
                </a:solidFill>
              </a:rPr>
              <a:t>Conventional Current flows into the page!</a:t>
            </a:r>
          </a:p>
        </p:txBody>
      </p:sp>
      <p:pic>
        <p:nvPicPr>
          <p:cNvPr id="17420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3" y="4591050"/>
            <a:ext cx="1682750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838200" y="4038600"/>
            <a:ext cx="51054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z="3200" kern="0" dirty="0" smtClean="0">
                <a:solidFill>
                  <a:schemeClr val="tx1"/>
                </a:solidFill>
              </a:rPr>
              <a:t>c)                                  d)                            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082925" y="5280025"/>
            <a:ext cx="30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 b="1">
                <a:solidFill>
                  <a:srgbClr val="00B050"/>
                </a:solidFill>
                <a:sym typeface="Symbol" panose="05050102010706020507" pitchFamily="18" charset="2"/>
              </a:rPr>
              <a:t></a:t>
            </a:r>
            <a:endParaRPr lang="en-CA" altLang="en-US" sz="2400" b="1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61963" y="5284788"/>
            <a:ext cx="1828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 b="1" i="1">
                <a:solidFill>
                  <a:srgbClr val="00B050"/>
                </a:solidFill>
              </a:rPr>
              <a:t>Conventional Current flows out of the page!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04800" y="199453"/>
            <a:ext cx="82296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z="3200" kern="0" dirty="0" smtClean="0">
                <a:solidFill>
                  <a:schemeClr val="accent2"/>
                </a:solidFill>
              </a:rPr>
              <a:t>Let’s try…draw the direction of the conventional current in each case.</a:t>
            </a:r>
            <a:endParaRPr lang="en-US" altLang="en-US" sz="3200" kern="0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4025" y="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en-US" sz="3200" smtClean="0">
                <a:solidFill>
                  <a:schemeClr val="accent2"/>
                </a:solidFill>
              </a:rPr>
              <a:t/>
            </a:r>
            <a:br>
              <a:rPr lang="en-US" altLang="en-US" sz="3200" smtClean="0">
                <a:solidFill>
                  <a:schemeClr val="accent2"/>
                </a:solidFill>
              </a:rPr>
            </a:br>
            <a:r>
              <a:rPr lang="en-US" altLang="en-US" sz="3200" smtClean="0">
                <a:solidFill>
                  <a:schemeClr val="tx1"/>
                </a:solidFill>
              </a:rPr>
              <a:t>If we can increase the magnetic field around</a:t>
            </a:r>
            <a:br>
              <a:rPr lang="en-US" altLang="en-US" sz="3200" smtClean="0">
                <a:solidFill>
                  <a:schemeClr val="tx1"/>
                </a:solidFill>
              </a:rPr>
            </a:br>
            <a:r>
              <a:rPr lang="en-US" altLang="en-US" sz="3200" smtClean="0">
                <a:solidFill>
                  <a:schemeClr val="tx1"/>
                </a:solidFill>
              </a:rPr>
              <a:t>a conductor then we can use the magnetic field!</a:t>
            </a:r>
            <a:endParaRPr lang="en-US" altLang="en-US" smtClean="0">
              <a:solidFill>
                <a:schemeClr val="tx1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733800"/>
            <a:ext cx="5943600" cy="27432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CA" altLang="en-US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en-US" smtClean="0"/>
              <a:t>A crane in a junk yard, can turn its magnetic field off and on to lift a pile of scrap metal and release it using electricity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676400"/>
            <a:ext cx="24415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09600" y="1676400"/>
            <a:ext cx="45720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FF0000"/>
                </a:solidFill>
              </a:rPr>
              <a:t>Electromagnet – an object that exerts a magnetic force when a current is running through it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1530350"/>
            <a:ext cx="5410200" cy="2432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49AE7469F91F47B22E2FD8920B7F6F" ma:contentTypeVersion="0" ma:contentTypeDescription="Create a new document." ma:contentTypeScope="" ma:versionID="2cf9766a4c19fb1fede423ad13f782b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1C7BBF-1CBE-481C-81EC-66D3D0CADF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731159BA-C40B-4238-A6ED-9035C2949149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5AE563B9-BA9B-435A-ACBF-E6317FA75F87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442</Words>
  <Application>Microsoft Office PowerPoint</Application>
  <PresentationFormat>On-screen Show (4:3)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Hoefler Text</vt:lpstr>
      <vt:lpstr>Symbol</vt:lpstr>
      <vt:lpstr>Default Design</vt:lpstr>
      <vt:lpstr>Introduction to Electromagnetism</vt:lpstr>
      <vt:lpstr>PowerPoint Presentation</vt:lpstr>
      <vt:lpstr>Oersted’s Discovery</vt:lpstr>
      <vt:lpstr> The magnetic field forms concentric ________ around the wire</vt:lpstr>
      <vt:lpstr>PowerPoint Presentation</vt:lpstr>
      <vt:lpstr>PowerPoint Presentation</vt:lpstr>
      <vt:lpstr>2-D representation:</vt:lpstr>
      <vt:lpstr>PowerPoint Presentation</vt:lpstr>
      <vt:lpstr> If we can increase the magnetic field around a conductor then we can use the magnetic field!</vt:lpstr>
      <vt:lpstr>PowerPoint Presentation</vt:lpstr>
      <vt:lpstr>The magnetic field of a solenoid  looks like a bar magnet!! </vt:lpstr>
      <vt:lpstr>PowerPoint Presentation</vt:lpstr>
      <vt:lpstr>Let’s try...</vt:lpstr>
      <vt:lpstr>Factors that Determine the Strength of the Magnetic Field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Thursday</dc:creator>
  <cp:lastModifiedBy>Ryan, Linda</cp:lastModifiedBy>
  <cp:revision>29</cp:revision>
  <dcterms:created xsi:type="dcterms:W3CDTF">2008-11-19T00:09:21Z</dcterms:created>
  <dcterms:modified xsi:type="dcterms:W3CDTF">2020-03-09T22:07:39Z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play_urn:schemas-microsoft-com:office:office#Editor">
    <vt:lpwstr>Sidhu, Jaspreet</vt:lpwstr>
  </property>
  <property fmtid="{D5CDD505-2E9C-101B-9397-08002B2CF9AE}" pid="3" name="xd_Signature">
    <vt:lpwstr/>
  </property>
  <property fmtid="{D5CDD505-2E9C-101B-9397-08002B2CF9AE}" pid="4" name="display_urn:schemas-microsoft-com:office:office#Author">
    <vt:lpwstr>Sidhu, Jaspreet</vt:lpwstr>
  </property>
  <property fmtid="{D5CDD505-2E9C-101B-9397-08002B2CF9AE}" pid="5" name="TemplateUrl">
    <vt:lpwstr/>
  </property>
  <property fmtid="{D5CDD505-2E9C-101B-9397-08002B2CF9AE}" pid="6" name="xd_ProgID">
    <vt:lpwstr/>
  </property>
  <property fmtid="{D5CDD505-2E9C-101B-9397-08002B2CF9AE}" pid="7" name="_SourceUrl">
    <vt:lpwstr/>
  </property>
</Properties>
</file>