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4" r:id="rId5"/>
    <p:sldId id="307" r:id="rId6"/>
    <p:sldId id="309" r:id="rId7"/>
    <p:sldId id="308" r:id="rId8"/>
    <p:sldId id="310" r:id="rId9"/>
    <p:sldId id="313" r:id="rId10"/>
    <p:sldId id="280" r:id="rId11"/>
    <p:sldId id="315" r:id="rId12"/>
    <p:sldId id="281" r:id="rId13"/>
    <p:sldId id="282" r:id="rId14"/>
    <p:sldId id="283" r:id="rId15"/>
    <p:sldId id="292" r:id="rId16"/>
    <p:sldId id="258" r:id="rId17"/>
    <p:sldId id="284" r:id="rId18"/>
    <p:sldId id="285" r:id="rId19"/>
    <p:sldId id="314" r:id="rId20"/>
    <p:sldId id="290" r:id="rId21"/>
    <p:sldId id="291" r:id="rId22"/>
    <p:sldId id="295" r:id="rId23"/>
    <p:sldId id="296" r:id="rId24"/>
    <p:sldId id="311" r:id="rId25"/>
    <p:sldId id="31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6" autoAdjust="0"/>
    <p:restoredTop sz="94660"/>
  </p:normalViewPr>
  <p:slideViewPr>
    <p:cSldViewPr>
      <p:cViewPr varScale="1">
        <p:scale>
          <a:sx n="69" d="100"/>
          <a:sy n="69" d="100"/>
        </p:scale>
        <p:origin x="5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6B92-ABBC-4B5C-B914-D3B03E323DB8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DD83-A822-4FB6-A153-D64C39D51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6B92-ABBC-4B5C-B914-D3B03E323DB8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DD83-A822-4FB6-A153-D64C39D51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6B92-ABBC-4B5C-B914-D3B03E323DB8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DD83-A822-4FB6-A153-D64C39D51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6B92-ABBC-4B5C-B914-D3B03E323DB8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DD83-A822-4FB6-A153-D64C39D51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6B92-ABBC-4B5C-B914-D3B03E323DB8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DD83-A822-4FB6-A153-D64C39D51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6B92-ABBC-4B5C-B914-D3B03E323DB8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DD83-A822-4FB6-A153-D64C39D51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6B92-ABBC-4B5C-B914-D3B03E323DB8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DD83-A822-4FB6-A153-D64C39D51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6B92-ABBC-4B5C-B914-D3B03E323DB8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DD83-A822-4FB6-A153-D64C39D51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6B92-ABBC-4B5C-B914-D3B03E323DB8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DD83-A822-4FB6-A153-D64C39D512A8}" type="slidenum">
              <a:rPr lang="en-US" smtClean="0"/>
              <a:t>‹#›</a:t>
            </a:fld>
            <a:endParaRPr lang="en-US"/>
          </a:p>
        </p:txBody>
      </p:sp>
      <p:pic>
        <p:nvPicPr>
          <p:cNvPr id="15362" name="Picture 2" descr="http://hyperphysics.phy-astr.gsu.edu/hbase/magnetic/imgmag/dcmcur.gif"/>
          <p:cNvPicPr>
            <a:picLocks noChangeAspect="1" noChangeArrowheads="1"/>
          </p:cNvPicPr>
          <p:nvPr userDrawn="1"/>
        </p:nvPicPr>
        <p:blipFill>
          <a:blip r:embed="rId2" cstate="print">
            <a:lum bright="63000"/>
          </a:blip>
          <a:srcRect/>
          <a:stretch>
            <a:fillRect/>
          </a:stretch>
        </p:blipFill>
        <p:spPr bwMode="auto">
          <a:xfrm>
            <a:off x="189511" y="-24"/>
            <a:ext cx="8811645" cy="6858024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 userDrawn="1"/>
        </p:nvSpPr>
        <p:spPr>
          <a:xfrm>
            <a:off x="5643570" y="0"/>
            <a:ext cx="3500430" cy="1785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429388" y="1857364"/>
            <a:ext cx="2428892" cy="857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57158" y="5286388"/>
            <a:ext cx="2071702" cy="1285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42844" y="6215082"/>
            <a:ext cx="2571768" cy="642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43240" y="4500570"/>
            <a:ext cx="2786082" cy="42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000364" y="4929198"/>
            <a:ext cx="2643206" cy="42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143240" y="5286388"/>
            <a:ext cx="2000264" cy="1143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6B92-ABBC-4B5C-B914-D3B03E323DB8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DD83-A822-4FB6-A153-D64C39D51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6B92-ABBC-4B5C-B914-D3B03E323DB8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DD83-A822-4FB6-A153-D64C39D51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D6B92-ABBC-4B5C-B914-D3B03E323DB8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9DD83-A822-4FB6-A153-D64C39D512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Magnetic Force &amp;</a:t>
            </a:r>
            <a:br>
              <a:rPr lang="en-US" dirty="0" smtClean="0"/>
            </a:br>
            <a:r>
              <a:rPr lang="en-US" dirty="0" smtClean="0"/>
              <a:t>The Motor Principle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Magnetic Fields &amp; Forces</a:t>
            </a:r>
          </a:p>
        </p:txBody>
      </p:sp>
    </p:spTree>
    <p:extLst>
      <p:ext uri="{BB962C8B-B14F-4D97-AF65-F5344CB8AC3E}">
        <p14:creationId xmlns:p14="http://schemas.microsoft.com/office/powerpoint/2010/main" val="322275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Predict the Force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282890" y="1951630"/>
            <a:ext cx="22669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X     X     </a:t>
            </a:r>
            <a:r>
              <a:rPr lang="en-CA" dirty="0" err="1" smtClean="0">
                <a:solidFill>
                  <a:srgbClr val="0070C0"/>
                </a:solidFill>
              </a:rPr>
              <a:t>X</a:t>
            </a:r>
            <a:r>
              <a:rPr lang="en-CA" dirty="0" smtClean="0">
                <a:solidFill>
                  <a:srgbClr val="0070C0"/>
                </a:solidFill>
              </a:rPr>
              <a:t>     </a:t>
            </a:r>
            <a:r>
              <a:rPr lang="en-CA" dirty="0" err="1" smtClean="0">
                <a:solidFill>
                  <a:srgbClr val="0070C0"/>
                </a:solidFill>
              </a:rPr>
              <a:t>X</a:t>
            </a:r>
            <a:r>
              <a:rPr lang="en-CA" dirty="0" smtClean="0">
                <a:solidFill>
                  <a:srgbClr val="0070C0"/>
                </a:solidFill>
              </a:rPr>
              <a:t>     </a:t>
            </a:r>
            <a:r>
              <a:rPr lang="en-CA" dirty="0" err="1" smtClean="0">
                <a:solidFill>
                  <a:srgbClr val="0070C0"/>
                </a:solidFill>
              </a:rPr>
              <a:t>X</a:t>
            </a:r>
            <a:r>
              <a:rPr lang="en-CA" dirty="0" smtClean="0">
                <a:solidFill>
                  <a:srgbClr val="0070C0"/>
                </a:solidFill>
              </a:rPr>
              <a:t>     </a:t>
            </a:r>
            <a:r>
              <a:rPr lang="en-CA" dirty="0" err="1" smtClean="0">
                <a:solidFill>
                  <a:srgbClr val="0070C0"/>
                </a:solidFill>
              </a:rPr>
              <a:t>X</a:t>
            </a:r>
            <a:endParaRPr lang="en-CA" dirty="0" smtClean="0">
              <a:solidFill>
                <a:srgbClr val="0070C0"/>
              </a:solidFill>
            </a:endParaRPr>
          </a:p>
          <a:p>
            <a:r>
              <a:rPr lang="en-CA" dirty="0" smtClean="0">
                <a:solidFill>
                  <a:srgbClr val="0070C0"/>
                </a:solidFill>
              </a:rPr>
              <a:t>X     </a:t>
            </a:r>
            <a:r>
              <a:rPr lang="en-CA" dirty="0" err="1" smtClean="0">
                <a:solidFill>
                  <a:srgbClr val="0070C0"/>
                </a:solidFill>
              </a:rPr>
              <a:t>X</a:t>
            </a:r>
            <a:r>
              <a:rPr lang="en-CA" dirty="0" smtClean="0">
                <a:solidFill>
                  <a:srgbClr val="0070C0"/>
                </a:solidFill>
              </a:rPr>
              <a:t>     </a:t>
            </a:r>
            <a:r>
              <a:rPr lang="en-CA" dirty="0" err="1" smtClean="0">
                <a:solidFill>
                  <a:srgbClr val="0070C0"/>
                </a:solidFill>
              </a:rPr>
              <a:t>X</a:t>
            </a:r>
            <a:r>
              <a:rPr lang="en-CA" dirty="0" smtClean="0">
                <a:solidFill>
                  <a:srgbClr val="0070C0"/>
                </a:solidFill>
              </a:rPr>
              <a:t>     </a:t>
            </a:r>
            <a:r>
              <a:rPr lang="en-CA" dirty="0" err="1" smtClean="0">
                <a:solidFill>
                  <a:srgbClr val="0070C0"/>
                </a:solidFill>
              </a:rPr>
              <a:t>X</a:t>
            </a:r>
            <a:r>
              <a:rPr lang="en-CA" dirty="0" smtClean="0">
                <a:solidFill>
                  <a:srgbClr val="0070C0"/>
                </a:solidFill>
              </a:rPr>
              <a:t>     </a:t>
            </a:r>
            <a:r>
              <a:rPr lang="en-CA" dirty="0" err="1" smtClean="0">
                <a:solidFill>
                  <a:srgbClr val="0070C0"/>
                </a:solidFill>
              </a:rPr>
              <a:t>X</a:t>
            </a:r>
            <a:r>
              <a:rPr lang="en-CA" dirty="0" smtClean="0">
                <a:solidFill>
                  <a:srgbClr val="0070C0"/>
                </a:solidFill>
              </a:rPr>
              <a:t>     </a:t>
            </a:r>
            <a:r>
              <a:rPr lang="en-CA" dirty="0" err="1" smtClean="0">
                <a:solidFill>
                  <a:srgbClr val="0070C0"/>
                </a:solidFill>
              </a:rPr>
              <a:t>X</a:t>
            </a:r>
            <a:endParaRPr lang="en-CA" dirty="0" smtClean="0">
              <a:solidFill>
                <a:srgbClr val="0070C0"/>
              </a:solidFill>
            </a:endParaRPr>
          </a:p>
          <a:p>
            <a:r>
              <a:rPr lang="en-CA" dirty="0" smtClean="0">
                <a:solidFill>
                  <a:srgbClr val="0070C0"/>
                </a:solidFill>
              </a:rPr>
              <a:t>X     </a:t>
            </a:r>
            <a:r>
              <a:rPr lang="en-CA" dirty="0" err="1" smtClean="0">
                <a:solidFill>
                  <a:srgbClr val="0070C0"/>
                </a:solidFill>
              </a:rPr>
              <a:t>X</a:t>
            </a:r>
            <a:r>
              <a:rPr lang="en-CA" dirty="0" smtClean="0">
                <a:solidFill>
                  <a:srgbClr val="0070C0"/>
                </a:solidFill>
              </a:rPr>
              <a:t>     </a:t>
            </a:r>
            <a:r>
              <a:rPr lang="en-CA" dirty="0" err="1" smtClean="0">
                <a:solidFill>
                  <a:srgbClr val="0070C0"/>
                </a:solidFill>
              </a:rPr>
              <a:t>X</a:t>
            </a:r>
            <a:r>
              <a:rPr lang="en-CA" dirty="0" smtClean="0">
                <a:solidFill>
                  <a:srgbClr val="0070C0"/>
                </a:solidFill>
              </a:rPr>
              <a:t>     </a:t>
            </a:r>
            <a:r>
              <a:rPr lang="en-CA" dirty="0" err="1" smtClean="0">
                <a:solidFill>
                  <a:srgbClr val="0070C0"/>
                </a:solidFill>
              </a:rPr>
              <a:t>X</a:t>
            </a:r>
            <a:r>
              <a:rPr lang="en-CA" dirty="0" smtClean="0">
                <a:solidFill>
                  <a:srgbClr val="0070C0"/>
                </a:solidFill>
              </a:rPr>
              <a:t>     </a:t>
            </a:r>
            <a:r>
              <a:rPr lang="en-CA" dirty="0" err="1" smtClean="0">
                <a:solidFill>
                  <a:srgbClr val="0070C0"/>
                </a:solidFill>
              </a:rPr>
              <a:t>X</a:t>
            </a:r>
            <a:r>
              <a:rPr lang="en-CA" dirty="0" smtClean="0">
                <a:solidFill>
                  <a:srgbClr val="0070C0"/>
                </a:solidFill>
              </a:rPr>
              <a:t>     </a:t>
            </a:r>
            <a:r>
              <a:rPr lang="en-CA" dirty="0" err="1" smtClean="0">
                <a:solidFill>
                  <a:srgbClr val="0070C0"/>
                </a:solidFill>
              </a:rPr>
              <a:t>X</a:t>
            </a:r>
            <a:endParaRPr lang="en-CA" dirty="0" smtClean="0">
              <a:solidFill>
                <a:srgbClr val="0070C0"/>
              </a:solidFill>
            </a:endParaRPr>
          </a:p>
          <a:p>
            <a:r>
              <a:rPr lang="en-CA" dirty="0" smtClean="0">
                <a:solidFill>
                  <a:srgbClr val="0070C0"/>
                </a:solidFill>
              </a:rPr>
              <a:t>X     </a:t>
            </a:r>
            <a:r>
              <a:rPr lang="en-CA" dirty="0" err="1" smtClean="0">
                <a:solidFill>
                  <a:srgbClr val="0070C0"/>
                </a:solidFill>
              </a:rPr>
              <a:t>X</a:t>
            </a:r>
            <a:r>
              <a:rPr lang="en-CA" dirty="0" smtClean="0">
                <a:solidFill>
                  <a:srgbClr val="0070C0"/>
                </a:solidFill>
              </a:rPr>
              <a:t>     </a:t>
            </a:r>
            <a:r>
              <a:rPr lang="en-CA" dirty="0" err="1" smtClean="0">
                <a:solidFill>
                  <a:srgbClr val="0070C0"/>
                </a:solidFill>
              </a:rPr>
              <a:t>X</a:t>
            </a:r>
            <a:r>
              <a:rPr lang="en-CA" dirty="0" smtClean="0">
                <a:solidFill>
                  <a:srgbClr val="0070C0"/>
                </a:solidFill>
              </a:rPr>
              <a:t>     </a:t>
            </a:r>
            <a:r>
              <a:rPr lang="en-CA" dirty="0" err="1" smtClean="0">
                <a:solidFill>
                  <a:srgbClr val="0070C0"/>
                </a:solidFill>
              </a:rPr>
              <a:t>X</a:t>
            </a:r>
            <a:r>
              <a:rPr lang="en-CA" dirty="0" smtClean="0">
                <a:solidFill>
                  <a:srgbClr val="0070C0"/>
                </a:solidFill>
              </a:rPr>
              <a:t>     </a:t>
            </a:r>
            <a:r>
              <a:rPr lang="en-CA" dirty="0" err="1" smtClean="0">
                <a:solidFill>
                  <a:srgbClr val="0070C0"/>
                </a:solidFill>
              </a:rPr>
              <a:t>X</a:t>
            </a:r>
            <a:r>
              <a:rPr lang="en-CA" dirty="0" smtClean="0">
                <a:solidFill>
                  <a:srgbClr val="0070C0"/>
                </a:solidFill>
              </a:rPr>
              <a:t>     </a:t>
            </a:r>
            <a:r>
              <a:rPr lang="en-CA" dirty="0" err="1" smtClean="0">
                <a:solidFill>
                  <a:srgbClr val="0070C0"/>
                </a:solidFill>
              </a:rPr>
              <a:t>X</a:t>
            </a:r>
            <a:endParaRPr lang="en-CA" dirty="0" smtClean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214651" y="2538482"/>
            <a:ext cx="2361062" cy="13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6"/>
          <p:cNvGrpSpPr/>
          <p:nvPr/>
        </p:nvGrpSpPr>
        <p:grpSpPr>
          <a:xfrm>
            <a:off x="3657600" y="2306472"/>
            <a:ext cx="342672" cy="369332"/>
            <a:chOff x="1173708" y="2920621"/>
            <a:chExt cx="342672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1241946" y="2920621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CA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>
              <a:off x="1173708" y="2934272"/>
              <a:ext cx="341194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392071" y="3098042"/>
            <a:ext cx="1239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 into page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132765" y="1610436"/>
            <a:ext cx="38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A.</a:t>
            </a:r>
            <a:endParaRPr lang="en-CA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83959" y="1981201"/>
            <a:ext cx="2199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•     •     •     •     •     •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•     •     •     •     •     •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•     •     •     •     •     •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•     •     •     •     •     •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215720" y="2568053"/>
            <a:ext cx="2361062" cy="13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3"/>
          <p:cNvGrpSpPr/>
          <p:nvPr/>
        </p:nvGrpSpPr>
        <p:grpSpPr>
          <a:xfrm>
            <a:off x="7658669" y="2336043"/>
            <a:ext cx="342672" cy="369332"/>
            <a:chOff x="1173708" y="2920621"/>
            <a:chExt cx="342672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1241946" y="2920621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CA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10800000">
              <a:off x="1173708" y="2934272"/>
              <a:ext cx="341194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393140" y="3127613"/>
            <a:ext cx="143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 out of page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5133834" y="1640007"/>
            <a:ext cx="38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B.</a:t>
            </a:r>
            <a:endParaRPr lang="en-CA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123667" y="4890447"/>
            <a:ext cx="2361062" cy="13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20"/>
          <p:cNvGrpSpPr/>
          <p:nvPr/>
        </p:nvGrpSpPr>
        <p:grpSpPr>
          <a:xfrm>
            <a:off x="3566616" y="4658437"/>
            <a:ext cx="342672" cy="369332"/>
            <a:chOff x="1173708" y="2920621"/>
            <a:chExt cx="342672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1241946" y="2920621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CA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10800000">
              <a:off x="1173708" y="2934272"/>
              <a:ext cx="341194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301087" y="5450007"/>
            <a:ext cx="1292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 to the left</a:t>
            </a:r>
            <a:endParaRPr lang="en-CA" dirty="0"/>
          </a:p>
        </p:txBody>
      </p:sp>
      <p:sp>
        <p:nvSpPr>
          <p:cNvPr id="25" name="TextBox 24"/>
          <p:cNvSpPr txBox="1"/>
          <p:nvPr/>
        </p:nvSpPr>
        <p:spPr>
          <a:xfrm>
            <a:off x="1041781" y="396240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C.</a:t>
            </a:r>
            <a:endParaRPr lang="en-CA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177051" y="4494663"/>
            <a:ext cx="2199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•     •     •     •     •     •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•     •     •     •     •     •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•     •     •     •     •     •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•     •     •     •     •     •</a:t>
            </a:r>
          </a:p>
        </p:txBody>
      </p:sp>
      <p:cxnSp>
        <p:nvCxnSpPr>
          <p:cNvPr id="27" name="Straight Connector 26"/>
          <p:cNvCxnSpPr/>
          <p:nvPr/>
        </p:nvCxnSpPr>
        <p:spPr>
          <a:xfrm rot="16200000" flipH="1">
            <a:off x="5813946" y="5104262"/>
            <a:ext cx="859810" cy="13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50506" y="407158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CA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16200000" flipV="1">
            <a:off x="6146045" y="4262654"/>
            <a:ext cx="418527" cy="909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86232" y="5641075"/>
            <a:ext cx="143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 out of page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5026926" y="4153469"/>
            <a:ext cx="38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D.</a:t>
            </a:r>
            <a:endParaRPr lang="en-CA" b="1" dirty="0"/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1269243" y="4449170"/>
            <a:ext cx="2088107" cy="136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1257867" y="4656162"/>
            <a:ext cx="2088107" cy="136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0800000">
            <a:off x="1257867" y="5065602"/>
            <a:ext cx="2088107" cy="136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>
            <a:off x="1246491" y="5258946"/>
            <a:ext cx="2088107" cy="136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9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2361063" y="2101755"/>
            <a:ext cx="8052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1637732" y="2333767"/>
            <a:ext cx="2088107" cy="136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1626356" y="2540759"/>
            <a:ext cx="2088107" cy="136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1626356" y="2950199"/>
            <a:ext cx="2088107" cy="136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1614980" y="3143543"/>
            <a:ext cx="2088107" cy="136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1628628" y="2747751"/>
            <a:ext cx="2088107" cy="136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Predict the Force</a:t>
            </a:r>
            <a:endParaRPr lang="en-CA" dirty="0"/>
          </a:p>
        </p:txBody>
      </p:sp>
      <p:cxnSp>
        <p:nvCxnSpPr>
          <p:cNvPr id="4" name="Straight Connector 3"/>
          <p:cNvCxnSpPr/>
          <p:nvPr/>
        </p:nvCxnSpPr>
        <p:spPr>
          <a:xfrm rot="16200000" flipH="1">
            <a:off x="1699145" y="2750023"/>
            <a:ext cx="1296542" cy="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52214" y="349837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CA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3007064" y="3643954"/>
            <a:ext cx="336637" cy="1820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05804" y="175146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E.</a:t>
            </a:r>
            <a:endParaRPr lang="en-CA" b="1" dirty="0"/>
          </a:p>
        </p:txBody>
      </p:sp>
      <p:cxnSp>
        <p:nvCxnSpPr>
          <p:cNvPr id="11" name="Straight Connector 10"/>
          <p:cNvCxnSpPr/>
          <p:nvPr/>
        </p:nvCxnSpPr>
        <p:spPr>
          <a:xfrm rot="16200000" flipH="1">
            <a:off x="2520285" y="2752297"/>
            <a:ext cx="1296542" cy="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V="1">
            <a:off x="2183646" y="3643957"/>
            <a:ext cx="266126" cy="68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60896" y="1614987"/>
            <a:ext cx="1292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 to the left</a:t>
            </a:r>
            <a:endParaRPr lang="en-CA" dirty="0"/>
          </a:p>
        </p:txBody>
      </p:sp>
      <p:cxnSp>
        <p:nvCxnSpPr>
          <p:cNvPr id="29" name="Straight Arrow Connector 28"/>
          <p:cNvCxnSpPr/>
          <p:nvPr/>
        </p:nvCxnSpPr>
        <p:spPr>
          <a:xfrm rot="10800000">
            <a:off x="5161129" y="2568054"/>
            <a:ext cx="2088107" cy="136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>
            <a:off x="5149753" y="2775046"/>
            <a:ext cx="2088107" cy="136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>
            <a:off x="5149753" y="3184486"/>
            <a:ext cx="2088107" cy="136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>
            <a:off x="5138377" y="3377830"/>
            <a:ext cx="2088107" cy="136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5152025" y="2982038"/>
            <a:ext cx="2088107" cy="136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29201" y="1985750"/>
            <a:ext cx="333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F.</a:t>
            </a:r>
            <a:endParaRPr lang="en-CA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684293" y="1849274"/>
            <a:ext cx="1292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 to the left</a:t>
            </a:r>
            <a:endParaRPr lang="en-CA" dirty="0"/>
          </a:p>
        </p:txBody>
      </p:sp>
      <p:sp>
        <p:nvSpPr>
          <p:cNvPr id="41" name="TextBox 40"/>
          <p:cNvSpPr txBox="1"/>
          <p:nvPr/>
        </p:nvSpPr>
        <p:spPr>
          <a:xfrm>
            <a:off x="5581935" y="26749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X</a:t>
            </a:r>
            <a:endParaRPr lang="en-CA" b="1" dirty="0"/>
          </a:p>
        </p:txBody>
      </p:sp>
      <p:sp>
        <p:nvSpPr>
          <p:cNvPr id="42" name="Oval 41"/>
          <p:cNvSpPr/>
          <p:nvPr/>
        </p:nvSpPr>
        <p:spPr>
          <a:xfrm>
            <a:off x="5609230" y="2715904"/>
            <a:ext cx="259307" cy="2729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TextBox 42"/>
          <p:cNvSpPr txBox="1"/>
          <p:nvPr/>
        </p:nvSpPr>
        <p:spPr>
          <a:xfrm>
            <a:off x="6389427" y="29092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•</a:t>
            </a:r>
            <a:endParaRPr lang="en-CA" b="1" dirty="0"/>
          </a:p>
        </p:txBody>
      </p:sp>
      <p:sp>
        <p:nvSpPr>
          <p:cNvPr id="44" name="Oval 43"/>
          <p:cNvSpPr/>
          <p:nvPr/>
        </p:nvSpPr>
        <p:spPr>
          <a:xfrm>
            <a:off x="6416722" y="2963839"/>
            <a:ext cx="259307" cy="2729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TextBox 46"/>
          <p:cNvSpPr txBox="1"/>
          <p:nvPr/>
        </p:nvSpPr>
        <p:spPr>
          <a:xfrm>
            <a:off x="5304430" y="3543871"/>
            <a:ext cx="190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Current </a:t>
            </a:r>
            <a:r>
              <a:rPr lang="en-CA" b="1" dirty="0" smtClean="0"/>
              <a:t>in</a:t>
            </a:r>
            <a:r>
              <a:rPr lang="en-CA" dirty="0" smtClean="0"/>
              <a:t> and </a:t>
            </a:r>
            <a:r>
              <a:rPr lang="en-CA" b="1" dirty="0" smtClean="0"/>
              <a:t>out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84834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Motors &amp; Generators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95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928670"/>
            <a:ext cx="8429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Electric motors are used in cooling fans for computers, in refrigerators, in electric cars, in power tools such as electric drills, and even in many remote-controlled toys.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Many </a:t>
            </a:r>
            <a:r>
              <a:rPr lang="en-US" sz="2400" dirty="0"/>
              <a:t>subway systems use electric motors as a clean and silent way to power their trains.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3071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Electric Motors</a:t>
            </a:r>
            <a:endParaRPr lang="en-US" sz="3200" b="1" dirty="0"/>
          </a:p>
        </p:txBody>
      </p:sp>
      <p:pic>
        <p:nvPicPr>
          <p:cNvPr id="9222" name="Picture 6" descr="http://image.made-in-china.com/2f0j00CveEkgmJfHbt/Electric-Drill-SU05-10T-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173" y="3236994"/>
            <a:ext cx="3333750" cy="3333750"/>
          </a:xfrm>
          <a:prstGeom prst="rect">
            <a:avLst/>
          </a:prstGeom>
          <a:noFill/>
        </p:spPr>
      </p:pic>
      <p:pic>
        <p:nvPicPr>
          <p:cNvPr id="9224" name="Picture 8" descr="http://datingguy.files.wordpress.com/2007/04/subwa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7675" y="3384556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Simple DC Motor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lum bright="-23000" contrast="46000"/>
          </a:blip>
          <a:srcRect/>
          <a:stretch>
            <a:fillRect/>
          </a:stretch>
        </p:blipFill>
        <p:spPr bwMode="auto">
          <a:xfrm>
            <a:off x="200025" y="1239743"/>
            <a:ext cx="874395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lum bright="-23000" contrast="40000"/>
          </a:blip>
          <a:srcRect/>
          <a:stretch>
            <a:fillRect/>
          </a:stretch>
        </p:blipFill>
        <p:spPr bwMode="auto">
          <a:xfrm>
            <a:off x="287101" y="4722481"/>
            <a:ext cx="3397795" cy="149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290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Two Pole Motor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906" y="1600200"/>
            <a:ext cx="4769893" cy="4525963"/>
          </a:xfrm>
        </p:spPr>
        <p:txBody>
          <a:bodyPr>
            <a:normAutofit/>
          </a:bodyPr>
          <a:lstStyle/>
          <a:p>
            <a:r>
              <a:rPr lang="en-CA" sz="2800" dirty="0" smtClean="0"/>
              <a:t>Solenoid replaces loop of wire.</a:t>
            </a:r>
          </a:p>
          <a:p>
            <a:r>
              <a:rPr lang="en-CA" sz="2800" dirty="0" smtClean="0"/>
              <a:t>Current in solenoid creates North and South pole.</a:t>
            </a:r>
          </a:p>
          <a:p>
            <a:r>
              <a:rPr lang="en-CA" sz="2800" dirty="0" smtClean="0"/>
              <a:t>Magnetic attraction and repulsion causes armature to spin.</a:t>
            </a:r>
          </a:p>
          <a:p>
            <a:r>
              <a:rPr lang="en-CA" sz="2800" dirty="0" err="1" smtClean="0"/>
              <a:t>Commutator</a:t>
            </a:r>
            <a:r>
              <a:rPr lang="en-CA" sz="2800" dirty="0" smtClean="0"/>
              <a:t>  reverses current each ½ spin</a:t>
            </a:r>
            <a:endParaRPr lang="en-CA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lum bright="-23000" contrast="39000"/>
          </a:blip>
          <a:srcRect/>
          <a:stretch>
            <a:fillRect/>
          </a:stretch>
        </p:blipFill>
        <p:spPr bwMode="auto">
          <a:xfrm>
            <a:off x="675920" y="1467064"/>
            <a:ext cx="3188603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647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928670"/>
            <a:ext cx="8429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Generators operate like motors in reverse.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Mechanical energy from renewable &amp; non renewable sources are used to spin magnets and coils of wire.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Electric current is produced by the spinning magnets and coils.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5508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Electric Generators &amp; Turbines</a:t>
            </a:r>
            <a:endParaRPr lang="en-US" sz="3200" b="1" dirty="0"/>
          </a:p>
        </p:txBody>
      </p:sp>
      <p:pic>
        <p:nvPicPr>
          <p:cNvPr id="1026" name="Picture 2" descr="Image result for wind turb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3580889"/>
            <a:ext cx="2274715" cy="227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962" y="4339219"/>
            <a:ext cx="2886075" cy="1514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252" y="3469100"/>
            <a:ext cx="2506483" cy="249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44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/>
          <p:cNvSpPr txBox="1">
            <a:spLocks noChangeArrowheads="1"/>
          </p:cNvSpPr>
          <p:nvPr/>
        </p:nvSpPr>
        <p:spPr bwMode="auto">
          <a:xfrm>
            <a:off x="628650" y="328613"/>
            <a:ext cx="30480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/>
              <a:t>Michael Faraday- 1831</a:t>
            </a:r>
          </a:p>
          <a:p>
            <a:pPr eaLnBrk="1" hangingPunct="1"/>
            <a:endParaRPr lang="en-US"/>
          </a:p>
        </p:txBody>
      </p:sp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928688" y="715963"/>
            <a:ext cx="72390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400" b="1" u="sng"/>
              <a:t>Faraday’s Law of Electromagnetic Induction</a:t>
            </a:r>
          </a:p>
          <a:p>
            <a:pPr algn="ctr" eaLnBrk="1" hangingPunct="1"/>
            <a:r>
              <a:rPr lang="en-US" sz="1000" b="1" u="sng"/>
              <a:t> </a:t>
            </a:r>
          </a:p>
          <a:p>
            <a:pPr algn="ctr" eaLnBrk="1" hangingPunct="1"/>
            <a:r>
              <a:rPr lang="en-US" sz="2400" b="1">
                <a:solidFill>
                  <a:srgbClr val="FF0000"/>
                </a:solidFill>
              </a:rPr>
              <a:t>A </a:t>
            </a:r>
            <a:r>
              <a:rPr lang="en-US" sz="2400" b="1" i="1" u="sng">
                <a:solidFill>
                  <a:srgbClr val="FF0000"/>
                </a:solidFill>
              </a:rPr>
              <a:t>changing</a:t>
            </a:r>
            <a:r>
              <a:rPr lang="en-US" sz="2400" b="1">
                <a:solidFill>
                  <a:srgbClr val="FF0000"/>
                </a:solidFill>
              </a:rPr>
              <a:t> magnetic field in the presence of a conductor will </a:t>
            </a:r>
            <a:r>
              <a:rPr lang="en-US" sz="2400" b="1" u="sng">
                <a:solidFill>
                  <a:srgbClr val="FF0000"/>
                </a:solidFill>
              </a:rPr>
              <a:t>induce</a:t>
            </a:r>
            <a:r>
              <a:rPr lang="en-US" sz="2400" b="1">
                <a:solidFill>
                  <a:srgbClr val="FF0000"/>
                </a:solidFill>
              </a:rPr>
              <a:t> charge to flow in a conductor.  </a:t>
            </a:r>
          </a:p>
          <a:p>
            <a:pPr eaLnBrk="1" hangingPunct="1"/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28650" y="2765425"/>
            <a:ext cx="7239000" cy="184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 b="1"/>
              <a:t>● basis of electric generating turbines</a:t>
            </a:r>
          </a:p>
          <a:p>
            <a:pPr eaLnBrk="1" hangingPunct="1"/>
            <a:r>
              <a:rPr lang="en-US" sz="2400" b="1"/>
              <a:t>           wind</a:t>
            </a:r>
          </a:p>
          <a:p>
            <a:pPr eaLnBrk="1" hangingPunct="1"/>
            <a:r>
              <a:rPr lang="en-US" sz="2400" b="1"/>
              <a:t>           water</a:t>
            </a:r>
          </a:p>
          <a:p>
            <a:pPr eaLnBrk="1" hangingPunct="1"/>
            <a:r>
              <a:rPr lang="en-US" sz="2400" b="1"/>
              <a:t>           steam</a:t>
            </a:r>
          </a:p>
          <a:p>
            <a:pPr eaLnBrk="1" hangingPunct="1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20963" y="3689350"/>
            <a:ext cx="990600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698875" y="3394075"/>
            <a:ext cx="178752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 b="1"/>
              <a:t>Rotates</a:t>
            </a:r>
          </a:p>
          <a:p>
            <a:pPr eaLnBrk="1" hangingPunct="1"/>
            <a:r>
              <a:rPr lang="en-US" sz="2400" b="1"/>
              <a:t>magnets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048250" y="3810000"/>
            <a:ext cx="990600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962650" y="3078163"/>
            <a:ext cx="1893888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 b="1"/>
              <a:t>Generates</a:t>
            </a:r>
          </a:p>
          <a:p>
            <a:pPr eaLnBrk="1" hangingPunct="1"/>
            <a:r>
              <a:rPr lang="en-US" sz="2400" b="1"/>
              <a:t>current in conducting coils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71500" y="4549775"/>
            <a:ext cx="84201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 b="1"/>
              <a:t>● Complement to Oersted’s Law of Electromagnetism</a:t>
            </a:r>
          </a:p>
          <a:p>
            <a:pPr eaLnBrk="1" hangingPunct="1"/>
            <a:endParaRPr 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905000" y="5041900"/>
            <a:ext cx="2133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Current</a:t>
            </a:r>
          </a:p>
          <a:p>
            <a:pPr eaLnBrk="1" hangingPunct="1"/>
            <a:r>
              <a:rPr lang="en-US" sz="3200"/>
              <a:t>(moving charge)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124450" y="5105400"/>
            <a:ext cx="21336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Magnetic</a:t>
            </a:r>
          </a:p>
          <a:p>
            <a:pPr eaLnBrk="1" hangingPunct="1"/>
            <a:r>
              <a:rPr lang="en-US" sz="3200"/>
              <a:t>Field</a:t>
            </a:r>
          </a:p>
        </p:txBody>
      </p:sp>
      <p:sp>
        <p:nvSpPr>
          <p:cNvPr id="16" name="Curved Down Arrow 15"/>
          <p:cNvSpPr/>
          <p:nvPr/>
        </p:nvSpPr>
        <p:spPr>
          <a:xfrm>
            <a:off x="3600450" y="4941888"/>
            <a:ext cx="1447800" cy="444500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Down Arrow 17"/>
          <p:cNvSpPr/>
          <p:nvPr/>
        </p:nvSpPr>
        <p:spPr>
          <a:xfrm rot="10634909">
            <a:off x="3614738" y="6116638"/>
            <a:ext cx="1447800" cy="442912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722688" y="5018088"/>
            <a:ext cx="10858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/>
              <a:t>Oersted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868738" y="6153150"/>
            <a:ext cx="1085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/>
              <a:t>Faraday</a:t>
            </a:r>
          </a:p>
        </p:txBody>
      </p:sp>
    </p:spTree>
    <p:extLst>
      <p:ext uri="{BB962C8B-B14F-4D97-AF65-F5344CB8AC3E}">
        <p14:creationId xmlns:p14="http://schemas.microsoft.com/office/powerpoint/2010/main" val="107925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  <p:bldP spid="13" grpId="0"/>
      <p:bldP spid="14" grpId="0"/>
      <p:bldP spid="15" grpId="0"/>
      <p:bldP spid="16" grpId="0" animBg="1"/>
      <p:bldP spid="18" grpId="0" animBg="1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83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1142976" y="1000108"/>
            <a:ext cx="6715125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50" indent="-273050" algn="ctr"/>
            <a:endParaRPr lang="en-US" sz="2400" dirty="0">
              <a:latin typeface="Calibri" pitchFamily="34" charset="0"/>
            </a:endParaRPr>
          </a:p>
          <a:p>
            <a:pPr marL="273050" indent="-273050" algn="ctr"/>
            <a:r>
              <a:rPr lang="en-US" sz="3200" b="1" dirty="0" smtClean="0">
                <a:latin typeface="Calibri" pitchFamily="34" charset="0"/>
              </a:rPr>
              <a:t>Section 13.5 Questions:</a:t>
            </a:r>
          </a:p>
          <a:p>
            <a:pPr marL="273050" indent="-273050" algn="ctr"/>
            <a:r>
              <a:rPr lang="en-US" sz="2400" dirty="0" smtClean="0">
                <a:latin typeface="Calibri" pitchFamily="34" charset="0"/>
              </a:rPr>
              <a:t>Page 489 #’s 1-8</a:t>
            </a:r>
          </a:p>
          <a:p>
            <a:pPr marL="273050" indent="-273050" algn="ctr"/>
            <a:endParaRPr lang="en-US" sz="2400" dirty="0" smtClean="0">
              <a:latin typeface="Calibri" pitchFamily="34" charset="0"/>
            </a:endParaRPr>
          </a:p>
          <a:p>
            <a:pPr marL="273050" indent="-273050" algn="ctr"/>
            <a:endParaRPr lang="en-US" sz="2400" dirty="0">
              <a:latin typeface="Calibri" pitchFamily="34" charset="0"/>
            </a:endParaRPr>
          </a:p>
          <a:p>
            <a:pPr marL="273050" indent="-273050" algn="ctr"/>
            <a:r>
              <a:rPr lang="en-US" sz="3200" b="1" dirty="0" smtClean="0">
                <a:latin typeface="Calibri" pitchFamily="34" charset="0"/>
              </a:rPr>
              <a:t>Read pages 496-498</a:t>
            </a:r>
          </a:p>
          <a:p>
            <a:pPr marL="273050" indent="-273050" algn="ctr"/>
            <a:endParaRPr lang="en-US" sz="2400" b="1" dirty="0" smtClean="0">
              <a:latin typeface="Calibri" pitchFamily="34" charset="0"/>
            </a:endParaRPr>
          </a:p>
          <a:p>
            <a:pPr marL="273050" indent="-273050" algn="ctr"/>
            <a:r>
              <a:rPr lang="en-US" sz="2400" b="1" dirty="0" smtClean="0">
                <a:latin typeface="Calibri" pitchFamily="34" charset="0"/>
              </a:rPr>
              <a:t>Practice Questions</a:t>
            </a:r>
          </a:p>
          <a:p>
            <a:pPr marL="273050" indent="-273050" algn="ctr"/>
            <a:r>
              <a:rPr lang="en-US" sz="2400" dirty="0" smtClean="0">
                <a:latin typeface="Calibri" pitchFamily="34" charset="0"/>
              </a:rPr>
              <a:t>Page 498 #’s 1-4</a:t>
            </a:r>
          </a:p>
        </p:txBody>
      </p:sp>
    </p:spTree>
    <p:extLst>
      <p:ext uri="{BB962C8B-B14F-4D97-AF65-F5344CB8AC3E}">
        <p14:creationId xmlns:p14="http://schemas.microsoft.com/office/powerpoint/2010/main" val="29630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 – Force Between </a:t>
            </a:r>
            <a:br>
              <a:rPr lang="en-US" dirty="0"/>
            </a:br>
            <a:r>
              <a:rPr lang="en-US" dirty="0"/>
              <a:t>Two Parallel Wires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Wires Attract When:  </a:t>
            </a:r>
            <a:endParaRPr lang="en-US" sz="2400" dirty="0" smtClean="0"/>
          </a:p>
          <a:p>
            <a:pPr lvl="1"/>
            <a:r>
              <a:rPr lang="en-US" sz="2000" dirty="0" smtClean="0"/>
              <a:t>Current </a:t>
            </a:r>
            <a:r>
              <a:rPr lang="en-US" sz="2000" dirty="0"/>
              <a:t>is in the same </a:t>
            </a:r>
            <a:r>
              <a:rPr lang="en-US" sz="2000" dirty="0" smtClean="0"/>
              <a:t>direction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400" dirty="0"/>
              <a:t>Wires Repel When: </a:t>
            </a:r>
          </a:p>
          <a:p>
            <a:pPr lvl="1"/>
            <a:r>
              <a:rPr lang="en-US" sz="2000" dirty="0" smtClean="0"/>
              <a:t>Current </a:t>
            </a:r>
            <a:r>
              <a:rPr lang="en-US" sz="2000" dirty="0"/>
              <a:t>is in opposite directions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148" y="2351012"/>
            <a:ext cx="4148467" cy="16540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081" y="5013176"/>
            <a:ext cx="3769540" cy="156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4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imple Electric Mot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214422"/>
            <a:ext cx="6665378" cy="457203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0" y="0"/>
            <a:ext cx="3071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Motor Principle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07552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642918"/>
            <a:ext cx="8429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 physicist Michael Faraday (1791–1867) set out to prove that, as a wire carrying electric current could cause a magnetized compass needle to move, so in reverse a magnet could cause a current-carrying wire to move. Suspending a piece of wire above a bowl of mercury in which he had fixed a magnet upright, Faraday connected the wire to a battery, and the wire began to rotate.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3071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Motor Principle</a:t>
            </a:r>
            <a:endParaRPr lang="en-US" sz="3200" b="1" dirty="0"/>
          </a:p>
        </p:txBody>
      </p:sp>
      <p:pic>
        <p:nvPicPr>
          <p:cNvPr id="8194" name="Picture 2" descr="http://openlearn.open.ac.uk/file.php/3267/S207_2_016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2285" y="3071810"/>
            <a:ext cx="3038475" cy="3533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2283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06" y="857232"/>
            <a:ext cx="90011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motor principle is also used in the definition of the ampere. If two long wires are parallel to each other as in </a:t>
            </a:r>
            <a:r>
              <a:rPr lang="en-US" sz="2400" dirty="0" smtClean="0"/>
              <a:t>the figure, </a:t>
            </a:r>
            <a:r>
              <a:rPr lang="en-US" sz="2400" dirty="0"/>
              <a:t>and electric current is in each, the wires will experience a force, as shown in </a:t>
            </a:r>
            <a:r>
              <a:rPr lang="en-US" sz="2400" dirty="0" smtClean="0"/>
              <a:t>the figure. </a:t>
            </a:r>
            <a:r>
              <a:rPr lang="en-US" sz="2400" dirty="0"/>
              <a:t>One ampere is the current that, when flowing through each of two straight parallel wires placed 1 m apart in a vacuum, produces a force of 2.0 </a:t>
            </a:r>
            <a:r>
              <a:rPr lang="en-US" sz="2400" dirty="0" smtClean="0"/>
              <a:t>x </a:t>
            </a:r>
            <a:r>
              <a:rPr lang="en-US" sz="2400" dirty="0"/>
              <a:t>10</a:t>
            </a:r>
            <a:r>
              <a:rPr lang="en-US" sz="2400" baseline="30000" dirty="0"/>
              <a:t>–7</a:t>
            </a:r>
            <a:r>
              <a:rPr lang="en-US" sz="2400" dirty="0"/>
              <a:t> N between the wires for each 1 m of their length.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3071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Motor Principle</a:t>
            </a:r>
            <a:endParaRPr lang="en-US" sz="3200" b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l="18590" t="18462" r="39102" b="46153"/>
          <a:stretch>
            <a:fillRect/>
          </a:stretch>
        </p:blipFill>
        <p:spPr bwMode="auto">
          <a:xfrm>
            <a:off x="-32" y="3714752"/>
            <a:ext cx="4280452" cy="2237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2" cstate="print"/>
          <a:srcRect l="18590" t="53077" r="36725" b="18461"/>
          <a:stretch>
            <a:fillRect/>
          </a:stretch>
        </p:blipFill>
        <p:spPr bwMode="auto">
          <a:xfrm>
            <a:off x="4429124" y="3929066"/>
            <a:ext cx="4378677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911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Motor Principle (</a:t>
            </a:r>
            <a:r>
              <a:rPr lang="en-CA" dirty="0"/>
              <a:t>Fig A &amp; B</a:t>
            </a:r>
            <a:r>
              <a:rPr lang="en-CA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English physicist Michael Faraday (1791–1867</a:t>
            </a:r>
            <a:r>
              <a:rPr lang="en-US" sz="2400" dirty="0" smtClean="0"/>
              <a:t>) </a:t>
            </a:r>
            <a:r>
              <a:rPr lang="en-US" sz="2400" dirty="0"/>
              <a:t>determined that the magnetic field of a permanent magnet can exert a force on the charges in a current-carrying conductor. 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l="18429" t="51795" r="17308" b="22564"/>
          <a:stretch>
            <a:fillRect/>
          </a:stretch>
        </p:blipFill>
        <p:spPr bwMode="auto">
          <a:xfrm>
            <a:off x="656066" y="3356992"/>
            <a:ext cx="783186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988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Motor Principle (Fig C)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sz="2400" dirty="0"/>
              <a:t>To the left of the conductor, the field lines point in the same direction and tend to reinforce one </a:t>
            </a:r>
            <a:r>
              <a:rPr lang="en-US" sz="2400" dirty="0" smtClean="0"/>
              <a:t>another (</a:t>
            </a:r>
            <a:r>
              <a:rPr lang="en-US" sz="2400" b="1" u="sng" dirty="0" smtClean="0"/>
              <a:t>add</a:t>
            </a:r>
            <a:r>
              <a:rPr lang="en-US" sz="2400" dirty="0" smtClean="0"/>
              <a:t>), </a:t>
            </a:r>
            <a:r>
              <a:rPr lang="en-US" sz="2400" dirty="0"/>
              <a:t>producing a strong magnetic field.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To </a:t>
            </a:r>
            <a:r>
              <a:rPr lang="en-US" sz="2400" dirty="0"/>
              <a:t>the right, the fields are opposed and, as a result, tend to </a:t>
            </a:r>
            <a:r>
              <a:rPr lang="en-US" sz="2400" b="1" u="sng" dirty="0"/>
              <a:t>cancel</a:t>
            </a:r>
            <a:r>
              <a:rPr lang="en-US" sz="2400" dirty="0"/>
              <a:t> one another, producing a weaker field.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8429" t="51795" r="17308" b="22564"/>
          <a:stretch>
            <a:fillRect/>
          </a:stretch>
        </p:blipFill>
        <p:spPr bwMode="auto">
          <a:xfrm>
            <a:off x="656066" y="2852936"/>
            <a:ext cx="783186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3923928" y="2670374"/>
            <a:ext cx="1152128" cy="1192807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724128" y="4295385"/>
            <a:ext cx="504056" cy="1149839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14684" y="376032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Add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2213" y="470521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Cancel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1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Motor Principle (Fig D)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sz="2400" dirty="0"/>
              <a:t>This difference in field strength results in a force to the right on the conductor. </a:t>
            </a:r>
            <a:endParaRPr lang="en-US" sz="2400" dirty="0" smtClean="0"/>
          </a:p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  <a:p>
            <a:endParaRPr lang="en-US" sz="2400" dirty="0"/>
          </a:p>
          <a:p>
            <a:r>
              <a:rPr lang="en-US" sz="2400" dirty="0" smtClean="0"/>
              <a:t>If </a:t>
            </a:r>
            <a:r>
              <a:rPr lang="en-US" sz="2400" dirty="0"/>
              <a:t>either the external field or the direction of the electric current were reversed, the force would act in the opposite direction.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8429" t="51795" r="17308" b="22564"/>
          <a:stretch>
            <a:fillRect/>
          </a:stretch>
        </p:blipFill>
        <p:spPr bwMode="auto">
          <a:xfrm>
            <a:off x="878796" y="2670374"/>
            <a:ext cx="783186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3275856" y="2276872"/>
            <a:ext cx="3960440" cy="1329606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1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Motor Principle </a:t>
            </a:r>
            <a:r>
              <a:rPr lang="en-CA" dirty="0" smtClean="0"/>
              <a:t>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current-carrying conductor that cuts across external magnetic field lines experiences a force perpendicular to both the magnetic field and the direction of electric current.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magnitude of this force depends </a:t>
            </a:r>
            <a:r>
              <a:rPr lang="en-US" dirty="0" smtClean="0"/>
              <a:t>on: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the </a:t>
            </a:r>
            <a:r>
              <a:rPr lang="en-US" dirty="0"/>
              <a:t>magnitude of </a:t>
            </a:r>
            <a:r>
              <a:rPr lang="en-US" dirty="0" smtClean="0"/>
              <a:t>the </a:t>
            </a:r>
            <a:r>
              <a:rPr lang="en-US" dirty="0"/>
              <a:t>external </a:t>
            </a:r>
            <a:r>
              <a:rPr lang="en-US" dirty="0" smtClean="0"/>
              <a:t>magnetic field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the </a:t>
            </a:r>
            <a:r>
              <a:rPr lang="en-US" dirty="0"/>
              <a:t>magnitude of </a:t>
            </a:r>
            <a:r>
              <a:rPr lang="en-US" dirty="0" smtClean="0"/>
              <a:t>the current</a:t>
            </a:r>
            <a:r>
              <a:rPr lang="en-US" dirty="0"/>
              <a:t>, </a:t>
            </a:r>
            <a:endParaRPr lang="en-US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the </a:t>
            </a:r>
            <a:r>
              <a:rPr lang="en-US" dirty="0"/>
              <a:t>angle between the conductor and the magnetic field it cuts across.</a:t>
            </a:r>
          </a:p>
        </p:txBody>
      </p:sp>
    </p:spTree>
    <p:extLst>
      <p:ext uri="{BB962C8B-B14F-4D97-AF65-F5344CB8AC3E}">
        <p14:creationId xmlns:p14="http://schemas.microsoft.com/office/powerpoint/2010/main" val="17078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Right Hand for Magnetic Force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Direction of magnetic force can be </a:t>
            </a:r>
            <a:br>
              <a:rPr lang="en-CA" sz="2800" dirty="0" smtClean="0"/>
            </a:br>
            <a:r>
              <a:rPr lang="en-CA" sz="2800" dirty="0" smtClean="0"/>
              <a:t>determined as follows:</a:t>
            </a:r>
          </a:p>
          <a:p>
            <a:pPr lvl="1"/>
            <a:r>
              <a:rPr lang="en-CA" sz="2400" dirty="0" smtClean="0"/>
              <a:t>Thumb points  in direction of current</a:t>
            </a:r>
          </a:p>
          <a:p>
            <a:pPr lvl="1"/>
            <a:r>
              <a:rPr lang="en-CA" sz="2400" dirty="0" smtClean="0"/>
              <a:t>Fingers point in direction of magnetic field</a:t>
            </a:r>
          </a:p>
          <a:p>
            <a:pPr lvl="1"/>
            <a:r>
              <a:rPr lang="en-CA" sz="2400" dirty="0" smtClean="0"/>
              <a:t>Palm of hand points in direction of force</a:t>
            </a:r>
            <a:endParaRPr lang="en-CA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-23000" contrast="40000"/>
          </a:blip>
          <a:srcRect/>
          <a:stretch>
            <a:fillRect/>
          </a:stretch>
        </p:blipFill>
        <p:spPr bwMode="auto">
          <a:xfrm>
            <a:off x="395536" y="4293096"/>
            <a:ext cx="6702311" cy="242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 l="61699" t="37692" r="15705" b="26608"/>
          <a:stretch>
            <a:fillRect/>
          </a:stretch>
        </p:blipFill>
        <p:spPr bwMode="auto">
          <a:xfrm>
            <a:off x="6837996" y="1739243"/>
            <a:ext cx="191046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4355976" y="4293096"/>
            <a:ext cx="0" cy="5760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26768" y="421511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F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22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Force on a Wire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When a current-carrying conductor is in an external magnetic field, but is </a:t>
            </a:r>
            <a:r>
              <a:rPr lang="en-CA" sz="2400" b="1" dirty="0" smtClean="0"/>
              <a:t>not parallel </a:t>
            </a:r>
            <a:r>
              <a:rPr lang="en-CA" sz="2400" dirty="0" smtClean="0"/>
              <a:t>to the field, it experiences a magnetic force.</a:t>
            </a:r>
          </a:p>
          <a:p>
            <a:endParaRPr lang="en-CA" sz="2800" dirty="0" smtClean="0"/>
          </a:p>
          <a:p>
            <a:endParaRPr lang="en-CA" sz="2800" dirty="0" smtClean="0"/>
          </a:p>
          <a:p>
            <a:endParaRPr lang="en-CA" sz="2800" dirty="0" smtClean="0"/>
          </a:p>
          <a:p>
            <a:r>
              <a:rPr lang="en-CA" sz="2400" b="1" dirty="0" smtClean="0"/>
              <a:t>Note</a:t>
            </a:r>
            <a:r>
              <a:rPr lang="en-CA" sz="2400" dirty="0" smtClean="0"/>
              <a:t>: When the conductor is parallel to the field there is </a:t>
            </a:r>
            <a:br>
              <a:rPr lang="en-CA" sz="2400" dirty="0" smtClean="0"/>
            </a:br>
            <a:r>
              <a:rPr lang="en-CA" sz="2400" b="1" dirty="0" smtClean="0"/>
              <a:t>no force</a:t>
            </a:r>
            <a:r>
              <a:rPr lang="en-CA" sz="2400" dirty="0" smtClean="0"/>
              <a:t>.</a:t>
            </a:r>
            <a:endParaRPr lang="en-CA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692324" y="2770496"/>
            <a:ext cx="1310185" cy="1312473"/>
            <a:chOff x="1514902" y="1091821"/>
            <a:chExt cx="1310185" cy="1312473"/>
          </a:xfrm>
        </p:grpSpPr>
        <p:grpSp>
          <p:nvGrpSpPr>
            <p:cNvPr id="5" name="Group 16"/>
            <p:cNvGrpSpPr/>
            <p:nvPr/>
          </p:nvGrpSpPr>
          <p:grpSpPr>
            <a:xfrm>
              <a:off x="2047164" y="1091821"/>
              <a:ext cx="684660" cy="1312473"/>
              <a:chOff x="2047164" y="1091821"/>
              <a:chExt cx="684660" cy="1312473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047164" y="1091821"/>
                <a:ext cx="682388" cy="3684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b="1" dirty="0" smtClean="0">
                    <a:solidFill>
                      <a:schemeClr val="tx1"/>
                    </a:solidFill>
                  </a:rPr>
                  <a:t>N</a:t>
                </a:r>
                <a:endParaRPr lang="en-CA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4"/>
              <p:cNvSpPr/>
              <p:nvPr/>
            </p:nvSpPr>
            <p:spPr>
              <a:xfrm>
                <a:off x="2049436" y="2035805"/>
                <a:ext cx="682388" cy="3684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b="1" dirty="0" smtClean="0">
                    <a:solidFill>
                      <a:schemeClr val="tx1"/>
                    </a:solidFill>
                  </a:rPr>
                  <a:t>S</a:t>
                </a:r>
                <a:endParaRPr lang="en-CA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rot="16200000" flipH="1">
                <a:off x="2422481" y="1767387"/>
                <a:ext cx="395784" cy="1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rot="16200000" flipH="1">
                <a:off x="2260984" y="1756015"/>
                <a:ext cx="395784" cy="1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rot="16200000" flipH="1">
                <a:off x="2083563" y="1756015"/>
                <a:ext cx="395784" cy="1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rot="16200000" flipH="1">
                <a:off x="1919789" y="1756015"/>
                <a:ext cx="395784" cy="1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1978926" y="1719618"/>
              <a:ext cx="84616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32"/>
            <p:cNvGrpSpPr/>
            <p:nvPr/>
          </p:nvGrpSpPr>
          <p:grpSpPr>
            <a:xfrm>
              <a:off x="1514902" y="1542197"/>
              <a:ext cx="342672" cy="369332"/>
              <a:chOff x="1173708" y="2920621"/>
              <a:chExt cx="342672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241946" y="2920621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b="1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en-CA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rot="10800000">
                <a:off x="1173708" y="2934272"/>
                <a:ext cx="341194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5570560" y="2813712"/>
            <a:ext cx="1630870" cy="1312473"/>
            <a:chOff x="5420435" y="984912"/>
            <a:chExt cx="1630870" cy="1312473"/>
          </a:xfrm>
        </p:grpSpPr>
        <p:grpSp>
          <p:nvGrpSpPr>
            <p:cNvPr id="20" name="Group 17"/>
            <p:cNvGrpSpPr/>
            <p:nvPr/>
          </p:nvGrpSpPr>
          <p:grpSpPr>
            <a:xfrm>
              <a:off x="5420435" y="984912"/>
              <a:ext cx="684660" cy="1312473"/>
              <a:chOff x="2047164" y="1091821"/>
              <a:chExt cx="684660" cy="131247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47164" y="1091821"/>
                <a:ext cx="682388" cy="3684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b="1" dirty="0" smtClean="0">
                    <a:solidFill>
                      <a:schemeClr val="tx1"/>
                    </a:solidFill>
                  </a:rPr>
                  <a:t>N</a:t>
                </a:r>
                <a:endParaRPr lang="en-CA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049436" y="2035805"/>
                <a:ext cx="682388" cy="3684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b="1" dirty="0" smtClean="0">
                    <a:solidFill>
                      <a:schemeClr val="tx1"/>
                    </a:solidFill>
                  </a:rPr>
                  <a:t>S</a:t>
                </a:r>
                <a:endParaRPr lang="en-CA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rot="16200000" flipH="1">
                <a:off x="2422481" y="1767387"/>
                <a:ext cx="395784" cy="1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rot="16200000" flipH="1">
                <a:off x="2260984" y="1756015"/>
                <a:ext cx="395784" cy="1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rot="16200000" flipH="1">
                <a:off x="2083563" y="1756015"/>
                <a:ext cx="395784" cy="1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rot="16200000" flipH="1">
                <a:off x="1919789" y="1756015"/>
                <a:ext cx="395784" cy="1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8"/>
            <p:cNvGrpSpPr/>
            <p:nvPr/>
          </p:nvGrpSpPr>
          <p:grpSpPr>
            <a:xfrm>
              <a:off x="5636524" y="1414592"/>
              <a:ext cx="204717" cy="400110"/>
              <a:chOff x="6619163" y="2874902"/>
              <a:chExt cx="204717" cy="40011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6619163" y="2975212"/>
                <a:ext cx="204717" cy="2183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b="1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632812" y="2874902"/>
                <a:ext cx="457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 smtClean="0"/>
                  <a:t>x</a:t>
                </a:r>
                <a:endParaRPr lang="en-CA" sz="20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269553" y="1326108"/>
              <a:ext cx="78175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b="1" dirty="0" smtClean="0"/>
                <a:t>Current</a:t>
              </a:r>
              <a:r>
                <a:rPr lang="en-CA" sz="1400" dirty="0" smtClean="0"/>
                <a:t> </a:t>
              </a:r>
              <a:br>
                <a:rPr lang="en-CA" sz="1400" dirty="0" smtClean="0"/>
              </a:br>
              <a:r>
                <a:rPr lang="en-CA" sz="1400" dirty="0" smtClean="0"/>
                <a:t>into</a:t>
              </a:r>
              <a:br>
                <a:rPr lang="en-CA" sz="1400" dirty="0" smtClean="0"/>
              </a:br>
              <a:r>
                <a:rPr lang="en-CA" sz="1400" dirty="0" smtClean="0"/>
                <a:t>Page</a:t>
              </a:r>
              <a:endParaRPr lang="en-CA" sz="14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884218" y="5008729"/>
            <a:ext cx="2513477" cy="1381541"/>
            <a:chOff x="1983465" y="4148920"/>
            <a:chExt cx="2513477" cy="1381541"/>
          </a:xfrm>
        </p:grpSpPr>
        <p:grpSp>
          <p:nvGrpSpPr>
            <p:cNvPr id="34" name="Group 32"/>
            <p:cNvGrpSpPr/>
            <p:nvPr/>
          </p:nvGrpSpPr>
          <p:grpSpPr>
            <a:xfrm>
              <a:off x="2879678" y="4148920"/>
              <a:ext cx="342672" cy="369332"/>
              <a:chOff x="1173708" y="2920621"/>
              <a:chExt cx="342672" cy="36933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241946" y="2920621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b="1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en-CA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rot="10800000">
                <a:off x="1173708" y="2934272"/>
                <a:ext cx="341194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ectangle 34"/>
            <p:cNvSpPr/>
            <p:nvPr/>
          </p:nvSpPr>
          <p:spPr>
            <a:xfrm rot="16200000">
              <a:off x="1826516" y="4599299"/>
              <a:ext cx="682388" cy="3684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 smtClean="0">
                  <a:solidFill>
                    <a:schemeClr val="tx1"/>
                  </a:solidFill>
                </a:rPr>
                <a:t>N</a:t>
              </a:r>
              <a:endParaRPr lang="en-CA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3971504" y="4610675"/>
              <a:ext cx="682388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 smtClean="0">
                  <a:solidFill>
                    <a:schemeClr val="tx1"/>
                  </a:solidFill>
                </a:rPr>
                <a:t>S</a:t>
              </a:r>
              <a:endParaRPr lang="en-CA" b="1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2447493" y="4537883"/>
              <a:ext cx="1510359" cy="34117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449768" y="4713027"/>
              <a:ext cx="1508083" cy="22746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2449768" y="4890448"/>
              <a:ext cx="1494435" cy="9098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449768" y="5054222"/>
              <a:ext cx="1508083" cy="9097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552131" y="4804012"/>
              <a:ext cx="1296538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71"/>
            <p:cNvGrpSpPr/>
            <p:nvPr/>
          </p:nvGrpSpPr>
          <p:grpSpPr>
            <a:xfrm>
              <a:off x="2963839" y="5161129"/>
              <a:ext cx="406792" cy="369332"/>
              <a:chOff x="1173708" y="2920621"/>
              <a:chExt cx="406792" cy="36933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241946" y="2920621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en-CA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rot="10800000">
                <a:off x="1173708" y="2934272"/>
                <a:ext cx="341194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1829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Force on a Wire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When a current-carrying conductor is in an external magnetic field, but is </a:t>
            </a:r>
            <a:r>
              <a:rPr lang="en-CA" sz="2400" b="1" dirty="0" smtClean="0"/>
              <a:t>not parallel </a:t>
            </a:r>
            <a:r>
              <a:rPr lang="en-CA" sz="2400" dirty="0" smtClean="0"/>
              <a:t>to the field, it experiences a magnetic force.</a:t>
            </a:r>
          </a:p>
          <a:p>
            <a:endParaRPr lang="en-CA" sz="2800" dirty="0" smtClean="0"/>
          </a:p>
          <a:p>
            <a:endParaRPr lang="en-CA" sz="2800" dirty="0" smtClean="0"/>
          </a:p>
          <a:p>
            <a:endParaRPr lang="en-CA" sz="2800" dirty="0" smtClean="0"/>
          </a:p>
          <a:p>
            <a:r>
              <a:rPr lang="en-CA" sz="2400" b="1" dirty="0" smtClean="0"/>
              <a:t>Note</a:t>
            </a:r>
            <a:r>
              <a:rPr lang="en-CA" sz="2400" dirty="0" smtClean="0"/>
              <a:t>: When the conductor is parallel to the field there is </a:t>
            </a:r>
            <a:br>
              <a:rPr lang="en-CA" sz="2400" dirty="0" smtClean="0"/>
            </a:br>
            <a:r>
              <a:rPr lang="en-CA" sz="2400" b="1" dirty="0" smtClean="0"/>
              <a:t>no force</a:t>
            </a:r>
            <a:r>
              <a:rPr lang="en-CA" sz="2400" dirty="0" smtClean="0"/>
              <a:t>.</a:t>
            </a:r>
            <a:endParaRPr lang="en-CA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692324" y="2770496"/>
            <a:ext cx="2070552" cy="1312473"/>
            <a:chOff x="1514902" y="1091821"/>
            <a:chExt cx="2070552" cy="1312473"/>
          </a:xfrm>
        </p:grpSpPr>
        <p:grpSp>
          <p:nvGrpSpPr>
            <p:cNvPr id="5" name="Group 16"/>
            <p:cNvGrpSpPr/>
            <p:nvPr/>
          </p:nvGrpSpPr>
          <p:grpSpPr>
            <a:xfrm>
              <a:off x="2047164" y="1091821"/>
              <a:ext cx="684660" cy="1312473"/>
              <a:chOff x="2047164" y="1091821"/>
              <a:chExt cx="684660" cy="1312473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047164" y="1091821"/>
                <a:ext cx="682388" cy="3684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b="1" dirty="0" smtClean="0">
                    <a:solidFill>
                      <a:schemeClr val="tx1"/>
                    </a:solidFill>
                  </a:rPr>
                  <a:t>N</a:t>
                </a:r>
                <a:endParaRPr lang="en-CA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4"/>
              <p:cNvSpPr/>
              <p:nvPr/>
            </p:nvSpPr>
            <p:spPr>
              <a:xfrm>
                <a:off x="2049436" y="2035805"/>
                <a:ext cx="682388" cy="3684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b="1" dirty="0" smtClean="0">
                    <a:solidFill>
                      <a:schemeClr val="tx1"/>
                    </a:solidFill>
                  </a:rPr>
                  <a:t>S</a:t>
                </a:r>
                <a:endParaRPr lang="en-CA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rot="16200000" flipH="1">
                <a:off x="2422481" y="1767387"/>
                <a:ext cx="395784" cy="1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rot="16200000" flipH="1">
                <a:off x="2260984" y="1756015"/>
                <a:ext cx="395784" cy="1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rot="16200000" flipH="1">
                <a:off x="2083563" y="1756015"/>
                <a:ext cx="395784" cy="1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rot="16200000" flipH="1">
                <a:off x="1919789" y="1756015"/>
                <a:ext cx="395784" cy="1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1978926" y="1719618"/>
              <a:ext cx="84616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32"/>
            <p:cNvGrpSpPr/>
            <p:nvPr/>
          </p:nvGrpSpPr>
          <p:grpSpPr>
            <a:xfrm>
              <a:off x="1514902" y="1542197"/>
              <a:ext cx="342672" cy="369332"/>
              <a:chOff x="1173708" y="2920621"/>
              <a:chExt cx="342672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241946" y="2920621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b="1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en-CA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rot="10800000">
                <a:off x="1173708" y="2934272"/>
                <a:ext cx="341194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2961565" y="1364776"/>
              <a:ext cx="62388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b="1" dirty="0" smtClean="0"/>
                <a:t>Force</a:t>
              </a:r>
              <a:r>
                <a:rPr lang="en-CA" sz="1400" dirty="0" smtClean="0"/>
                <a:t> </a:t>
              </a:r>
              <a:br>
                <a:rPr lang="en-CA" sz="1400" dirty="0" smtClean="0"/>
              </a:br>
              <a:r>
                <a:rPr lang="en-CA" sz="1400" dirty="0" smtClean="0"/>
                <a:t>out of</a:t>
              </a:r>
              <a:br>
                <a:rPr lang="en-CA" sz="1400" dirty="0" smtClean="0"/>
              </a:br>
              <a:r>
                <a:rPr lang="en-CA" sz="1400" dirty="0" smtClean="0"/>
                <a:t>Page</a:t>
              </a:r>
              <a:endParaRPr lang="en-CA" sz="14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 flipV="1">
              <a:off x="1910688" y="1733264"/>
              <a:ext cx="464023" cy="327547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599062" y="202214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CA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49670" y="2813712"/>
            <a:ext cx="2151760" cy="1312473"/>
            <a:chOff x="4899545" y="984912"/>
            <a:chExt cx="2151760" cy="1312473"/>
          </a:xfrm>
        </p:grpSpPr>
        <p:grpSp>
          <p:nvGrpSpPr>
            <p:cNvPr id="20" name="Group 17"/>
            <p:cNvGrpSpPr/>
            <p:nvPr/>
          </p:nvGrpSpPr>
          <p:grpSpPr>
            <a:xfrm>
              <a:off x="5420435" y="984912"/>
              <a:ext cx="684660" cy="1312473"/>
              <a:chOff x="2047164" y="1091821"/>
              <a:chExt cx="684660" cy="131247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47164" y="1091821"/>
                <a:ext cx="682388" cy="3684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b="1" dirty="0" smtClean="0">
                    <a:solidFill>
                      <a:schemeClr val="tx1"/>
                    </a:solidFill>
                  </a:rPr>
                  <a:t>N</a:t>
                </a:r>
                <a:endParaRPr lang="en-CA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049436" y="2035805"/>
                <a:ext cx="682388" cy="3684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b="1" dirty="0" smtClean="0">
                    <a:solidFill>
                      <a:schemeClr val="tx1"/>
                    </a:solidFill>
                  </a:rPr>
                  <a:t>S</a:t>
                </a:r>
                <a:endParaRPr lang="en-CA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rot="16200000" flipH="1">
                <a:off x="2422481" y="1767387"/>
                <a:ext cx="395784" cy="1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rot="16200000" flipH="1">
                <a:off x="2260984" y="1756015"/>
                <a:ext cx="395784" cy="1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rot="16200000" flipH="1">
                <a:off x="2083563" y="1756015"/>
                <a:ext cx="395784" cy="1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rot="16200000" flipH="1">
                <a:off x="1919789" y="1756015"/>
                <a:ext cx="395784" cy="1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8"/>
            <p:cNvGrpSpPr/>
            <p:nvPr/>
          </p:nvGrpSpPr>
          <p:grpSpPr>
            <a:xfrm>
              <a:off x="5636524" y="1414592"/>
              <a:ext cx="204717" cy="400110"/>
              <a:chOff x="6619163" y="2874902"/>
              <a:chExt cx="204717" cy="40011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6619163" y="2975212"/>
                <a:ext cx="204717" cy="2183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b="1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632812" y="2874902"/>
                <a:ext cx="457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 smtClean="0"/>
                  <a:t>x</a:t>
                </a:r>
                <a:endParaRPr lang="en-CA" sz="20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269553" y="1326108"/>
              <a:ext cx="78175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b="1" dirty="0" smtClean="0"/>
                <a:t>Current</a:t>
              </a:r>
              <a:r>
                <a:rPr lang="en-CA" sz="1400" dirty="0" smtClean="0"/>
                <a:t> </a:t>
              </a:r>
              <a:br>
                <a:rPr lang="en-CA" sz="1400" dirty="0" smtClean="0"/>
              </a:br>
              <a:r>
                <a:rPr lang="en-CA" sz="1400" dirty="0" smtClean="0"/>
                <a:t>into</a:t>
              </a:r>
              <a:br>
                <a:rPr lang="en-CA" sz="1400" dirty="0" smtClean="0"/>
              </a:br>
              <a:r>
                <a:rPr lang="en-CA" sz="1400" dirty="0" smtClean="0"/>
                <a:t>Page</a:t>
              </a:r>
              <a:endParaRPr lang="en-CA" sz="1400" dirty="0"/>
            </a:p>
          </p:txBody>
        </p:sp>
        <p:cxnSp>
          <p:nvCxnSpPr>
            <p:cNvPr id="23" name="Straight Arrow Connector 22"/>
            <p:cNvCxnSpPr>
              <a:stCxn id="25" idx="2"/>
            </p:cNvCxnSpPr>
            <p:nvPr/>
          </p:nvCxnSpPr>
          <p:spPr>
            <a:xfrm rot="10800000">
              <a:off x="5063320" y="1624084"/>
              <a:ext cx="573205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899545" y="126924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CA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884218" y="5008729"/>
            <a:ext cx="3753206" cy="1381541"/>
            <a:chOff x="1983465" y="4148920"/>
            <a:chExt cx="3753206" cy="1381541"/>
          </a:xfrm>
        </p:grpSpPr>
        <p:grpSp>
          <p:nvGrpSpPr>
            <p:cNvPr id="34" name="Group 32"/>
            <p:cNvGrpSpPr/>
            <p:nvPr/>
          </p:nvGrpSpPr>
          <p:grpSpPr>
            <a:xfrm>
              <a:off x="2879678" y="4148920"/>
              <a:ext cx="342672" cy="369332"/>
              <a:chOff x="1173708" y="2920621"/>
              <a:chExt cx="342672" cy="36933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241946" y="2920621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b="1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en-CA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rot="10800000">
                <a:off x="1173708" y="2934272"/>
                <a:ext cx="341194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ectangle 34"/>
            <p:cNvSpPr/>
            <p:nvPr/>
          </p:nvSpPr>
          <p:spPr>
            <a:xfrm rot="16200000">
              <a:off x="1826516" y="4599299"/>
              <a:ext cx="682388" cy="3684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 smtClean="0">
                  <a:solidFill>
                    <a:schemeClr val="tx1"/>
                  </a:solidFill>
                </a:rPr>
                <a:t>N</a:t>
              </a:r>
              <a:endParaRPr lang="en-CA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3971504" y="4610675"/>
              <a:ext cx="682388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 smtClean="0">
                  <a:solidFill>
                    <a:schemeClr val="tx1"/>
                  </a:solidFill>
                </a:rPr>
                <a:t>S</a:t>
              </a:r>
              <a:endParaRPr lang="en-CA" b="1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2447493" y="4537883"/>
              <a:ext cx="1510359" cy="34117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449768" y="4713027"/>
              <a:ext cx="1508083" cy="22746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2449768" y="4890448"/>
              <a:ext cx="1494435" cy="9098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449768" y="5054222"/>
              <a:ext cx="1508083" cy="9097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552131" y="4804012"/>
              <a:ext cx="1296538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71"/>
            <p:cNvGrpSpPr/>
            <p:nvPr/>
          </p:nvGrpSpPr>
          <p:grpSpPr>
            <a:xfrm>
              <a:off x="2963839" y="5161129"/>
              <a:ext cx="406792" cy="369332"/>
              <a:chOff x="1173708" y="2920621"/>
              <a:chExt cx="406792" cy="36933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241946" y="2920621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en-CA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rot="10800000">
                <a:off x="1173708" y="2934272"/>
                <a:ext cx="341194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4854635" y="4492388"/>
              <a:ext cx="88203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b="1" dirty="0" smtClean="0"/>
                <a:t>No Force</a:t>
              </a:r>
              <a:r>
                <a:rPr lang="en-CA" sz="1400" dirty="0" smtClean="0"/>
                <a:t> </a:t>
              </a:r>
              <a:br>
                <a:rPr lang="en-CA" sz="1400" dirty="0" smtClean="0"/>
              </a:br>
              <a:r>
                <a:rPr lang="en-CA" sz="1400" dirty="0" smtClean="0"/>
                <a:t>I and B </a:t>
              </a:r>
            </a:p>
            <a:p>
              <a:pPr algn="ctr"/>
              <a:r>
                <a:rPr lang="en-CA" sz="1400" dirty="0" smtClean="0"/>
                <a:t>Parallel</a:t>
              </a:r>
              <a:endParaRPr lang="en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823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01173244029348B9D96912DF842876" ma:contentTypeVersion="0" ma:contentTypeDescription="Create a new document." ma:contentTypeScope="" ma:versionID="497319d8427a0786d8e03088e2570652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9161045-57F7-4311-AEDE-F647E5F1894E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B083D28-B507-4223-9F16-44E94B046B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593AE0-945C-450D-B863-7F65A74F69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796</Words>
  <Application>Microsoft Office PowerPoint</Application>
  <PresentationFormat>On-screen Show (4:3)</PresentationFormat>
  <Paragraphs>166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Office Theme</vt:lpstr>
      <vt:lpstr>Magnetic Force &amp; The Motor Principle</vt:lpstr>
      <vt:lpstr>Recall – Force Between  Two Parallel Wires</vt:lpstr>
      <vt:lpstr>Motor Principle (Fig A &amp; B) </vt:lpstr>
      <vt:lpstr>Motor Principle (Fig C) </vt:lpstr>
      <vt:lpstr>Motor Principle (Fig D) </vt:lpstr>
      <vt:lpstr>Motor Principle - Definition</vt:lpstr>
      <vt:lpstr>Right Hand for Magnetic Force</vt:lpstr>
      <vt:lpstr>Force on a Wire</vt:lpstr>
      <vt:lpstr>Force on a Wire</vt:lpstr>
      <vt:lpstr>Predict the Force</vt:lpstr>
      <vt:lpstr>Predict the Force</vt:lpstr>
      <vt:lpstr>Motors &amp; Generators</vt:lpstr>
      <vt:lpstr>PowerPoint Presentation</vt:lpstr>
      <vt:lpstr>Simple DC Motor</vt:lpstr>
      <vt:lpstr>Two Pole Motor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Nestor, Gregory</cp:lastModifiedBy>
  <cp:revision>18</cp:revision>
  <dcterms:created xsi:type="dcterms:W3CDTF">2010-05-14T13:43:04Z</dcterms:created>
  <dcterms:modified xsi:type="dcterms:W3CDTF">2019-10-08T18:51:16Z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0x0101006301173244029348B9D96912DF842876</vt:lpwstr>
  </property>
</Properties>
</file>