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7" r:id="rId6"/>
    <p:sldId id="266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63" r:id="rId15"/>
    <p:sldId id="264" r:id="rId16"/>
    <p:sldId id="260" r:id="rId17"/>
    <p:sldId id="261" r:id="rId18"/>
    <p:sldId id="262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314" name="Picture 2" descr="http://salestores.com/stores/images/images_747/MPPD3006R.jpg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09522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AD6A-D407-4CDE-B3EC-37602CCFC8F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AD6A-D407-4CDE-B3EC-37602CCFC8FD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6EB2-4717-4440-90B1-A4F4590D2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1604" y="2000240"/>
            <a:ext cx="600972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/>
              <a:t>Power in </a:t>
            </a:r>
            <a:endParaRPr lang="en-US" sz="7200" b="1" dirty="0" smtClean="0"/>
          </a:p>
          <a:p>
            <a:pPr algn="ctr"/>
            <a:r>
              <a:rPr lang="en-US" sz="7200" b="1" dirty="0" smtClean="0"/>
              <a:t>Electric </a:t>
            </a:r>
            <a:r>
              <a:rPr lang="en-US" sz="7200" b="1" dirty="0"/>
              <a:t>Circuits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/>
              <a:t>Δ</a:t>
            </a:r>
            <a:r>
              <a:rPr lang="en-CA" b="1" dirty="0"/>
              <a:t>E= P</a:t>
            </a:r>
            <a:r>
              <a:rPr lang="el-GR" b="1" dirty="0"/>
              <a:t>Δ</a:t>
            </a:r>
            <a:r>
              <a:rPr lang="en-CA" b="1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1 kWh (Kilo-Watt-Hours) is equal to how many Joules (J)?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1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" y="-24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Cost of Electricity</a:t>
            </a:r>
            <a:endParaRPr lang="en-US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7500" t="24375" r="5078" b="32500"/>
          <a:stretch>
            <a:fillRect/>
          </a:stretch>
        </p:blipFill>
        <p:spPr bwMode="auto">
          <a:xfrm>
            <a:off x="0" y="642918"/>
            <a:ext cx="913164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6895" t="45219" r="64806" b="11656"/>
          <a:stretch>
            <a:fillRect/>
          </a:stretch>
        </p:blipFill>
        <p:spPr bwMode="auto">
          <a:xfrm>
            <a:off x="5715008" y="4071942"/>
            <a:ext cx="270037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7500" t="41250" r="5664" b="13750"/>
          <a:stretch>
            <a:fillRect/>
          </a:stretch>
        </p:blipFill>
        <p:spPr bwMode="auto">
          <a:xfrm>
            <a:off x="357158" y="428604"/>
            <a:ext cx="8661806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l="8984" t="42500" r="67578" b="34062"/>
          <a:stretch>
            <a:fillRect/>
          </a:stretch>
        </p:blipFill>
        <p:spPr bwMode="auto">
          <a:xfrm>
            <a:off x="4500562" y="2500306"/>
            <a:ext cx="3571951" cy="223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14282" y="1714488"/>
            <a:ext cx="8143932" cy="357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6328" t="26250" r="5664" b="13750"/>
          <a:stretch>
            <a:fillRect/>
          </a:stretch>
        </p:blipFill>
        <p:spPr bwMode="auto">
          <a:xfrm>
            <a:off x="121636" y="428604"/>
            <a:ext cx="8950958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14282" y="1785926"/>
            <a:ext cx="4929222" cy="4572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7500" t="23437" r="5664" b="18437"/>
          <a:stretch>
            <a:fillRect/>
          </a:stretch>
        </p:blipFill>
        <p:spPr bwMode="auto">
          <a:xfrm>
            <a:off x="71438" y="461766"/>
            <a:ext cx="9001156" cy="575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1500174"/>
            <a:ext cx="3214678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9961" t="24375" r="36718" b="29687"/>
          <a:stretch>
            <a:fillRect/>
          </a:stretch>
        </p:blipFill>
        <p:spPr bwMode="auto">
          <a:xfrm>
            <a:off x="112228" y="785794"/>
            <a:ext cx="888892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1428736"/>
            <a:ext cx="47149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/>
              <a:t>Problems</a:t>
            </a:r>
          </a:p>
          <a:p>
            <a:pPr algn="ctr"/>
            <a:endParaRPr lang="en-US" sz="4400" b="1" u="sng" dirty="0" smtClean="0"/>
          </a:p>
          <a:p>
            <a:pPr algn="ctr"/>
            <a:r>
              <a:rPr lang="en-US" sz="4400" dirty="0" smtClean="0"/>
              <a:t>Page 465 #’s 6-7</a:t>
            </a:r>
          </a:p>
          <a:p>
            <a:pPr algn="ctr"/>
            <a:r>
              <a:rPr lang="en-US" sz="4400" dirty="0" smtClean="0"/>
              <a:t>Page 466 #’s 1-10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Electrical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Power (P) is measured in Watts (W)</a:t>
            </a:r>
          </a:p>
          <a:p>
            <a:pPr lvl="1"/>
            <a:r>
              <a:rPr lang="en-CA" sz="2400" dirty="0" smtClean="0"/>
              <a:t>True for Electricity (e.g. Light Bulbs, Toasters, etc.)</a:t>
            </a:r>
          </a:p>
          <a:p>
            <a:pPr lvl="1"/>
            <a:r>
              <a:rPr lang="en-CA" sz="2400" dirty="0" smtClean="0"/>
              <a:t>True for Mechanical (e.g. non-electric) machines</a:t>
            </a:r>
          </a:p>
          <a:p>
            <a:pPr lvl="1"/>
            <a:endParaRPr lang="en-CA" sz="2400" dirty="0" smtClean="0"/>
          </a:p>
          <a:p>
            <a:r>
              <a:rPr lang="en-CA" sz="2800" dirty="0" smtClean="0"/>
              <a:t>For an electric circuit:</a:t>
            </a:r>
          </a:p>
          <a:p>
            <a:pPr marL="0" indent="0">
              <a:buNone/>
            </a:pPr>
            <a:r>
              <a:rPr lang="en-CA" dirty="0" smtClean="0"/>
              <a:t>			</a:t>
            </a:r>
            <a:r>
              <a:rPr lang="en-CA" sz="3600" b="1" dirty="0" smtClean="0"/>
              <a:t>P= VI</a:t>
            </a:r>
          </a:p>
          <a:p>
            <a:r>
              <a:rPr lang="en-CA" sz="2800" dirty="0" smtClean="0"/>
              <a:t>Where:</a:t>
            </a:r>
          </a:p>
          <a:p>
            <a:pPr lvl="1"/>
            <a:r>
              <a:rPr lang="en-CA" sz="2400" dirty="0" smtClean="0"/>
              <a:t>P is Power, Measured in Watts (W)</a:t>
            </a:r>
          </a:p>
          <a:p>
            <a:pPr lvl="1"/>
            <a:r>
              <a:rPr lang="en-CA" sz="2400" dirty="0" smtClean="0"/>
              <a:t>V is Potential Difference, Measured in Volts (V)</a:t>
            </a:r>
          </a:p>
          <a:p>
            <a:pPr lvl="1"/>
            <a:r>
              <a:rPr lang="en-CA" sz="2400" dirty="0" smtClean="0"/>
              <a:t>I is Current, Measured in Amps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1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 =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Examples:</a:t>
            </a:r>
          </a:p>
          <a:p>
            <a:endParaRPr lang="en-CA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The current through a resistor is </a:t>
            </a:r>
            <a:r>
              <a:rPr lang="en-CA" dirty="0" smtClean="0"/>
              <a:t>0.10 </a:t>
            </a:r>
            <a:r>
              <a:rPr lang="en-CA" dirty="0" smtClean="0"/>
              <a:t>A and the voltage drop across the same resistor is 1.5 V. What is the power dissipated by the resistor?</a:t>
            </a:r>
          </a:p>
          <a:p>
            <a:pPr marL="971550" lvl="1" indent="-514350">
              <a:buFont typeface="+mj-lt"/>
              <a:buAutoNum type="arabicPeriod"/>
            </a:pPr>
            <a:endParaRPr lang="en-CA" dirty="0"/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Standard household electricity is 110 V.  What is the current drawn by </a:t>
            </a:r>
            <a:r>
              <a:rPr lang="en-CA" smtClean="0"/>
              <a:t>a </a:t>
            </a:r>
            <a:r>
              <a:rPr lang="en-CA" smtClean="0"/>
              <a:t>60.0 </a:t>
            </a:r>
            <a:r>
              <a:rPr lang="en-CA" dirty="0" smtClean="0"/>
              <a:t>W light bulb?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Electrical Power -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We can use Ohm’s Law to derive a second equation</a:t>
            </a:r>
          </a:p>
          <a:p>
            <a:pPr lvl="1"/>
            <a:r>
              <a:rPr lang="en-CA" sz="2400" dirty="0" smtClean="0"/>
              <a:t>Substitute using :  V=IR into P=VI</a:t>
            </a:r>
          </a:p>
          <a:p>
            <a:pPr lvl="1"/>
            <a:endParaRPr lang="en-CA" sz="2400" dirty="0" smtClean="0"/>
          </a:p>
          <a:p>
            <a:r>
              <a:rPr lang="en-CA" sz="2800" dirty="0" smtClean="0"/>
              <a:t>For an electric circuit:</a:t>
            </a:r>
          </a:p>
          <a:p>
            <a:pPr marL="0" indent="0">
              <a:buNone/>
            </a:pPr>
            <a:r>
              <a:rPr lang="en-CA" dirty="0" smtClean="0"/>
              <a:t>			</a:t>
            </a:r>
            <a:r>
              <a:rPr lang="en-CA" sz="3600" b="1" dirty="0" smtClean="0"/>
              <a:t>P= I</a:t>
            </a:r>
            <a:r>
              <a:rPr lang="en-CA" sz="3600" b="1" baseline="30000" dirty="0" smtClean="0"/>
              <a:t>2</a:t>
            </a:r>
            <a:r>
              <a:rPr lang="en-CA" sz="3600" b="1" dirty="0" smtClean="0"/>
              <a:t>R</a:t>
            </a:r>
          </a:p>
          <a:p>
            <a:r>
              <a:rPr lang="en-CA" sz="2800" dirty="0" smtClean="0"/>
              <a:t>Where:</a:t>
            </a:r>
          </a:p>
          <a:p>
            <a:pPr lvl="1"/>
            <a:r>
              <a:rPr lang="en-CA" sz="2400" dirty="0" smtClean="0"/>
              <a:t>P is Power, Measured in Watts (W)</a:t>
            </a:r>
          </a:p>
          <a:p>
            <a:pPr lvl="1"/>
            <a:r>
              <a:rPr lang="en-CA" sz="2400" dirty="0" smtClean="0"/>
              <a:t>I is Current, Measured in Amps (A)</a:t>
            </a:r>
          </a:p>
          <a:p>
            <a:pPr lvl="1"/>
            <a:r>
              <a:rPr lang="en-CA" sz="2400" dirty="0" smtClean="0"/>
              <a:t>R is Resistance, Measured in Ohms (</a:t>
            </a:r>
            <a:r>
              <a:rPr lang="el-GR" sz="2400" dirty="0" smtClean="0"/>
              <a:t>Ω</a:t>
            </a:r>
            <a:r>
              <a:rPr lang="en-CA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9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 = I</a:t>
            </a:r>
            <a:r>
              <a:rPr lang="en-CA" baseline="30000" dirty="0" smtClean="0"/>
              <a:t>2</a:t>
            </a:r>
            <a:r>
              <a:rPr lang="en-CA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Examples:</a:t>
            </a:r>
          </a:p>
          <a:p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A 10 </a:t>
            </a:r>
            <a:r>
              <a:rPr lang="el-GR" dirty="0" smtClean="0"/>
              <a:t>Ω</a:t>
            </a:r>
            <a:r>
              <a:rPr lang="en-CA" dirty="0" smtClean="0"/>
              <a:t> resistor draws a current of 0.2 A. What is the power dissipated by the resistor.</a:t>
            </a: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A 1000 watt hair dryer draws a current of 5 amps. What is the resistance of the hair dryer?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Electrical Power -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We can use Ohm’s Law to derive a third equation</a:t>
            </a:r>
          </a:p>
          <a:p>
            <a:pPr lvl="1"/>
            <a:r>
              <a:rPr lang="en-CA" sz="2400" dirty="0" smtClean="0"/>
              <a:t>Substitute using :  I = V/R  into P=VI</a:t>
            </a:r>
          </a:p>
          <a:p>
            <a:pPr lvl="1"/>
            <a:endParaRPr lang="en-CA" sz="2400" dirty="0" smtClean="0"/>
          </a:p>
          <a:p>
            <a:r>
              <a:rPr lang="en-CA" sz="2800" dirty="0" smtClean="0"/>
              <a:t>For an electric circuit:</a:t>
            </a:r>
          </a:p>
          <a:p>
            <a:pPr marL="0" indent="0">
              <a:buNone/>
            </a:pPr>
            <a:r>
              <a:rPr lang="en-CA" dirty="0" smtClean="0"/>
              <a:t>			</a:t>
            </a:r>
            <a:r>
              <a:rPr lang="en-CA" sz="3600" b="1" dirty="0" smtClean="0"/>
              <a:t>P= V</a:t>
            </a:r>
            <a:r>
              <a:rPr lang="en-CA" sz="3600" b="1" baseline="30000" dirty="0" smtClean="0"/>
              <a:t>2</a:t>
            </a:r>
            <a:r>
              <a:rPr lang="en-CA" sz="3600" b="1" dirty="0" smtClean="0"/>
              <a:t>/R</a:t>
            </a:r>
          </a:p>
          <a:p>
            <a:r>
              <a:rPr lang="en-CA" sz="2800" dirty="0" smtClean="0"/>
              <a:t>Where:</a:t>
            </a:r>
          </a:p>
          <a:p>
            <a:pPr lvl="1"/>
            <a:r>
              <a:rPr lang="en-CA" sz="2400" dirty="0" smtClean="0"/>
              <a:t>P is Power, Measured in Watts (W)</a:t>
            </a:r>
          </a:p>
          <a:p>
            <a:pPr lvl="1"/>
            <a:r>
              <a:rPr lang="en-CA" sz="2400" dirty="0" smtClean="0"/>
              <a:t>V is Potential Difference, Measured in Volts (V)</a:t>
            </a:r>
          </a:p>
          <a:p>
            <a:pPr lvl="1"/>
            <a:r>
              <a:rPr lang="en-CA" sz="2400" dirty="0"/>
              <a:t>R is Resistance, Measured in Ohms (</a:t>
            </a:r>
            <a:r>
              <a:rPr lang="el-GR" sz="2400" dirty="0"/>
              <a:t>Ω</a:t>
            </a:r>
            <a:r>
              <a:rPr lang="en-CA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27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 = V</a:t>
            </a:r>
            <a:r>
              <a:rPr lang="en-CA" baseline="30000" dirty="0" smtClean="0"/>
              <a:t>2</a:t>
            </a:r>
            <a:r>
              <a:rPr lang="en-CA" dirty="0" smtClean="0"/>
              <a:t>/R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Examples:</a:t>
            </a:r>
          </a:p>
          <a:p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Clothes dryers are typically wired into a 220 V circuit. What is the resistance of a 1200 watt dryer?</a:t>
            </a:r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If the same clothes dryer is wired into a 110 V circuit, what will its effective power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8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Electrical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Energy is related to both Power (P) and Time(</a:t>
            </a:r>
            <a:r>
              <a:rPr lang="el-GR" sz="2800" dirty="0" smtClean="0"/>
              <a:t>Δ</a:t>
            </a:r>
            <a:r>
              <a:rPr lang="en-CA" sz="2800" dirty="0" smtClean="0"/>
              <a:t>t)</a:t>
            </a:r>
          </a:p>
          <a:p>
            <a:pPr lvl="1"/>
            <a:r>
              <a:rPr lang="en-CA" sz="2400" dirty="0" smtClean="0"/>
              <a:t>A </a:t>
            </a:r>
            <a:r>
              <a:rPr lang="en-CA" sz="2400" i="1" u="sng" dirty="0" smtClean="0"/>
              <a:t>high</a:t>
            </a:r>
            <a:r>
              <a:rPr lang="en-CA" sz="2400" dirty="0" smtClean="0"/>
              <a:t> power device used for a </a:t>
            </a:r>
            <a:r>
              <a:rPr lang="en-CA" sz="2400" i="1" u="sng" dirty="0" smtClean="0"/>
              <a:t>short</a:t>
            </a:r>
            <a:r>
              <a:rPr lang="en-CA" sz="2400" dirty="0" smtClean="0"/>
              <a:t> time</a:t>
            </a:r>
          </a:p>
          <a:p>
            <a:pPr lvl="1"/>
            <a:r>
              <a:rPr lang="en-CA" sz="2400" dirty="0" smtClean="0"/>
              <a:t>A </a:t>
            </a:r>
            <a:r>
              <a:rPr lang="en-CA" sz="2400" i="1" u="sng" dirty="0" smtClean="0"/>
              <a:t>low</a:t>
            </a:r>
            <a:r>
              <a:rPr lang="en-CA" sz="2400" dirty="0" smtClean="0"/>
              <a:t> power device used for a </a:t>
            </a:r>
            <a:r>
              <a:rPr lang="en-CA" sz="2400" i="1" u="sng" dirty="0" smtClean="0"/>
              <a:t>long</a:t>
            </a:r>
            <a:r>
              <a:rPr lang="en-CA" sz="2400" dirty="0" smtClean="0"/>
              <a:t> time</a:t>
            </a:r>
          </a:p>
          <a:p>
            <a:pPr lvl="1"/>
            <a:endParaRPr lang="en-CA" sz="2400" dirty="0" smtClean="0"/>
          </a:p>
          <a:p>
            <a:r>
              <a:rPr lang="en-CA" sz="2800" dirty="0" smtClean="0"/>
              <a:t>For an electric circuit:</a:t>
            </a:r>
          </a:p>
          <a:p>
            <a:pPr marL="0" indent="0">
              <a:buNone/>
            </a:pPr>
            <a:r>
              <a:rPr lang="en-CA" dirty="0" smtClean="0"/>
              <a:t>			</a:t>
            </a:r>
            <a:r>
              <a:rPr lang="el-GR" b="1" dirty="0"/>
              <a:t> </a:t>
            </a:r>
            <a:r>
              <a:rPr lang="el-GR" sz="3600" b="1" dirty="0" smtClean="0"/>
              <a:t>Δ</a:t>
            </a:r>
            <a:r>
              <a:rPr lang="en-CA" sz="3600" b="1" dirty="0" smtClean="0"/>
              <a:t>E= P</a:t>
            </a:r>
            <a:r>
              <a:rPr lang="el-GR" sz="3600" b="1" dirty="0" smtClean="0"/>
              <a:t>Δ</a:t>
            </a:r>
            <a:r>
              <a:rPr lang="en-CA" sz="3600" b="1" dirty="0" smtClean="0"/>
              <a:t>t</a:t>
            </a:r>
          </a:p>
          <a:p>
            <a:r>
              <a:rPr lang="en-CA" sz="2800" dirty="0" smtClean="0"/>
              <a:t>Where:</a:t>
            </a:r>
          </a:p>
          <a:p>
            <a:pPr lvl="1"/>
            <a:r>
              <a:rPr lang="el-GR" sz="2400" dirty="0" smtClean="0"/>
              <a:t>Δ</a:t>
            </a:r>
            <a:r>
              <a:rPr lang="en-CA" sz="2400" dirty="0" smtClean="0"/>
              <a:t>E is the Energy Change</a:t>
            </a:r>
          </a:p>
          <a:p>
            <a:pPr lvl="1"/>
            <a:r>
              <a:rPr lang="en-CA" sz="2400" dirty="0" smtClean="0"/>
              <a:t>P </a:t>
            </a:r>
            <a:r>
              <a:rPr lang="en-CA" sz="2400" dirty="0"/>
              <a:t>is </a:t>
            </a:r>
            <a:r>
              <a:rPr lang="en-CA" sz="2400" dirty="0" smtClean="0"/>
              <a:t>Power</a:t>
            </a:r>
          </a:p>
          <a:p>
            <a:pPr lvl="1"/>
            <a:r>
              <a:rPr lang="el-GR" sz="2400" dirty="0" smtClean="0"/>
              <a:t>Δ</a:t>
            </a:r>
            <a:r>
              <a:rPr lang="en-CA" sz="2400" dirty="0" smtClean="0"/>
              <a:t>t is the Time Duration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588224" y="2132856"/>
            <a:ext cx="216024" cy="64807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04248" y="2256837"/>
            <a:ext cx="1527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Same Energy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7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/>
              <a:t>Δ</a:t>
            </a:r>
            <a:r>
              <a:rPr lang="en-CA" b="1" dirty="0"/>
              <a:t>E= P</a:t>
            </a:r>
            <a:r>
              <a:rPr lang="el-GR" b="1" dirty="0"/>
              <a:t>Δ</a:t>
            </a:r>
            <a:r>
              <a:rPr lang="en-CA" b="1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For </a:t>
            </a:r>
            <a:r>
              <a:rPr lang="en-CA" i="1" u="sng" dirty="0" smtClean="0"/>
              <a:t>Low Power </a:t>
            </a:r>
            <a:r>
              <a:rPr lang="en-CA" dirty="0" smtClean="0"/>
              <a:t>Applications (e.g. Batteries)</a:t>
            </a:r>
          </a:p>
          <a:p>
            <a:pPr lvl="1"/>
            <a:r>
              <a:rPr lang="el-GR" dirty="0"/>
              <a:t>Δ</a:t>
            </a:r>
            <a:r>
              <a:rPr lang="en-CA" dirty="0"/>
              <a:t>E is </a:t>
            </a:r>
            <a:r>
              <a:rPr lang="en-CA" dirty="0" smtClean="0"/>
              <a:t>Measured </a:t>
            </a:r>
            <a:r>
              <a:rPr lang="en-CA" dirty="0"/>
              <a:t>in </a:t>
            </a:r>
            <a:r>
              <a:rPr lang="en-CA" dirty="0" smtClean="0"/>
              <a:t>Joules (J)</a:t>
            </a:r>
            <a:endParaRPr lang="en-CA" dirty="0"/>
          </a:p>
          <a:p>
            <a:pPr lvl="1"/>
            <a:r>
              <a:rPr lang="en-CA" dirty="0"/>
              <a:t>P is </a:t>
            </a:r>
            <a:r>
              <a:rPr lang="en-CA" dirty="0" smtClean="0"/>
              <a:t>Measured </a:t>
            </a:r>
            <a:r>
              <a:rPr lang="en-CA" dirty="0"/>
              <a:t>in Watts (</a:t>
            </a:r>
            <a:r>
              <a:rPr lang="en-CA" dirty="0" smtClean="0"/>
              <a:t>W)</a:t>
            </a:r>
          </a:p>
          <a:p>
            <a:pPr lvl="1"/>
            <a:r>
              <a:rPr lang="el-GR" dirty="0" smtClean="0"/>
              <a:t>Δ</a:t>
            </a:r>
            <a:r>
              <a:rPr lang="en-CA" dirty="0"/>
              <a:t>t is </a:t>
            </a:r>
            <a:r>
              <a:rPr lang="en-CA" dirty="0" smtClean="0"/>
              <a:t>Measured </a:t>
            </a:r>
            <a:r>
              <a:rPr lang="en-CA" dirty="0"/>
              <a:t>in </a:t>
            </a:r>
            <a:r>
              <a:rPr lang="en-CA" dirty="0" smtClean="0"/>
              <a:t>Seconds (s)</a:t>
            </a:r>
            <a:endParaRPr lang="en-CA" dirty="0"/>
          </a:p>
          <a:p>
            <a:pPr lvl="1"/>
            <a:endParaRPr lang="en-CA" dirty="0" smtClean="0"/>
          </a:p>
          <a:p>
            <a:endParaRPr lang="en-CA" dirty="0"/>
          </a:p>
          <a:p>
            <a:r>
              <a:rPr lang="en-CA" dirty="0" smtClean="0"/>
              <a:t>For </a:t>
            </a:r>
            <a:r>
              <a:rPr lang="en-CA" i="1" u="sng" dirty="0" smtClean="0"/>
              <a:t>High Power </a:t>
            </a:r>
            <a:r>
              <a:rPr lang="en-CA" dirty="0" smtClean="0"/>
              <a:t>Applications (e.g. House)</a:t>
            </a:r>
          </a:p>
          <a:p>
            <a:pPr lvl="1"/>
            <a:r>
              <a:rPr lang="el-GR" dirty="0"/>
              <a:t>Δ</a:t>
            </a:r>
            <a:r>
              <a:rPr lang="en-CA" dirty="0"/>
              <a:t>E is </a:t>
            </a:r>
            <a:r>
              <a:rPr lang="en-CA" dirty="0" smtClean="0"/>
              <a:t>Measured </a:t>
            </a:r>
            <a:r>
              <a:rPr lang="en-CA" dirty="0"/>
              <a:t>in </a:t>
            </a:r>
            <a:r>
              <a:rPr lang="en-CA" dirty="0" smtClean="0"/>
              <a:t>Kilo-Watt-Hours (kWh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P is </a:t>
            </a:r>
            <a:r>
              <a:rPr lang="en-CA" dirty="0" smtClean="0"/>
              <a:t>Measured </a:t>
            </a:r>
            <a:r>
              <a:rPr lang="en-CA" dirty="0"/>
              <a:t>in </a:t>
            </a:r>
            <a:r>
              <a:rPr lang="en-CA" dirty="0" smtClean="0"/>
              <a:t>Kilo-Watts (kW</a:t>
            </a:r>
            <a:r>
              <a:rPr lang="en-CA" dirty="0"/>
              <a:t>)</a:t>
            </a:r>
          </a:p>
          <a:p>
            <a:pPr lvl="1"/>
            <a:r>
              <a:rPr lang="el-GR" dirty="0"/>
              <a:t>Δ</a:t>
            </a:r>
            <a:r>
              <a:rPr lang="en-CA" dirty="0"/>
              <a:t>t is </a:t>
            </a:r>
            <a:r>
              <a:rPr lang="en-CA" dirty="0" smtClean="0"/>
              <a:t>Measured </a:t>
            </a:r>
            <a:r>
              <a:rPr lang="en-CA" dirty="0"/>
              <a:t>in </a:t>
            </a:r>
            <a:r>
              <a:rPr lang="en-CA" dirty="0" smtClean="0"/>
              <a:t>Hours (h</a:t>
            </a:r>
            <a:r>
              <a:rPr lang="en-CA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1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01173244029348B9D96912DF842876" ma:contentTypeVersion="0" ma:contentTypeDescription="Create a new document." ma:contentTypeScope="" ma:versionID="497319d8427a0786d8e03088e257065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CE60936-B43C-4BC3-92DA-09849BD512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9C3181-F29F-417C-AFA0-2C08CC494EA2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9655DE-3CA2-4FFC-B97A-26C20F11EE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395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Electrical Power</vt:lpstr>
      <vt:lpstr>P = VI</vt:lpstr>
      <vt:lpstr>Electrical Power - #2</vt:lpstr>
      <vt:lpstr>P = I2R</vt:lpstr>
      <vt:lpstr>Electrical Power - #3</vt:lpstr>
      <vt:lpstr>P = V2/R</vt:lpstr>
      <vt:lpstr>Electrical Energy</vt:lpstr>
      <vt:lpstr>ΔE= PΔt</vt:lpstr>
      <vt:lpstr>ΔE= PΔt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Nestor, Gregory</dc:creator>
  <cp:lastModifiedBy>Nestor, Gregory</cp:lastModifiedBy>
  <cp:revision>20</cp:revision>
  <dcterms:created xsi:type="dcterms:W3CDTF">2010-04-23T16:49:40Z</dcterms:created>
  <dcterms:modified xsi:type="dcterms:W3CDTF">2020-02-28T15:39:19Z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0x0101006301173244029348B9D96912DF842876</vt:lpwstr>
  </property>
</Properties>
</file>