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85" r:id="rId3"/>
    <p:sldId id="258" r:id="rId4"/>
    <p:sldId id="278" r:id="rId5"/>
    <p:sldId id="264" r:id="rId6"/>
    <p:sldId id="259" r:id="rId7"/>
    <p:sldId id="261" r:id="rId8"/>
    <p:sldId id="265" r:id="rId9"/>
    <p:sldId id="288" r:id="rId10"/>
    <p:sldId id="291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5F102-FBCB-4C0F-A079-9AC22A610854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311A-BB3E-4069-8BF9-5B825542C6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89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AC10-0481-4964-9676-63146E48A82C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1142-1DBE-4042-99A3-816DCF902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holytrinitycofecalderdale.org.uk/activities/puzzle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mic Sans MS" pitchFamily="66" charset="0"/>
              </a:rPr>
              <a:t>Electric Circuits</a:t>
            </a:r>
            <a:br>
              <a:rPr lang="en-US" dirty="0" smtClean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simple circuit 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581400"/>
            <a:ext cx="2453289" cy="22764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200"/>
            <a:ext cx="2895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www.simpsonselectrical.com/userimages/ho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124200"/>
            <a:ext cx="22288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/>
          <a:lstStyle/>
          <a:p>
            <a:r>
              <a:rPr lang="en-US" u="sng" dirty="0" smtClean="0"/>
              <a:t>Potential Difference, </a:t>
            </a:r>
            <a:r>
              <a:rPr lang="en-US" dirty="0" smtClean="0">
                <a:sym typeface="Symbol"/>
              </a:rPr>
              <a:t>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Definition:</a:t>
            </a:r>
            <a:r>
              <a:rPr lang="en-US" sz="3200" b="1" u="sng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the potential difference between two points in an electric circuit is the </a:t>
            </a:r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work done per unit charge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as the charge moves between the two points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715000" y="2057400"/>
            <a:ext cx="3124200" cy="1219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Gain vs. Potential Drop</a:t>
            </a:r>
            <a:endParaRPr 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4181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"/>
          <p:cNvGrpSpPr/>
          <p:nvPr/>
        </p:nvGrpSpPr>
        <p:grpSpPr>
          <a:xfrm>
            <a:off x="381000" y="1600200"/>
            <a:ext cx="4928690" cy="1381125"/>
            <a:chOff x="885498" y="1736834"/>
            <a:chExt cx="4928690" cy="1381125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2644339" y="1289159"/>
              <a:ext cx="1381125" cy="227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5498" y="2057400"/>
              <a:ext cx="1362075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09238" y="2102068"/>
              <a:ext cx="1504950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4800600" y="1295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Battery:   Potential 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40386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Bulb:   Potential ______</a:t>
            </a:r>
          </a:p>
          <a:p>
            <a:r>
              <a:rPr lang="en-US" sz="3600" dirty="0" smtClean="0"/>
              <a:t>      </a:t>
            </a:r>
            <a:endParaRPr lang="en-US" sz="36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2362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</a:t>
            </a:r>
            <a:r>
              <a:rPr lang="en-US" sz="3600" baseline="-25000" dirty="0" err="1" smtClean="0"/>
              <a:t>final</a:t>
            </a:r>
            <a:r>
              <a:rPr lang="en-US" sz="3600" dirty="0" smtClean="0"/>
              <a:t> &gt; 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initial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5486400" y="4724400"/>
            <a:ext cx="3124200" cy="1219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8800" y="502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</a:t>
            </a:r>
            <a:r>
              <a:rPr lang="en-US" sz="3600" baseline="-25000" dirty="0" err="1" smtClean="0"/>
              <a:t>final</a:t>
            </a:r>
            <a:r>
              <a:rPr lang="en-US" sz="3600" dirty="0" smtClean="0"/>
              <a:t> &lt; 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initial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43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Gain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7600" y="3810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Drop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4357687"/>
              </p:ext>
            </p:extLst>
          </p:nvPr>
        </p:nvGraphicFramePr>
        <p:xfrm>
          <a:off x="228600" y="1061720"/>
          <a:ext cx="8534400" cy="549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3680"/>
                <a:gridCol w="5760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600" dirty="0" smtClean="0"/>
                        <a:t>Circuit in which</a:t>
                      </a:r>
                      <a:r>
                        <a:rPr lang="en-US" sz="1600" baseline="0" dirty="0" smtClean="0"/>
                        <a:t> elements are connected in line so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baseline="0" dirty="0" smtClean="0"/>
                        <a:t>      there is only one path for charges to follow.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  Opposition</a:t>
                      </a:r>
                      <a:r>
                        <a:rPr lang="en-US" sz="1600" baseline="0" dirty="0" smtClean="0"/>
                        <a:t> to the flow of charge.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C.   Device which measures electric</a:t>
                      </a:r>
                      <a:r>
                        <a:rPr lang="en-US" sz="1600" baseline="0" dirty="0" smtClean="0"/>
                        <a:t> potential difference.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 startAt="4"/>
                      </a:pPr>
                      <a:r>
                        <a:rPr lang="en-US" sz="1600" dirty="0" smtClean="0"/>
                        <a:t>The work per unit charge required to</a:t>
                      </a:r>
                      <a:r>
                        <a:rPr lang="en-US" sz="1600" baseline="0" dirty="0" smtClean="0"/>
                        <a:t> move a positive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baseline="0" dirty="0" smtClean="0"/>
                        <a:t>      charge between two points in an electric circuit.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____voltmeter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E.   </a:t>
                      </a:r>
                      <a:r>
                        <a:rPr lang="en-US" sz="1600" baseline="0" dirty="0" smtClean="0"/>
                        <a:t> C</a:t>
                      </a:r>
                      <a:r>
                        <a:rPr lang="en-US" sz="1600" dirty="0" smtClean="0"/>
                        <a:t>ontrol device in an</a:t>
                      </a:r>
                      <a:r>
                        <a:rPr lang="en-US" sz="1600" baseline="0" dirty="0" smtClean="0"/>
                        <a:t> electric circuit.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____ammeter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F.   The rate at which</a:t>
                      </a:r>
                      <a:r>
                        <a:rPr lang="en-US" sz="1600" baseline="0" dirty="0" smtClean="0"/>
                        <a:t> electrical charges flow in a circuit.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____series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G.   Circuit in </a:t>
                      </a:r>
                      <a:r>
                        <a:rPr lang="en-US" sz="1600" baseline="0" dirty="0" smtClean="0"/>
                        <a:t>there is more than one path for charges to</a:t>
                      </a:r>
                    </a:p>
                    <a:p>
                      <a:r>
                        <a:rPr lang="en-US" sz="1600" baseline="0" dirty="0" smtClean="0"/>
                        <a:t>       follow.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____parallel</a:t>
                      </a:r>
                      <a:r>
                        <a:rPr lang="en-US" baseline="0" dirty="0" smtClean="0"/>
                        <a:t>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H.   A</a:t>
                      </a:r>
                      <a:r>
                        <a:rPr lang="en-US" sz="1600" baseline="0" dirty="0" smtClean="0"/>
                        <a:t> direct pathway with low resistance connecting two</a:t>
                      </a:r>
                    </a:p>
                    <a:p>
                      <a:r>
                        <a:rPr lang="en-US" sz="1600" baseline="0" dirty="0" smtClean="0"/>
                        <a:t>       sides of a battery or other electrical source.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UcPeriod"/>
                      </a:pPr>
                      <a:r>
                        <a:rPr lang="en-US" sz="1600" dirty="0" smtClean="0"/>
                        <a:t>Device which converts electrical</a:t>
                      </a:r>
                      <a:r>
                        <a:rPr lang="en-US" sz="1600" baseline="0" dirty="0" smtClean="0"/>
                        <a:t> energy into other forms of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/>
                        <a:t>         energy.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____short</a:t>
                      </a:r>
                      <a:r>
                        <a:rPr lang="en-US" baseline="0" dirty="0" smtClean="0"/>
                        <a:t>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J.    </a:t>
                      </a:r>
                      <a:r>
                        <a:rPr lang="en-US" sz="1600" baseline="0" dirty="0" smtClean="0"/>
                        <a:t>  D</a:t>
                      </a:r>
                      <a:r>
                        <a:rPr lang="en-US" sz="1600" dirty="0" smtClean="0"/>
                        <a:t>evice which measures electric</a:t>
                      </a:r>
                      <a:r>
                        <a:rPr lang="en-US" sz="1600" baseline="0" dirty="0" smtClean="0"/>
                        <a:t> current.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K.    </a:t>
                      </a:r>
                      <a:r>
                        <a:rPr lang="en-US" sz="1600" baseline="0" dirty="0" smtClean="0"/>
                        <a:t>  D</a:t>
                      </a:r>
                      <a:r>
                        <a:rPr lang="en-US" sz="1600" dirty="0" smtClean="0"/>
                        <a:t>evice which supplies energy  to charges in a circuit.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What do you remember?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338" name="Picture 2" descr="http://www.holytrinitycofecalderdale.org.uk/activities/images/thinkingcapwhoa_color_001_000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0"/>
            <a:ext cx="1117930" cy="12912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8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276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981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245" y="273381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50719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286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657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6096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Three key components of an electric circuit: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omic Sans MS" pitchFamily="66" charset="0"/>
              </a:rPr>
              <a:t>Source: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device  which provides electrical</a:t>
            </a:r>
          </a:p>
          <a:p>
            <a:r>
              <a:rPr lang="en-US" sz="2800" dirty="0" smtClean="0">
                <a:latin typeface="Comic Sans MS" pitchFamily="66" charset="0"/>
              </a:rPr>
              <a:t>                energy to the charges  in a circuit  </a:t>
            </a:r>
          </a:p>
          <a:p>
            <a:r>
              <a:rPr lang="en-US" sz="2800" dirty="0" smtClean="0">
                <a:latin typeface="Comic Sans MS" pitchFamily="66" charset="0"/>
              </a:rPr>
              <a:t>                           </a:t>
            </a:r>
            <a:r>
              <a:rPr lang="en-US" sz="2800" dirty="0" err="1" smtClean="0">
                <a:latin typeface="Comic Sans MS" pitchFamily="66" charset="0"/>
              </a:rPr>
              <a:t>e.g</a:t>
            </a:r>
            <a:r>
              <a:rPr lang="en-US" sz="2800" dirty="0" smtClean="0">
                <a:latin typeface="Comic Sans MS" pitchFamily="66" charset="0"/>
              </a:rPr>
              <a:t> battery , power supply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52801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omic Sans MS" pitchFamily="66" charset="0"/>
              </a:rPr>
              <a:t>Load </a:t>
            </a:r>
            <a:r>
              <a:rPr lang="en-US" sz="2800" dirty="0" smtClean="0">
                <a:latin typeface="Comic Sans MS" pitchFamily="66" charset="0"/>
              </a:rPr>
              <a:t>:  device which converts electrical</a:t>
            </a:r>
          </a:p>
          <a:p>
            <a:r>
              <a:rPr lang="en-US" sz="2800" dirty="0" smtClean="0">
                <a:latin typeface="Comic Sans MS" pitchFamily="66" charset="0"/>
              </a:rPr>
              <a:t>              energy to another form </a:t>
            </a:r>
          </a:p>
          <a:p>
            <a:r>
              <a:rPr lang="en-US" sz="2800" dirty="0" smtClean="0">
                <a:latin typeface="Comic Sans MS" pitchFamily="66" charset="0"/>
              </a:rPr>
              <a:t>                         e.g. light bulb,  motor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105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Comic Sans MS" pitchFamily="66" charset="0"/>
              </a:rPr>
              <a:t>Conductor:</a:t>
            </a:r>
            <a:r>
              <a:rPr lang="en-US" sz="2800" dirty="0" smtClean="0">
                <a:latin typeface="Comic Sans MS" pitchFamily="66" charset="0"/>
              </a:rPr>
              <a:t>  provides a pathway for current flow</a:t>
            </a:r>
          </a:p>
          <a:p>
            <a:r>
              <a:rPr lang="en-US" sz="2800" dirty="0" smtClean="0">
                <a:latin typeface="Comic Sans MS" pitchFamily="66" charset="0"/>
              </a:rPr>
              <a:t>                       e.g. wire 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Circuit Symbols and Diagrams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371600"/>
          <a:ext cx="7772400" cy="511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Symbol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Device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Symbol 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Device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Cell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Resistor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Battery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Variable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Resistor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 Voltage</a:t>
                      </a:r>
                    </a:p>
                    <a:p>
                      <a:r>
                        <a:rPr lang="en-US" sz="2400" dirty="0" smtClean="0"/>
                        <a:t>Source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Light</a:t>
                      </a:r>
                      <a:r>
                        <a:rPr lang="en-US" sz="2400" baseline="0" dirty="0" smtClean="0"/>
                        <a:t> Bulb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DC Voltage</a:t>
                      </a:r>
                    </a:p>
                    <a:p>
                      <a:r>
                        <a:rPr lang="en-US" sz="2400" dirty="0" smtClean="0"/>
                        <a:t>Source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Motor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Ammeter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Generator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Voltmeter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1031599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19400"/>
            <a:ext cx="100753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581400"/>
            <a:ext cx="990600" cy="4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419600"/>
            <a:ext cx="688521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5181600"/>
            <a:ext cx="54673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5943600"/>
            <a:ext cx="517306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2133600"/>
            <a:ext cx="66149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53000" y="3657600"/>
            <a:ext cx="707159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53000" y="4343400"/>
            <a:ext cx="609600" cy="3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53000" y="2743200"/>
            <a:ext cx="685800" cy="58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29200" y="5181600"/>
            <a:ext cx="609600" cy="4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53000" y="5943600"/>
            <a:ext cx="62989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495800" y="3962400"/>
            <a:ext cx="4419600" cy="21336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19600" y="1295400"/>
            <a:ext cx="4419600" cy="21336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Draw the circuit below and indicate the direction that positive charge (conventional current) would flow: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90600" y="3962400"/>
            <a:ext cx="3125258" cy="2508032"/>
            <a:chOff x="5029200" y="1600200"/>
            <a:chExt cx="3125258" cy="25080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29200" y="3460532"/>
              <a:ext cx="1601258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3460532"/>
              <a:ext cx="1601258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5941955">
              <a:off x="4775845" y="2604162"/>
              <a:ext cx="1091625" cy="517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5394434" y="1600200"/>
              <a:ext cx="2377966" cy="2254468"/>
              <a:chOff x="5394434" y="1600200"/>
              <a:chExt cx="2377966" cy="225446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91200" y="1600200"/>
                <a:ext cx="1295400" cy="828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6858000" y="2895600"/>
                <a:ext cx="18288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5067300" y="3511768"/>
                <a:ext cx="6858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5090949" y="2284685"/>
                <a:ext cx="622736" cy="1576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629400" y="1981200"/>
                <a:ext cx="11430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410200" y="1981200"/>
                <a:ext cx="6858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72200" y="3825766"/>
                <a:ext cx="9906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648200" y="19050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Conventional Current Flow</a:t>
            </a:r>
            <a:r>
              <a:rPr lang="en-US" sz="2800" dirty="0" smtClean="0"/>
              <a:t>:  -the direction POSITIVE charges flow in a circuit</a:t>
            </a:r>
            <a:endParaRPr lang="en-US" sz="2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38200" y="1066800"/>
            <a:ext cx="3095625" cy="2876550"/>
            <a:chOff x="838200" y="1066800"/>
            <a:chExt cx="3095625" cy="287655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8200" y="1371600"/>
              <a:ext cx="3095625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362200" y="10668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+</a:t>
              </a:r>
              <a:endParaRPr lang="en-US" sz="3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81200" y="1066800"/>
              <a:ext cx="3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-</a:t>
              </a:r>
              <a:endParaRPr lang="en-US" sz="3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24400" y="39624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*Electron Flow: </a:t>
            </a:r>
            <a:r>
              <a:rPr lang="en-US" sz="2800" dirty="0" smtClean="0"/>
              <a:t>in reality, electrons flow in the </a:t>
            </a:r>
            <a:r>
              <a:rPr lang="en-US" sz="2800" b="1" u="sng" dirty="0" smtClean="0"/>
              <a:t>opposite</a:t>
            </a:r>
            <a:r>
              <a:rPr lang="en-US" sz="2800" dirty="0" smtClean="0"/>
              <a:t> direction from the negative terminal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1295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Direction of Current Flow:</a:t>
            </a:r>
            <a:endParaRPr lang="en-US" sz="2800" b="1" u="sng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3390900" y="2933700"/>
            <a:ext cx="1524000" cy="838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95800"/>
            <a:ext cx="733425" cy="88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5181600"/>
            <a:ext cx="571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33" grpId="0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Circuit Measurements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12849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Current: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027" y="306022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Voltage: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736" y="1705814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Measured with an __________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latin typeface="Comic Sans MS" pitchFamily="66" charset="0"/>
                <a:sym typeface="Symbol"/>
              </a:rPr>
              <a:t> </a:t>
            </a:r>
            <a:r>
              <a:rPr lang="en-US" sz="2400" dirty="0" smtClean="0">
                <a:latin typeface="Comic Sans MS" pitchFamily="66" charset="0"/>
                <a:sym typeface="Symbol"/>
              </a:rPr>
              <a:t>connected </a:t>
            </a:r>
            <a:r>
              <a:rPr lang="en-US" sz="2400" b="1" i="1" u="sng" dirty="0" smtClean="0">
                <a:latin typeface="Comic Sans MS" pitchFamily="66" charset="0"/>
                <a:sym typeface="Symbol"/>
              </a:rPr>
              <a:t>in line </a:t>
            </a:r>
            <a:r>
              <a:rPr lang="en-US" sz="2400" dirty="0" smtClean="0">
                <a:latin typeface="Comic Sans MS" pitchFamily="66" charset="0"/>
                <a:sym typeface="Symbol"/>
              </a:rPr>
              <a:t>( in _______) so that current passes directly through the meter</a:t>
            </a:r>
            <a:r>
              <a:rPr lang="en-US" sz="2800" dirty="0" smtClean="0">
                <a:latin typeface="Comic Sans MS" pitchFamily="66" charset="0"/>
                <a:sym typeface="Symbol"/>
              </a:rPr>
              <a:t>. 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27" y="3632115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pitchFamily="18" charset="2"/>
              <a:buChar char="·"/>
            </a:pP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Measured with a __________</a:t>
            </a:r>
          </a:p>
          <a:p>
            <a:pPr>
              <a:buFont typeface="Symbol" pitchFamily="18" charset="2"/>
              <a:buChar char="·"/>
            </a:pPr>
            <a:r>
              <a:rPr lang="en-US" sz="2400" dirty="0">
                <a:latin typeface="Comic Sans MS" pitchFamily="66" charset="0"/>
                <a:sym typeface="Symbol"/>
              </a:rPr>
              <a:t> </a:t>
            </a:r>
            <a:r>
              <a:rPr lang="en-US" sz="2400" dirty="0" smtClean="0">
                <a:latin typeface="Comic Sans MS" pitchFamily="66" charset="0"/>
                <a:sym typeface="Symbol"/>
              </a:rPr>
              <a:t>connected </a:t>
            </a:r>
            <a:r>
              <a:rPr lang="en-US" sz="2400" b="1" i="1" u="sng" dirty="0" smtClean="0">
                <a:latin typeface="Comic Sans MS" pitchFamily="66" charset="0"/>
                <a:sym typeface="Symbol"/>
              </a:rPr>
              <a:t>across </a:t>
            </a:r>
            <a:r>
              <a:rPr lang="en-US" sz="2400" dirty="0" smtClean="0">
                <a:latin typeface="Comic Sans MS" pitchFamily="66" charset="0"/>
                <a:sym typeface="Symbol"/>
              </a:rPr>
              <a:t>the device ( in _________)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Picture 8" descr="amme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7101" y="946007"/>
            <a:ext cx="1371600" cy="1229868"/>
          </a:xfrm>
          <a:prstGeom prst="rect">
            <a:avLst/>
          </a:prstGeom>
        </p:spPr>
      </p:pic>
      <p:pic>
        <p:nvPicPr>
          <p:cNvPr id="10" name="Picture 9" descr="voltmeter cli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3221374"/>
            <a:ext cx="1143000" cy="1093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0955" y="1612968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ammeter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4636" y="207514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series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0955" y="350314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voltmeter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1764" y="382035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parallel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84618" y="5440719"/>
            <a:ext cx="58881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2123" y="4524667"/>
            <a:ext cx="2105025" cy="186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2709" y="4648200"/>
            <a:ext cx="2232498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Types of Current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Comic Sans MS" pitchFamily="66" charset="0"/>
              </a:rPr>
              <a:t>Direct Current (DC): </a:t>
            </a:r>
            <a:r>
              <a:rPr lang="en-US" sz="2800" dirty="0" smtClean="0">
                <a:latin typeface="Comic Sans MS" pitchFamily="66" charset="0"/>
              </a:rPr>
              <a:t>current in which charges flow in one direction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  <a:sym typeface="Symbol"/>
              </a:rPr>
              <a:t> produced by a battery or DC transformer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      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8862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Comic Sans MS" pitchFamily="66" charset="0"/>
              </a:rPr>
              <a:t>Alternating Current (AC</a:t>
            </a:r>
            <a:r>
              <a:rPr lang="en-US" sz="2800" dirty="0" smtClean="0">
                <a:latin typeface="Comic Sans MS" pitchFamily="66" charset="0"/>
              </a:rPr>
              <a:t>): current in which charges change direction periodically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  <a:sym typeface="Symbol"/>
              </a:rPr>
              <a:t> produced by a wall socket</a:t>
            </a:r>
            <a:endParaRPr lang="en-US" sz="2800" dirty="0" smtClean="0">
              <a:latin typeface="Comic Sans MS" pitchFamily="66" charset="0"/>
            </a:endParaRPr>
          </a:p>
          <a:p>
            <a:endParaRPr lang="en-US" sz="2800" dirty="0" smtClean="0">
              <a:latin typeface="Comic Sans MS" pitchFamily="66" charset="0"/>
            </a:endParaRPr>
          </a:p>
          <a:p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600" y="1219200"/>
            <a:ext cx="8077200" cy="1981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/>
          <a:lstStyle/>
          <a:p>
            <a:r>
              <a:rPr lang="en-US" u="sng" dirty="0" smtClean="0"/>
              <a:t>Circuit Parameters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Current:</a:t>
            </a:r>
            <a:r>
              <a:rPr lang="en-US" sz="3200" dirty="0" smtClean="0"/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Symbol:   I         Units:   Ampere (A)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·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The total charge that passes a point in the circuit in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given time.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62400"/>
            <a:ext cx="375504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62400"/>
            <a:ext cx="38890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33400" y="3429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3429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B: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51816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Greater current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5257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Less current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6800" y="5105400"/>
            <a:ext cx="2743200" cy="914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5800" y="5257800"/>
            <a:ext cx="2743200" cy="914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4108" y="1860321"/>
            <a:ext cx="5282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Analogy:  Battery     </a:t>
            </a:r>
            <a:r>
              <a:rPr lang="en-US" sz="3200" dirty="0" smtClean="0">
                <a:solidFill>
                  <a:srgbClr val="FF0000"/>
                </a:solidFill>
                <a:sym typeface="Symbol"/>
              </a:rPr>
              <a:t>     Pump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81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Potential Difference or Voltage  (</a:t>
            </a:r>
            <a:r>
              <a:rPr lang="en-US" sz="3600" u="sng" dirty="0" smtClean="0">
                <a:sym typeface="Symbol"/>
              </a:rPr>
              <a:t>V)</a:t>
            </a:r>
            <a:endParaRPr lang="en-US" sz="3600" u="sn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3552441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9600" y="914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compare an electric circuit to a water circuit to understand the concept of potential difference and how a battery works: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85143" y="2493256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pump does work on the water to raising it up by </a:t>
            </a:r>
            <a:r>
              <a:rPr 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h</a:t>
            </a:r>
            <a:r>
              <a:rPr lang="en-US" sz="2800" b="1" dirty="0" smtClean="0">
                <a:solidFill>
                  <a:srgbClr val="FF0000"/>
                </a:solidFill>
              </a:rPr>
              <a:t> and increasing its gravitational potential energy.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4932" y="4520964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Similarly</a:t>
            </a:r>
            <a:r>
              <a:rPr lang="en-US" sz="2800" b="1" dirty="0" smtClean="0">
                <a:solidFill>
                  <a:srgbClr val="FF0000"/>
                </a:solidFill>
              </a:rPr>
              <a:t>, a battery does work on charges to  transfer </a:t>
            </a:r>
            <a:r>
              <a:rPr lang="en-US" sz="2800" b="1" i="1" dirty="0" smtClean="0">
                <a:solidFill>
                  <a:srgbClr val="FF0000"/>
                </a:solidFill>
              </a:rPr>
              <a:t>electrical potential energy </a:t>
            </a:r>
            <a:r>
              <a:rPr lang="en-US" sz="2800" b="1" dirty="0" smtClean="0">
                <a:solidFill>
                  <a:srgbClr val="FF0000"/>
                </a:solidFill>
              </a:rPr>
              <a:t>to the charges. </a:t>
            </a:r>
          </a:p>
          <a:p>
            <a:r>
              <a:rPr lang="en-US" sz="3200" dirty="0" smtClean="0"/>
              <a:t>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586</Words>
  <Application>Microsoft Office PowerPoint</Application>
  <PresentationFormat>On-screen Show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Electric Circuits </vt:lpstr>
      <vt:lpstr>What do you remember? </vt:lpstr>
      <vt:lpstr>Three key components of an electric circuit:</vt:lpstr>
      <vt:lpstr>Circuit Symbols and Diagrams</vt:lpstr>
      <vt:lpstr>Draw the circuit below and indicate the direction that positive charge (conventional current) would flow:</vt:lpstr>
      <vt:lpstr>Circuit Measurements</vt:lpstr>
      <vt:lpstr>Types of Current</vt:lpstr>
      <vt:lpstr>Circuit Parameters</vt:lpstr>
      <vt:lpstr>Slide 9</vt:lpstr>
      <vt:lpstr>Potential Difference, V </vt:lpstr>
      <vt:lpstr>Potential Gain vs. Potential Drop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Circuits</dc:title>
  <dc:creator>Linda</dc:creator>
  <cp:lastModifiedBy>Greg</cp:lastModifiedBy>
  <cp:revision>42</cp:revision>
  <cp:lastPrinted>2011-06-06T03:06:52Z</cp:lastPrinted>
  <dcterms:created xsi:type="dcterms:W3CDTF">2010-12-31T23:04:33Z</dcterms:created>
  <dcterms:modified xsi:type="dcterms:W3CDTF">2016-01-10T22:33:17Z</dcterms:modified>
</cp:coreProperties>
</file>