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81" r:id="rId16"/>
    <p:sldId id="282" r:id="rId17"/>
    <p:sldId id="283" r:id="rId18"/>
    <p:sldId id="284" r:id="rId19"/>
    <p:sldId id="285" r:id="rId20"/>
    <p:sldId id="262" r:id="rId21"/>
    <p:sldId id="257" r:id="rId22"/>
    <p:sldId id="259" r:id="rId23"/>
    <p:sldId id="260" r:id="rId24"/>
    <p:sldId id="26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6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364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0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46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3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6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5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AD873CC-A8CF-412A-9D19-A00967DB8AE2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B0380E-794F-47E3-9992-79FF44AA6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Energy Review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24 Multiple </a:t>
            </a:r>
            <a:r>
              <a:rPr lang="en-CA" smtClean="0"/>
              <a:t>Choice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9592" y="1527048"/>
            <a:ext cx="790608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dirty="0" smtClean="0"/>
              <a:t>9.) How high will the roller coaster rise (neglecting friction) What is this height equal to?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a. </a:t>
            </a:r>
          </a:p>
          <a:p>
            <a:pPr>
              <a:buNone/>
            </a:pPr>
            <a:r>
              <a:rPr lang="en-CA" dirty="0" smtClean="0"/>
              <a:t>b. </a:t>
            </a:r>
          </a:p>
          <a:p>
            <a:pPr>
              <a:buNone/>
            </a:pPr>
            <a:r>
              <a:rPr lang="en-CA" dirty="0" smtClean="0"/>
              <a:t>c. </a:t>
            </a:r>
          </a:p>
          <a:p>
            <a:pPr>
              <a:buNone/>
            </a:pPr>
            <a:r>
              <a:rPr lang="en-CA" dirty="0" smtClean="0"/>
              <a:t>d. 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1785918" y="1928802"/>
            <a:ext cx="4872072" cy="3142134"/>
          </a:xfrm>
          <a:custGeom>
            <a:avLst/>
            <a:gdLst>
              <a:gd name="connsiteX0" fmla="*/ 0 w 6443708"/>
              <a:gd name="connsiteY0" fmla="*/ 1842116 h 3999390"/>
              <a:gd name="connsiteX1" fmla="*/ 692458 w 6443708"/>
              <a:gd name="connsiteY1" fmla="*/ 1087514 h 3999390"/>
              <a:gd name="connsiteX2" fmla="*/ 2015231 w 6443708"/>
              <a:gd name="connsiteY2" fmla="*/ 3546629 h 3999390"/>
              <a:gd name="connsiteX3" fmla="*/ 3284738 w 6443708"/>
              <a:gd name="connsiteY3" fmla="*/ 2188345 h 3999390"/>
              <a:gd name="connsiteX4" fmla="*/ 4776186 w 6443708"/>
              <a:gd name="connsiteY4" fmla="*/ 3724182 h 3999390"/>
              <a:gd name="connsiteX5" fmla="*/ 6205491 w 6443708"/>
              <a:gd name="connsiteY5" fmla="*/ 537099 h 3999390"/>
              <a:gd name="connsiteX6" fmla="*/ 6205491 w 6443708"/>
              <a:gd name="connsiteY6" fmla="*/ 501588 h 39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3708" h="3999390">
                <a:moveTo>
                  <a:pt x="0" y="1842116"/>
                </a:moveTo>
                <a:cubicBezTo>
                  <a:pt x="178293" y="1322772"/>
                  <a:pt x="356586" y="803429"/>
                  <a:pt x="692458" y="1087514"/>
                </a:cubicBezTo>
                <a:cubicBezTo>
                  <a:pt x="1028330" y="1371599"/>
                  <a:pt x="1583184" y="3363157"/>
                  <a:pt x="2015231" y="3546629"/>
                </a:cubicBezTo>
                <a:cubicBezTo>
                  <a:pt x="2447278" y="3730101"/>
                  <a:pt x="2824579" y="2158753"/>
                  <a:pt x="3284738" y="2188345"/>
                </a:cubicBezTo>
                <a:cubicBezTo>
                  <a:pt x="3744897" y="2217937"/>
                  <a:pt x="4289394" y="3999390"/>
                  <a:pt x="4776186" y="3724182"/>
                </a:cubicBezTo>
                <a:cubicBezTo>
                  <a:pt x="5262978" y="3448974"/>
                  <a:pt x="5967274" y="1074198"/>
                  <a:pt x="6205491" y="537099"/>
                </a:cubicBezTo>
                <a:cubicBezTo>
                  <a:pt x="6443708" y="0"/>
                  <a:pt x="6324599" y="250794"/>
                  <a:pt x="6205491" y="5015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00232" y="27860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328612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49291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760" y="23574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5918" y="242886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00166" y="4929198"/>
            <a:ext cx="607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0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9592" y="1527048"/>
            <a:ext cx="7906080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10.) The speed of an acrobat at her lowest point is 5.64 m/s. How high above her lowest point can she swing? </a:t>
            </a:r>
          </a:p>
          <a:p>
            <a:pPr marL="514350" indent="-514350">
              <a:buAutoNum type="alphaLcPeriod"/>
            </a:pPr>
            <a:r>
              <a:rPr lang="en-CA" dirty="0" smtClean="0"/>
              <a:t>1.62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0.29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Not enough info to solve question</a:t>
            </a:r>
          </a:p>
          <a:p>
            <a:pPr marL="514350" indent="-514350">
              <a:buAutoNum type="alphaLcPeriod"/>
            </a:pPr>
            <a:r>
              <a:rPr lang="en-CA" dirty="0" smtClean="0"/>
              <a:t>3.25 m</a:t>
            </a:r>
          </a:p>
          <a:p>
            <a:pPr marL="514350" indent="-514350">
              <a:buAutoNum type="alphaL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31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9592" y="1527048"/>
            <a:ext cx="7906080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11.) Several forces are acting on a wooden block. An applied force will do negative work if </a:t>
            </a:r>
          </a:p>
          <a:p>
            <a:pPr marL="514350" indent="-514350">
              <a:buAutoNum type="alphaLcPeriod"/>
            </a:pPr>
            <a:r>
              <a:rPr lang="en-CA" dirty="0" smtClean="0"/>
              <a:t>The force and displacement are in same direction</a:t>
            </a:r>
          </a:p>
          <a:p>
            <a:pPr marL="514350" indent="-514350">
              <a:buAutoNum type="alphaLcPeriod"/>
            </a:pPr>
            <a:r>
              <a:rPr lang="en-CA" dirty="0" smtClean="0"/>
              <a:t>Object does not move </a:t>
            </a:r>
          </a:p>
          <a:p>
            <a:pPr marL="514350" indent="-514350">
              <a:buAutoNum type="alphaLcPeriod"/>
            </a:pPr>
            <a:r>
              <a:rPr lang="en-CA" dirty="0" smtClean="0"/>
              <a:t>The object speeds up </a:t>
            </a:r>
          </a:p>
          <a:p>
            <a:pPr marL="514350" indent="-514350">
              <a:buAutoNum type="alphaLcPeriod"/>
            </a:pPr>
            <a:r>
              <a:rPr lang="en-CA" dirty="0" smtClean="0"/>
              <a:t>The force and displacement are in opposite directions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77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12.) Which of the following is true about the energy of a hockey puck as it slides over frictionless ice </a:t>
            </a:r>
          </a:p>
          <a:p>
            <a:pPr marL="514350" indent="-514350">
              <a:buAutoNum type="alphaLcPeriod"/>
            </a:pPr>
            <a:r>
              <a:rPr lang="en-CA" dirty="0" smtClean="0"/>
              <a:t>Kinetic energy is always greater than zero </a:t>
            </a:r>
          </a:p>
          <a:p>
            <a:pPr marL="514350" indent="-514350">
              <a:buAutoNum type="alphaLcPeriod"/>
            </a:pPr>
            <a:r>
              <a:rPr lang="en-CA" dirty="0" smtClean="0"/>
              <a:t>Gravitational energy is decreasing </a:t>
            </a:r>
          </a:p>
          <a:p>
            <a:pPr marL="514350" indent="-514350">
              <a:buAutoNum type="alphaLcPeriod"/>
            </a:pPr>
            <a:r>
              <a:rPr lang="en-CA" dirty="0" smtClean="0"/>
              <a:t>Thermal energy is decreasing </a:t>
            </a:r>
          </a:p>
          <a:p>
            <a:pPr marL="514350" indent="-514350">
              <a:buAutoNum type="alphaLcPeriod"/>
            </a:pPr>
            <a:r>
              <a:rPr lang="en-CA" dirty="0" smtClean="0"/>
              <a:t>Total energy is increasing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84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13.) </a:t>
            </a:r>
            <a:r>
              <a:rPr lang="en-CA" dirty="0" smtClean="0"/>
              <a:t>If you triple speed then kinetic energy will increase by a factor of </a:t>
            </a:r>
          </a:p>
          <a:p>
            <a:pPr marL="514350" indent="-514350">
              <a:buAutoNum type="alphaLcPeriod"/>
            </a:pPr>
            <a:r>
              <a:rPr lang="en-CA" dirty="0" smtClean="0"/>
              <a:t>3 </a:t>
            </a:r>
          </a:p>
          <a:p>
            <a:pPr marL="514350" indent="-514350">
              <a:buAutoNum type="alphaLcPeriod"/>
            </a:pPr>
            <a:r>
              <a:rPr lang="en-CA" dirty="0" smtClean="0"/>
              <a:t>2</a:t>
            </a:r>
          </a:p>
          <a:p>
            <a:pPr marL="514350" indent="-514350">
              <a:buAutoNum type="alphaLcPeriod"/>
            </a:pPr>
            <a:r>
              <a:rPr lang="en-CA" dirty="0" smtClean="0"/>
              <a:t>9 </a:t>
            </a:r>
          </a:p>
          <a:p>
            <a:pPr marL="514350" indent="-514350">
              <a:buAutoNum type="alphaLcPeriod"/>
            </a:pPr>
            <a:r>
              <a:rPr lang="en-CA" dirty="0" smtClean="0"/>
              <a:t>½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092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14.) </a:t>
            </a:r>
            <a:r>
              <a:rPr lang="en-CA" dirty="0" smtClean="0"/>
              <a:t>Which of the following is not an expression for work</a:t>
            </a:r>
          </a:p>
          <a:p>
            <a:pPr marL="514350" indent="-514350">
              <a:buAutoNum type="alphaLcPeriod"/>
            </a:pPr>
            <a:r>
              <a:rPr lang="en-CA" dirty="0" smtClean="0"/>
              <a:t>W = F*∆d</a:t>
            </a:r>
          </a:p>
          <a:p>
            <a:pPr marL="514350" indent="-514350">
              <a:buFont typeface="Wingdings 2"/>
              <a:buAutoNum type="alphaLcPeriod"/>
            </a:pPr>
            <a:r>
              <a:rPr lang="en-CA" dirty="0" smtClean="0"/>
              <a:t>W = </a:t>
            </a:r>
            <a:r>
              <a:rPr lang="en-CA" dirty="0" err="1" smtClean="0"/>
              <a:t>Fcos</a:t>
            </a:r>
            <a:r>
              <a:rPr lang="el-GR" dirty="0" smtClean="0"/>
              <a:t>θ</a:t>
            </a:r>
            <a:r>
              <a:rPr lang="en-CA" dirty="0" smtClean="0"/>
              <a:t>*∆d</a:t>
            </a:r>
          </a:p>
          <a:p>
            <a:pPr marL="514350" indent="-514350">
              <a:buFont typeface="Wingdings 2"/>
              <a:buAutoNum type="alphaLcPeriod"/>
            </a:pPr>
            <a:r>
              <a:rPr lang="en-CA" dirty="0" smtClean="0"/>
              <a:t>W = ∆E</a:t>
            </a:r>
          </a:p>
          <a:p>
            <a:pPr marL="514350" indent="-514350">
              <a:buFont typeface="Wingdings 2"/>
              <a:buAutoNum type="alphaLcPeriod"/>
            </a:pPr>
            <a:r>
              <a:rPr lang="en-CA" dirty="0" smtClean="0"/>
              <a:t>W = </a:t>
            </a:r>
            <a:r>
              <a:rPr lang="en-CA" dirty="0" err="1" smtClean="0"/>
              <a:t>E</a:t>
            </a:r>
            <a:r>
              <a:rPr lang="en-CA" sz="2000" dirty="0" err="1" smtClean="0"/>
              <a:t>k</a:t>
            </a:r>
            <a:endParaRPr lang="en-CA" dirty="0" smtClean="0"/>
          </a:p>
          <a:p>
            <a:pPr marL="514350" indent="-514350">
              <a:buAutoNum type="alphaL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1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9592" y="1527048"/>
            <a:ext cx="7906080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15.) </a:t>
            </a:r>
            <a:r>
              <a:rPr lang="en-CA" dirty="0" smtClean="0"/>
              <a:t>A 145 g baseball has kinetic energy of 74 J. Find its speed</a:t>
            </a:r>
          </a:p>
          <a:p>
            <a:pPr marL="514350" indent="-514350">
              <a:buAutoNum type="alphaLcPeriod"/>
            </a:pPr>
            <a:r>
              <a:rPr lang="en-CA" dirty="0" smtClean="0"/>
              <a:t>3.97 x 10</a:t>
            </a:r>
            <a:r>
              <a:rPr lang="en-CA" baseline="30000" dirty="0" smtClean="0"/>
              <a:t>5</a:t>
            </a:r>
            <a:r>
              <a:rPr lang="en-CA" dirty="0" smtClean="0"/>
              <a:t>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31.9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1.01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1.64 m/s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88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16.) </a:t>
            </a:r>
            <a:r>
              <a:rPr lang="en-CA" dirty="0" smtClean="0"/>
              <a:t>A force of 110 N is applied to push a lawnmower 12 m forward for 15 seconds. Find the power generated</a:t>
            </a:r>
          </a:p>
          <a:p>
            <a:pPr marL="514350" indent="-514350">
              <a:buAutoNum type="alphaLcPeriod"/>
            </a:pPr>
            <a:r>
              <a:rPr lang="en-CA" dirty="0" smtClean="0"/>
              <a:t>1.8 W </a:t>
            </a:r>
          </a:p>
          <a:p>
            <a:pPr marL="514350" indent="-514350">
              <a:buAutoNum type="alphaLcPeriod"/>
            </a:pPr>
            <a:r>
              <a:rPr lang="en-CA" dirty="0" smtClean="0"/>
              <a:t>88 W </a:t>
            </a:r>
          </a:p>
          <a:p>
            <a:pPr marL="514350" indent="-514350">
              <a:buAutoNum type="alphaLcPeriod"/>
            </a:pPr>
            <a:r>
              <a:rPr lang="en-CA" dirty="0" smtClean="0"/>
              <a:t>7.3 W </a:t>
            </a:r>
          </a:p>
          <a:p>
            <a:pPr marL="514350" indent="-514350">
              <a:buAutoNum type="alphaLcPeriod"/>
            </a:pPr>
            <a:r>
              <a:rPr lang="en-CA" dirty="0" smtClean="0"/>
              <a:t>75 W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841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17.) </a:t>
            </a:r>
            <a:r>
              <a:rPr lang="en-CA" dirty="0" smtClean="0"/>
              <a:t>A roller coaster starts at rest at a height of 110 m. Find the maximum speed it can reach at the first hill a height of 10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11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1960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44.27 m/s </a:t>
            </a:r>
          </a:p>
          <a:p>
            <a:pPr marL="514350" indent="-514350">
              <a:buAutoNum type="alphaLcPeriod"/>
            </a:pPr>
            <a:r>
              <a:rPr lang="en-CA" dirty="0" smtClean="0"/>
              <a:t>Can’t solve – not enough information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62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43608" y="1527048"/>
            <a:ext cx="7762064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18.) </a:t>
            </a:r>
            <a:r>
              <a:rPr lang="en-CA" dirty="0" smtClean="0"/>
              <a:t>A student 10 m above the ground throws a 0.22 kg rock at a speed of 20 m/s [up]. Find the maximum height, relative to the ground, that the rock will reach</a:t>
            </a:r>
          </a:p>
          <a:p>
            <a:pPr marL="514350" indent="-514350">
              <a:buAutoNum type="alphaLcPeriod"/>
            </a:pPr>
            <a:r>
              <a:rPr lang="en-CA" dirty="0" smtClean="0"/>
              <a:t>51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20.4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30.4 m </a:t>
            </a:r>
          </a:p>
          <a:p>
            <a:pPr marL="514350" indent="-514350">
              <a:buAutoNum type="alphaLcPeriod"/>
            </a:pPr>
            <a:r>
              <a:rPr lang="en-CA" dirty="0" smtClean="0"/>
              <a:t>4.489 m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28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1.) A machine consumes 1250 J of energy in doing 950 J of work. What is the energy input? </a:t>
            </a:r>
          </a:p>
          <a:p>
            <a:pPr marL="514350" indent="-514350">
              <a:buAutoNum type="alphaLcPeriod"/>
            </a:pPr>
            <a:r>
              <a:rPr lang="en-CA" dirty="0" smtClean="0"/>
              <a:t>1250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950 J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76% 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132%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860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533400" y="1916832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A) What is the difference between fusion and fission? </a:t>
            </a:r>
          </a:p>
          <a:p>
            <a:endParaRPr lang="en-US" dirty="0" smtClean="0"/>
          </a:p>
          <a:p>
            <a:r>
              <a:rPr lang="en-US" dirty="0" smtClean="0"/>
              <a:t>B) Which of these sources of nuclear energy is useful today to generate electricity? </a:t>
            </a:r>
          </a:p>
          <a:p>
            <a:endParaRPr lang="en-US" dirty="0" smtClean="0"/>
          </a:p>
          <a:p>
            <a:r>
              <a:rPr lang="en-US" dirty="0" smtClean="0"/>
              <a:t>C) Discuss ONE advantage and ONE disadvantage of current nuclear energy technology.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19: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4724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8460432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What </a:t>
            </a:r>
            <a:r>
              <a:rPr lang="en-US" dirty="0"/>
              <a:t>is the energy transformation equation that best describes the following situation?  A bicycle light is attached to a wheel dynamo that produces light when a person is riding the bicycle.  Start with the energy</a:t>
            </a:r>
          </a:p>
          <a:p>
            <a:pPr>
              <a:buNone/>
            </a:pPr>
            <a:r>
              <a:rPr lang="en-US" dirty="0" smtClean="0"/>
              <a:t>    stored </a:t>
            </a:r>
            <a:r>
              <a:rPr lang="en-US" dirty="0"/>
              <a:t>in the rider’s body.</a:t>
            </a:r>
          </a:p>
          <a:p>
            <a:pPr>
              <a:buNone/>
            </a:pPr>
            <a:r>
              <a:rPr lang="en-US" dirty="0"/>
              <a:t>	a) kinetic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chemical potential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electrical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radiant</a:t>
            </a:r>
          </a:p>
          <a:p>
            <a:pPr>
              <a:buNone/>
            </a:pPr>
            <a:r>
              <a:rPr lang="en-US" dirty="0"/>
              <a:t>	b) chemical potential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kinetic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electrical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radiant</a:t>
            </a:r>
          </a:p>
          <a:p>
            <a:pPr>
              <a:buNone/>
            </a:pPr>
            <a:r>
              <a:rPr lang="en-US" dirty="0"/>
              <a:t>	c) elastic potential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gravitational potential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electrical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radiant</a:t>
            </a:r>
          </a:p>
          <a:p>
            <a:pPr>
              <a:buNone/>
            </a:pPr>
            <a:r>
              <a:rPr lang="en-US" dirty="0"/>
              <a:t>	d) chemical potential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electrical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radiant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kinetic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20: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916832"/>
            <a:ext cx="8286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student pushes a textbook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along a table over a distance of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0.30 m with an applied force of 10.0 N [Forward] to do 3.0 J of work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on the book.  If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force of kinetic friction of 10.0 N [Backward] is also 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acting on the book then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a) The student did no work on the book.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b) The net work done on the book is zero.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c) T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he force of friction did no work on the book.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We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cannot make any determination of net work without 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knowing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 initial velocity.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Question 21: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700808"/>
            <a:ext cx="828680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8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roller coaster car, with mass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of 200.0 kg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starts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top of a hill 50.0 m high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with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zero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speed.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Halfway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down the hill, the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kinetic energy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of the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      car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will be: </a:t>
            </a:r>
            <a:endParaRPr kumimoji="0" lang="en-US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	a) 98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000 J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b) 24 500 J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c) 49 000 J</a:t>
            </a: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indent="4572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d) zero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4355976" y="3501008"/>
            <a:ext cx="4261281" cy="1536410"/>
          </a:xfrm>
          <a:custGeom>
            <a:avLst/>
            <a:gdLst>
              <a:gd name="connsiteX0" fmla="*/ 0 w 4261281"/>
              <a:gd name="connsiteY0" fmla="*/ 1525806 h 1536410"/>
              <a:gd name="connsiteX1" fmla="*/ 35511 w 4261281"/>
              <a:gd name="connsiteY1" fmla="*/ 1534683 h 1536410"/>
              <a:gd name="connsiteX2" fmla="*/ 355107 w 4261281"/>
              <a:gd name="connsiteY2" fmla="*/ 1525806 h 1536410"/>
              <a:gd name="connsiteX3" fmla="*/ 390617 w 4261281"/>
              <a:gd name="connsiteY3" fmla="*/ 1499173 h 1536410"/>
              <a:gd name="connsiteX4" fmla="*/ 443883 w 4261281"/>
              <a:gd name="connsiteY4" fmla="*/ 1463662 h 1536410"/>
              <a:gd name="connsiteX5" fmla="*/ 488272 w 4261281"/>
              <a:gd name="connsiteY5" fmla="*/ 1428151 h 1536410"/>
              <a:gd name="connsiteX6" fmla="*/ 550415 w 4261281"/>
              <a:gd name="connsiteY6" fmla="*/ 1383763 h 1536410"/>
              <a:gd name="connsiteX7" fmla="*/ 630314 w 4261281"/>
              <a:gd name="connsiteY7" fmla="*/ 1312742 h 1536410"/>
              <a:gd name="connsiteX8" fmla="*/ 701336 w 4261281"/>
              <a:gd name="connsiteY8" fmla="*/ 1241720 h 1536410"/>
              <a:gd name="connsiteX9" fmla="*/ 736847 w 4261281"/>
              <a:gd name="connsiteY9" fmla="*/ 1206210 h 1536410"/>
              <a:gd name="connsiteX10" fmla="*/ 763480 w 4261281"/>
              <a:gd name="connsiteY10" fmla="*/ 1179577 h 1536410"/>
              <a:gd name="connsiteX11" fmla="*/ 790113 w 4261281"/>
              <a:gd name="connsiteY11" fmla="*/ 1161821 h 1536410"/>
              <a:gd name="connsiteX12" fmla="*/ 843379 w 4261281"/>
              <a:gd name="connsiteY12" fmla="*/ 1073045 h 1536410"/>
              <a:gd name="connsiteX13" fmla="*/ 861134 w 4261281"/>
              <a:gd name="connsiteY13" fmla="*/ 1055289 h 1536410"/>
              <a:gd name="connsiteX14" fmla="*/ 878889 w 4261281"/>
              <a:gd name="connsiteY14" fmla="*/ 1028656 h 1536410"/>
              <a:gd name="connsiteX15" fmla="*/ 905522 w 4261281"/>
              <a:gd name="connsiteY15" fmla="*/ 993146 h 1536410"/>
              <a:gd name="connsiteX16" fmla="*/ 949911 w 4261281"/>
              <a:gd name="connsiteY16" fmla="*/ 913247 h 1536410"/>
              <a:gd name="connsiteX17" fmla="*/ 976544 w 4261281"/>
              <a:gd name="connsiteY17" fmla="*/ 877736 h 1536410"/>
              <a:gd name="connsiteX18" fmla="*/ 985421 w 4261281"/>
              <a:gd name="connsiteY18" fmla="*/ 735693 h 1536410"/>
              <a:gd name="connsiteX19" fmla="*/ 1003177 w 4261281"/>
              <a:gd name="connsiteY19" fmla="*/ 700182 h 1536410"/>
              <a:gd name="connsiteX20" fmla="*/ 1012054 w 4261281"/>
              <a:gd name="connsiteY20" fmla="*/ 664672 h 1536410"/>
              <a:gd name="connsiteX21" fmla="*/ 1020932 w 4261281"/>
              <a:gd name="connsiteY21" fmla="*/ 478241 h 1536410"/>
              <a:gd name="connsiteX22" fmla="*/ 1056443 w 4261281"/>
              <a:gd name="connsiteY22" fmla="*/ 389464 h 1536410"/>
              <a:gd name="connsiteX23" fmla="*/ 1074198 w 4261281"/>
              <a:gd name="connsiteY23" fmla="*/ 345076 h 1536410"/>
              <a:gd name="connsiteX24" fmla="*/ 1109709 w 4261281"/>
              <a:gd name="connsiteY24" fmla="*/ 282932 h 1536410"/>
              <a:gd name="connsiteX25" fmla="*/ 1127464 w 4261281"/>
              <a:gd name="connsiteY25" fmla="*/ 229666 h 1536410"/>
              <a:gd name="connsiteX26" fmla="*/ 1180730 w 4261281"/>
              <a:gd name="connsiteY26" fmla="*/ 167522 h 1536410"/>
              <a:gd name="connsiteX27" fmla="*/ 1207363 w 4261281"/>
              <a:gd name="connsiteY27" fmla="*/ 140889 h 1536410"/>
              <a:gd name="connsiteX28" fmla="*/ 1233996 w 4261281"/>
              <a:gd name="connsiteY28" fmla="*/ 105379 h 1536410"/>
              <a:gd name="connsiteX29" fmla="*/ 1251751 w 4261281"/>
              <a:gd name="connsiteY29" fmla="*/ 78746 h 1536410"/>
              <a:gd name="connsiteX30" fmla="*/ 1278384 w 4261281"/>
              <a:gd name="connsiteY30" fmla="*/ 60990 h 1536410"/>
              <a:gd name="connsiteX31" fmla="*/ 1296140 w 4261281"/>
              <a:gd name="connsiteY31" fmla="*/ 43235 h 1536410"/>
              <a:gd name="connsiteX32" fmla="*/ 1358283 w 4261281"/>
              <a:gd name="connsiteY32" fmla="*/ 25480 h 1536410"/>
              <a:gd name="connsiteX33" fmla="*/ 1420427 w 4261281"/>
              <a:gd name="connsiteY33" fmla="*/ 7724 h 1536410"/>
              <a:gd name="connsiteX34" fmla="*/ 1544714 w 4261281"/>
              <a:gd name="connsiteY34" fmla="*/ 16602 h 1536410"/>
              <a:gd name="connsiteX35" fmla="*/ 1580225 w 4261281"/>
              <a:gd name="connsiteY35" fmla="*/ 43235 h 1536410"/>
              <a:gd name="connsiteX36" fmla="*/ 1606858 w 4261281"/>
              <a:gd name="connsiteY36" fmla="*/ 60990 h 1536410"/>
              <a:gd name="connsiteX37" fmla="*/ 1624614 w 4261281"/>
              <a:gd name="connsiteY37" fmla="*/ 78746 h 1536410"/>
              <a:gd name="connsiteX38" fmla="*/ 1677880 w 4261281"/>
              <a:gd name="connsiteY38" fmla="*/ 114256 h 1536410"/>
              <a:gd name="connsiteX39" fmla="*/ 1713390 w 4261281"/>
              <a:gd name="connsiteY39" fmla="*/ 158645 h 1536410"/>
              <a:gd name="connsiteX40" fmla="*/ 1757779 w 4261281"/>
              <a:gd name="connsiteY40" fmla="*/ 203033 h 1536410"/>
              <a:gd name="connsiteX41" fmla="*/ 1784412 w 4261281"/>
              <a:gd name="connsiteY41" fmla="*/ 247421 h 1536410"/>
              <a:gd name="connsiteX42" fmla="*/ 1793289 w 4261281"/>
              <a:gd name="connsiteY42" fmla="*/ 274054 h 1536410"/>
              <a:gd name="connsiteX43" fmla="*/ 1828800 w 4261281"/>
              <a:gd name="connsiteY43" fmla="*/ 327320 h 1536410"/>
              <a:gd name="connsiteX44" fmla="*/ 1846555 w 4261281"/>
              <a:gd name="connsiteY44" fmla="*/ 345076 h 1536410"/>
              <a:gd name="connsiteX45" fmla="*/ 1899821 w 4261281"/>
              <a:gd name="connsiteY45" fmla="*/ 424975 h 1536410"/>
              <a:gd name="connsiteX46" fmla="*/ 1917577 w 4261281"/>
              <a:gd name="connsiteY46" fmla="*/ 451608 h 1536410"/>
              <a:gd name="connsiteX47" fmla="*/ 1944210 w 4261281"/>
              <a:gd name="connsiteY47" fmla="*/ 504874 h 1536410"/>
              <a:gd name="connsiteX48" fmla="*/ 1997476 w 4261281"/>
              <a:gd name="connsiteY48" fmla="*/ 558140 h 1536410"/>
              <a:gd name="connsiteX49" fmla="*/ 2024109 w 4261281"/>
              <a:gd name="connsiteY49" fmla="*/ 602528 h 1536410"/>
              <a:gd name="connsiteX50" fmla="*/ 2041864 w 4261281"/>
              <a:gd name="connsiteY50" fmla="*/ 629161 h 1536410"/>
              <a:gd name="connsiteX51" fmla="*/ 2068497 w 4261281"/>
              <a:gd name="connsiteY51" fmla="*/ 664672 h 1536410"/>
              <a:gd name="connsiteX52" fmla="*/ 2095130 w 4261281"/>
              <a:gd name="connsiteY52" fmla="*/ 717938 h 1536410"/>
              <a:gd name="connsiteX53" fmla="*/ 2112885 w 4261281"/>
              <a:gd name="connsiteY53" fmla="*/ 753449 h 1536410"/>
              <a:gd name="connsiteX54" fmla="*/ 2130641 w 4261281"/>
              <a:gd name="connsiteY54" fmla="*/ 771204 h 1536410"/>
              <a:gd name="connsiteX55" fmla="*/ 2175029 w 4261281"/>
              <a:gd name="connsiteY55" fmla="*/ 824470 h 1536410"/>
              <a:gd name="connsiteX56" fmla="*/ 2228295 w 4261281"/>
              <a:gd name="connsiteY56" fmla="*/ 851103 h 1536410"/>
              <a:gd name="connsiteX57" fmla="*/ 2263806 w 4261281"/>
              <a:gd name="connsiteY57" fmla="*/ 868858 h 1536410"/>
              <a:gd name="connsiteX58" fmla="*/ 2388093 w 4261281"/>
              <a:gd name="connsiteY58" fmla="*/ 859981 h 1536410"/>
              <a:gd name="connsiteX59" fmla="*/ 2467992 w 4261281"/>
              <a:gd name="connsiteY59" fmla="*/ 842225 h 1536410"/>
              <a:gd name="connsiteX60" fmla="*/ 2512381 w 4261281"/>
              <a:gd name="connsiteY60" fmla="*/ 833348 h 1536410"/>
              <a:gd name="connsiteX61" fmla="*/ 2716567 w 4261281"/>
              <a:gd name="connsiteY61" fmla="*/ 842225 h 1536410"/>
              <a:gd name="connsiteX62" fmla="*/ 2734322 w 4261281"/>
              <a:gd name="connsiteY62" fmla="*/ 859981 h 1536410"/>
              <a:gd name="connsiteX63" fmla="*/ 2760955 w 4261281"/>
              <a:gd name="connsiteY63" fmla="*/ 868858 h 1536410"/>
              <a:gd name="connsiteX64" fmla="*/ 2805344 w 4261281"/>
              <a:gd name="connsiteY64" fmla="*/ 913247 h 1536410"/>
              <a:gd name="connsiteX65" fmla="*/ 2823099 w 4261281"/>
              <a:gd name="connsiteY65" fmla="*/ 939880 h 1536410"/>
              <a:gd name="connsiteX66" fmla="*/ 2849732 w 4261281"/>
              <a:gd name="connsiteY66" fmla="*/ 957635 h 1536410"/>
              <a:gd name="connsiteX67" fmla="*/ 2858610 w 4261281"/>
              <a:gd name="connsiteY67" fmla="*/ 984268 h 1536410"/>
              <a:gd name="connsiteX68" fmla="*/ 2885243 w 4261281"/>
              <a:gd name="connsiteY68" fmla="*/ 1002023 h 1536410"/>
              <a:gd name="connsiteX69" fmla="*/ 2902998 w 4261281"/>
              <a:gd name="connsiteY69" fmla="*/ 1019779 h 1536410"/>
              <a:gd name="connsiteX70" fmla="*/ 2920753 w 4261281"/>
              <a:gd name="connsiteY70" fmla="*/ 1046412 h 1536410"/>
              <a:gd name="connsiteX71" fmla="*/ 2938509 w 4261281"/>
              <a:gd name="connsiteY71" fmla="*/ 1064167 h 1536410"/>
              <a:gd name="connsiteX72" fmla="*/ 2965142 w 4261281"/>
              <a:gd name="connsiteY72" fmla="*/ 1099678 h 1536410"/>
              <a:gd name="connsiteX73" fmla="*/ 3027285 w 4261281"/>
              <a:gd name="connsiteY73" fmla="*/ 1170699 h 1536410"/>
              <a:gd name="connsiteX74" fmla="*/ 3045041 w 4261281"/>
              <a:gd name="connsiteY74" fmla="*/ 1197332 h 1536410"/>
              <a:gd name="connsiteX75" fmla="*/ 3107184 w 4261281"/>
              <a:gd name="connsiteY75" fmla="*/ 1250598 h 1536410"/>
              <a:gd name="connsiteX76" fmla="*/ 3160450 w 4261281"/>
              <a:gd name="connsiteY76" fmla="*/ 1286109 h 1536410"/>
              <a:gd name="connsiteX77" fmla="*/ 3187083 w 4261281"/>
              <a:gd name="connsiteY77" fmla="*/ 1303864 h 1536410"/>
              <a:gd name="connsiteX78" fmla="*/ 3222594 w 4261281"/>
              <a:gd name="connsiteY78" fmla="*/ 1330497 h 1536410"/>
              <a:gd name="connsiteX79" fmla="*/ 3258105 w 4261281"/>
              <a:gd name="connsiteY79" fmla="*/ 1348252 h 1536410"/>
              <a:gd name="connsiteX80" fmla="*/ 3311371 w 4261281"/>
              <a:gd name="connsiteY80" fmla="*/ 1383763 h 1536410"/>
              <a:gd name="connsiteX81" fmla="*/ 3338004 w 4261281"/>
              <a:gd name="connsiteY81" fmla="*/ 1392641 h 1536410"/>
              <a:gd name="connsiteX82" fmla="*/ 3417903 w 4261281"/>
              <a:gd name="connsiteY82" fmla="*/ 1410396 h 1536410"/>
              <a:gd name="connsiteX83" fmla="*/ 3497802 w 4261281"/>
              <a:gd name="connsiteY83" fmla="*/ 1437029 h 1536410"/>
              <a:gd name="connsiteX84" fmla="*/ 3524435 w 4261281"/>
              <a:gd name="connsiteY84" fmla="*/ 1445907 h 1536410"/>
              <a:gd name="connsiteX85" fmla="*/ 3568823 w 4261281"/>
              <a:gd name="connsiteY85" fmla="*/ 1454784 h 1536410"/>
              <a:gd name="connsiteX86" fmla="*/ 3630967 w 4261281"/>
              <a:gd name="connsiteY86" fmla="*/ 1481417 h 1536410"/>
              <a:gd name="connsiteX87" fmla="*/ 3710866 w 4261281"/>
              <a:gd name="connsiteY87" fmla="*/ 1499173 h 1536410"/>
              <a:gd name="connsiteX88" fmla="*/ 3746377 w 4261281"/>
              <a:gd name="connsiteY88" fmla="*/ 1516928 h 1536410"/>
              <a:gd name="connsiteX89" fmla="*/ 3861786 w 4261281"/>
              <a:gd name="connsiteY89" fmla="*/ 1525806 h 1536410"/>
              <a:gd name="connsiteX90" fmla="*/ 4261281 w 4261281"/>
              <a:gd name="connsiteY90" fmla="*/ 1525806 h 1536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4261281" h="1536410">
                <a:moveTo>
                  <a:pt x="0" y="1525806"/>
                </a:moveTo>
                <a:cubicBezTo>
                  <a:pt x="11837" y="1528765"/>
                  <a:pt x="23310" y="1534683"/>
                  <a:pt x="35511" y="1534683"/>
                </a:cubicBezTo>
                <a:cubicBezTo>
                  <a:pt x="142084" y="1534683"/>
                  <a:pt x="249063" y="1536410"/>
                  <a:pt x="355107" y="1525806"/>
                </a:cubicBezTo>
                <a:cubicBezTo>
                  <a:pt x="369830" y="1524334"/>
                  <a:pt x="378496" y="1507658"/>
                  <a:pt x="390617" y="1499173"/>
                </a:cubicBezTo>
                <a:cubicBezTo>
                  <a:pt x="408099" y="1486936"/>
                  <a:pt x="428793" y="1478751"/>
                  <a:pt x="443883" y="1463662"/>
                </a:cubicBezTo>
                <a:cubicBezTo>
                  <a:pt x="495549" y="1411999"/>
                  <a:pt x="421066" y="1484157"/>
                  <a:pt x="488272" y="1428151"/>
                </a:cubicBezTo>
                <a:cubicBezTo>
                  <a:pt x="542256" y="1383164"/>
                  <a:pt x="484709" y="1416616"/>
                  <a:pt x="550415" y="1383763"/>
                </a:cubicBezTo>
                <a:cubicBezTo>
                  <a:pt x="635322" y="1270553"/>
                  <a:pt x="499159" y="1443897"/>
                  <a:pt x="630314" y="1312742"/>
                </a:cubicBezTo>
                <a:lnTo>
                  <a:pt x="701336" y="1241720"/>
                </a:lnTo>
                <a:lnTo>
                  <a:pt x="736847" y="1206210"/>
                </a:lnTo>
                <a:cubicBezTo>
                  <a:pt x="745725" y="1197332"/>
                  <a:pt x="753034" y="1186541"/>
                  <a:pt x="763480" y="1179577"/>
                </a:cubicBezTo>
                <a:lnTo>
                  <a:pt x="790113" y="1161821"/>
                </a:lnTo>
                <a:cubicBezTo>
                  <a:pt x="804125" y="1133797"/>
                  <a:pt x="821951" y="1094474"/>
                  <a:pt x="843379" y="1073045"/>
                </a:cubicBezTo>
                <a:cubicBezTo>
                  <a:pt x="849297" y="1067126"/>
                  <a:pt x="855905" y="1061825"/>
                  <a:pt x="861134" y="1055289"/>
                </a:cubicBezTo>
                <a:cubicBezTo>
                  <a:pt x="867799" y="1046957"/>
                  <a:pt x="872687" y="1037338"/>
                  <a:pt x="878889" y="1028656"/>
                </a:cubicBezTo>
                <a:cubicBezTo>
                  <a:pt x="887489" y="1016616"/>
                  <a:pt x="896922" y="1005186"/>
                  <a:pt x="905522" y="993146"/>
                </a:cubicBezTo>
                <a:cubicBezTo>
                  <a:pt x="944602" y="938436"/>
                  <a:pt x="899321" y="997564"/>
                  <a:pt x="949911" y="913247"/>
                </a:cubicBezTo>
                <a:cubicBezTo>
                  <a:pt x="957524" y="900559"/>
                  <a:pt x="967666" y="889573"/>
                  <a:pt x="976544" y="877736"/>
                </a:cubicBezTo>
                <a:cubicBezTo>
                  <a:pt x="979503" y="830388"/>
                  <a:pt x="978384" y="782608"/>
                  <a:pt x="985421" y="735693"/>
                </a:cubicBezTo>
                <a:cubicBezTo>
                  <a:pt x="987384" y="722605"/>
                  <a:pt x="998530" y="712574"/>
                  <a:pt x="1003177" y="700182"/>
                </a:cubicBezTo>
                <a:cubicBezTo>
                  <a:pt x="1007461" y="688758"/>
                  <a:pt x="1009095" y="676509"/>
                  <a:pt x="1012054" y="664672"/>
                </a:cubicBezTo>
                <a:cubicBezTo>
                  <a:pt x="1015013" y="602528"/>
                  <a:pt x="1014304" y="540101"/>
                  <a:pt x="1020932" y="478241"/>
                </a:cubicBezTo>
                <a:cubicBezTo>
                  <a:pt x="1029253" y="400575"/>
                  <a:pt x="1032860" y="436629"/>
                  <a:pt x="1056443" y="389464"/>
                </a:cubicBezTo>
                <a:cubicBezTo>
                  <a:pt x="1063570" y="375211"/>
                  <a:pt x="1067726" y="359638"/>
                  <a:pt x="1074198" y="345076"/>
                </a:cubicBezTo>
                <a:cubicBezTo>
                  <a:pt x="1089217" y="311282"/>
                  <a:pt x="1090665" y="311498"/>
                  <a:pt x="1109709" y="282932"/>
                </a:cubicBezTo>
                <a:cubicBezTo>
                  <a:pt x="1115627" y="265177"/>
                  <a:pt x="1114230" y="242900"/>
                  <a:pt x="1127464" y="229666"/>
                </a:cubicBezTo>
                <a:cubicBezTo>
                  <a:pt x="1193550" y="163580"/>
                  <a:pt x="1112398" y="247243"/>
                  <a:pt x="1180730" y="167522"/>
                </a:cubicBezTo>
                <a:cubicBezTo>
                  <a:pt x="1188901" y="157990"/>
                  <a:pt x="1199192" y="150421"/>
                  <a:pt x="1207363" y="140889"/>
                </a:cubicBezTo>
                <a:cubicBezTo>
                  <a:pt x="1216992" y="129655"/>
                  <a:pt x="1225396" y="117419"/>
                  <a:pt x="1233996" y="105379"/>
                </a:cubicBezTo>
                <a:cubicBezTo>
                  <a:pt x="1240198" y="96697"/>
                  <a:pt x="1244207" y="86291"/>
                  <a:pt x="1251751" y="78746"/>
                </a:cubicBezTo>
                <a:cubicBezTo>
                  <a:pt x="1259296" y="71201"/>
                  <a:pt x="1270052" y="67655"/>
                  <a:pt x="1278384" y="60990"/>
                </a:cubicBezTo>
                <a:cubicBezTo>
                  <a:pt x="1284920" y="55761"/>
                  <a:pt x="1288963" y="47541"/>
                  <a:pt x="1296140" y="43235"/>
                </a:cubicBezTo>
                <a:cubicBezTo>
                  <a:pt x="1305819" y="37428"/>
                  <a:pt x="1350891" y="27592"/>
                  <a:pt x="1358283" y="25480"/>
                </a:cubicBezTo>
                <a:cubicBezTo>
                  <a:pt x="1447465" y="0"/>
                  <a:pt x="1309376" y="35488"/>
                  <a:pt x="1420427" y="7724"/>
                </a:cubicBezTo>
                <a:cubicBezTo>
                  <a:pt x="1461856" y="10683"/>
                  <a:pt x="1504169" y="7592"/>
                  <a:pt x="1544714" y="16602"/>
                </a:cubicBezTo>
                <a:cubicBezTo>
                  <a:pt x="1559158" y="19812"/>
                  <a:pt x="1568185" y="34635"/>
                  <a:pt x="1580225" y="43235"/>
                </a:cubicBezTo>
                <a:cubicBezTo>
                  <a:pt x="1588907" y="49437"/>
                  <a:pt x="1598526" y="54325"/>
                  <a:pt x="1606858" y="60990"/>
                </a:cubicBezTo>
                <a:cubicBezTo>
                  <a:pt x="1613394" y="66219"/>
                  <a:pt x="1617918" y="73724"/>
                  <a:pt x="1624614" y="78746"/>
                </a:cubicBezTo>
                <a:cubicBezTo>
                  <a:pt x="1641685" y="91549"/>
                  <a:pt x="1662791" y="99167"/>
                  <a:pt x="1677880" y="114256"/>
                </a:cubicBezTo>
                <a:cubicBezTo>
                  <a:pt x="1747131" y="183511"/>
                  <a:pt x="1634965" y="69017"/>
                  <a:pt x="1713390" y="158645"/>
                </a:cubicBezTo>
                <a:cubicBezTo>
                  <a:pt x="1727169" y="174393"/>
                  <a:pt x="1757779" y="203033"/>
                  <a:pt x="1757779" y="203033"/>
                </a:cubicBezTo>
                <a:cubicBezTo>
                  <a:pt x="1782926" y="278479"/>
                  <a:pt x="1747854" y="186491"/>
                  <a:pt x="1784412" y="247421"/>
                </a:cubicBezTo>
                <a:cubicBezTo>
                  <a:pt x="1789227" y="255445"/>
                  <a:pt x="1788744" y="265874"/>
                  <a:pt x="1793289" y="274054"/>
                </a:cubicBezTo>
                <a:cubicBezTo>
                  <a:pt x="1803652" y="292708"/>
                  <a:pt x="1813711" y="312230"/>
                  <a:pt x="1828800" y="327320"/>
                </a:cubicBezTo>
                <a:cubicBezTo>
                  <a:pt x="1834718" y="333239"/>
                  <a:pt x="1841533" y="338380"/>
                  <a:pt x="1846555" y="345076"/>
                </a:cubicBezTo>
                <a:cubicBezTo>
                  <a:pt x="1846570" y="345096"/>
                  <a:pt x="1890936" y="411648"/>
                  <a:pt x="1899821" y="424975"/>
                </a:cubicBezTo>
                <a:lnTo>
                  <a:pt x="1917577" y="451608"/>
                </a:lnTo>
                <a:cubicBezTo>
                  <a:pt x="1925804" y="476290"/>
                  <a:pt x="1925851" y="484221"/>
                  <a:pt x="1944210" y="504874"/>
                </a:cubicBezTo>
                <a:cubicBezTo>
                  <a:pt x="1960892" y="523641"/>
                  <a:pt x="1997476" y="558140"/>
                  <a:pt x="1997476" y="558140"/>
                </a:cubicBezTo>
                <a:cubicBezTo>
                  <a:pt x="2012892" y="604393"/>
                  <a:pt x="1996254" y="567710"/>
                  <a:pt x="2024109" y="602528"/>
                </a:cubicBezTo>
                <a:cubicBezTo>
                  <a:pt x="2030774" y="610859"/>
                  <a:pt x="2035662" y="620479"/>
                  <a:pt x="2041864" y="629161"/>
                </a:cubicBezTo>
                <a:cubicBezTo>
                  <a:pt x="2050464" y="641201"/>
                  <a:pt x="2059619" y="652835"/>
                  <a:pt x="2068497" y="664672"/>
                </a:cubicBezTo>
                <a:cubicBezTo>
                  <a:pt x="2084775" y="713504"/>
                  <a:pt x="2067594" y="669749"/>
                  <a:pt x="2095130" y="717938"/>
                </a:cubicBezTo>
                <a:cubicBezTo>
                  <a:pt x="2101696" y="729428"/>
                  <a:pt x="2105544" y="742438"/>
                  <a:pt x="2112885" y="753449"/>
                </a:cubicBezTo>
                <a:cubicBezTo>
                  <a:pt x="2117528" y="760413"/>
                  <a:pt x="2125412" y="764668"/>
                  <a:pt x="2130641" y="771204"/>
                </a:cubicBezTo>
                <a:cubicBezTo>
                  <a:pt x="2158576" y="806122"/>
                  <a:pt x="2137067" y="792835"/>
                  <a:pt x="2175029" y="824470"/>
                </a:cubicBezTo>
                <a:cubicBezTo>
                  <a:pt x="2205134" y="849557"/>
                  <a:pt x="2195324" y="836973"/>
                  <a:pt x="2228295" y="851103"/>
                </a:cubicBezTo>
                <a:cubicBezTo>
                  <a:pt x="2240459" y="856316"/>
                  <a:pt x="2251969" y="862940"/>
                  <a:pt x="2263806" y="868858"/>
                </a:cubicBezTo>
                <a:cubicBezTo>
                  <a:pt x="2305235" y="865899"/>
                  <a:pt x="2346765" y="864114"/>
                  <a:pt x="2388093" y="859981"/>
                </a:cubicBezTo>
                <a:cubicBezTo>
                  <a:pt x="2469531" y="851837"/>
                  <a:pt x="2414435" y="855614"/>
                  <a:pt x="2467992" y="842225"/>
                </a:cubicBezTo>
                <a:cubicBezTo>
                  <a:pt x="2482631" y="838565"/>
                  <a:pt x="2497585" y="836307"/>
                  <a:pt x="2512381" y="833348"/>
                </a:cubicBezTo>
                <a:cubicBezTo>
                  <a:pt x="2580443" y="836307"/>
                  <a:pt x="2648926" y="834108"/>
                  <a:pt x="2716567" y="842225"/>
                </a:cubicBezTo>
                <a:cubicBezTo>
                  <a:pt x="2724877" y="843222"/>
                  <a:pt x="2727145" y="855675"/>
                  <a:pt x="2734322" y="859981"/>
                </a:cubicBezTo>
                <a:cubicBezTo>
                  <a:pt x="2742346" y="864796"/>
                  <a:pt x="2752077" y="865899"/>
                  <a:pt x="2760955" y="868858"/>
                </a:cubicBezTo>
                <a:cubicBezTo>
                  <a:pt x="2775751" y="883654"/>
                  <a:pt x="2793737" y="895836"/>
                  <a:pt x="2805344" y="913247"/>
                </a:cubicBezTo>
                <a:cubicBezTo>
                  <a:pt x="2811262" y="922125"/>
                  <a:pt x="2815554" y="932335"/>
                  <a:pt x="2823099" y="939880"/>
                </a:cubicBezTo>
                <a:cubicBezTo>
                  <a:pt x="2830644" y="947425"/>
                  <a:pt x="2840854" y="951717"/>
                  <a:pt x="2849732" y="957635"/>
                </a:cubicBezTo>
                <a:cubicBezTo>
                  <a:pt x="2852691" y="966513"/>
                  <a:pt x="2852764" y="976961"/>
                  <a:pt x="2858610" y="984268"/>
                </a:cubicBezTo>
                <a:cubicBezTo>
                  <a:pt x="2865275" y="992599"/>
                  <a:pt x="2876912" y="995358"/>
                  <a:pt x="2885243" y="1002023"/>
                </a:cubicBezTo>
                <a:cubicBezTo>
                  <a:pt x="2891779" y="1007252"/>
                  <a:pt x="2897769" y="1013243"/>
                  <a:pt x="2902998" y="1019779"/>
                </a:cubicBezTo>
                <a:cubicBezTo>
                  <a:pt x="2909663" y="1028111"/>
                  <a:pt x="2914088" y="1038081"/>
                  <a:pt x="2920753" y="1046412"/>
                </a:cubicBezTo>
                <a:cubicBezTo>
                  <a:pt x="2925982" y="1052948"/>
                  <a:pt x="2933151" y="1057737"/>
                  <a:pt x="2938509" y="1064167"/>
                </a:cubicBezTo>
                <a:cubicBezTo>
                  <a:pt x="2947981" y="1075534"/>
                  <a:pt x="2956657" y="1087556"/>
                  <a:pt x="2965142" y="1099678"/>
                </a:cubicBezTo>
                <a:cubicBezTo>
                  <a:pt x="3010454" y="1164411"/>
                  <a:pt x="2980955" y="1139813"/>
                  <a:pt x="3027285" y="1170699"/>
                </a:cubicBezTo>
                <a:cubicBezTo>
                  <a:pt x="3033204" y="1179577"/>
                  <a:pt x="3038210" y="1189135"/>
                  <a:pt x="3045041" y="1197332"/>
                </a:cubicBezTo>
                <a:cubicBezTo>
                  <a:pt x="3063433" y="1219402"/>
                  <a:pt x="3083672" y="1234140"/>
                  <a:pt x="3107184" y="1250598"/>
                </a:cubicBezTo>
                <a:cubicBezTo>
                  <a:pt x="3124666" y="1262835"/>
                  <a:pt x="3142695" y="1274272"/>
                  <a:pt x="3160450" y="1286109"/>
                </a:cubicBezTo>
                <a:cubicBezTo>
                  <a:pt x="3169328" y="1292027"/>
                  <a:pt x="3178547" y="1297462"/>
                  <a:pt x="3187083" y="1303864"/>
                </a:cubicBezTo>
                <a:cubicBezTo>
                  <a:pt x="3198920" y="1312742"/>
                  <a:pt x="3210047" y="1322655"/>
                  <a:pt x="3222594" y="1330497"/>
                </a:cubicBezTo>
                <a:cubicBezTo>
                  <a:pt x="3233817" y="1337511"/>
                  <a:pt x="3246757" y="1341443"/>
                  <a:pt x="3258105" y="1348252"/>
                </a:cubicBezTo>
                <a:cubicBezTo>
                  <a:pt x="3276403" y="1359231"/>
                  <a:pt x="3291127" y="1377015"/>
                  <a:pt x="3311371" y="1383763"/>
                </a:cubicBezTo>
                <a:cubicBezTo>
                  <a:pt x="3320249" y="1386722"/>
                  <a:pt x="3328925" y="1390371"/>
                  <a:pt x="3338004" y="1392641"/>
                </a:cubicBezTo>
                <a:cubicBezTo>
                  <a:pt x="3388712" y="1405318"/>
                  <a:pt x="3372318" y="1396720"/>
                  <a:pt x="3417903" y="1410396"/>
                </a:cubicBezTo>
                <a:cubicBezTo>
                  <a:pt x="3417938" y="1410406"/>
                  <a:pt x="3484468" y="1432584"/>
                  <a:pt x="3497802" y="1437029"/>
                </a:cubicBezTo>
                <a:cubicBezTo>
                  <a:pt x="3506680" y="1439988"/>
                  <a:pt x="3515259" y="1444072"/>
                  <a:pt x="3524435" y="1445907"/>
                </a:cubicBezTo>
                <a:lnTo>
                  <a:pt x="3568823" y="1454784"/>
                </a:lnTo>
                <a:cubicBezTo>
                  <a:pt x="3594236" y="1467491"/>
                  <a:pt x="3604837" y="1474885"/>
                  <a:pt x="3630967" y="1481417"/>
                </a:cubicBezTo>
                <a:cubicBezTo>
                  <a:pt x="3647841" y="1485636"/>
                  <a:pt x="3692639" y="1492338"/>
                  <a:pt x="3710866" y="1499173"/>
                </a:cubicBezTo>
                <a:cubicBezTo>
                  <a:pt x="3723257" y="1503820"/>
                  <a:pt x="3733344" y="1514628"/>
                  <a:pt x="3746377" y="1516928"/>
                </a:cubicBezTo>
                <a:cubicBezTo>
                  <a:pt x="3784373" y="1523633"/>
                  <a:pt x="3823208" y="1525141"/>
                  <a:pt x="3861786" y="1525806"/>
                </a:cubicBezTo>
                <a:cubicBezTo>
                  <a:pt x="3994931" y="1528102"/>
                  <a:pt x="4128116" y="1525806"/>
                  <a:pt x="4261281" y="152580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 rot="10800000">
            <a:off x="5674200" y="3215256"/>
            <a:ext cx="285752" cy="2857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10800000">
            <a:off x="6826328" y="4126337"/>
            <a:ext cx="285752" cy="28575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Question 22: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1" y="2060848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construction platform has a mass of </a:t>
            </a:r>
          </a:p>
          <a:p>
            <a:pPr>
              <a:buNone/>
            </a:pPr>
            <a:r>
              <a:rPr lang="en-US" dirty="0" smtClean="0"/>
              <a:t>   680.0 kg. An electric motor raises the platform up 12.0 m. </a:t>
            </a:r>
          </a:p>
          <a:p>
            <a:endParaRPr lang="en-US" dirty="0" smtClean="0"/>
          </a:p>
          <a:p>
            <a:r>
              <a:rPr lang="en-US" dirty="0" smtClean="0"/>
              <a:t>A) Find the work done on the platform. </a:t>
            </a:r>
          </a:p>
          <a:p>
            <a:endParaRPr lang="en-US" dirty="0" smtClean="0"/>
          </a:p>
          <a:p>
            <a:r>
              <a:rPr lang="en-US" dirty="0" smtClean="0"/>
              <a:t>B) If the motor uses 1.40 x 10 </a:t>
            </a:r>
            <a:r>
              <a:rPr lang="en-US" baseline="30000" dirty="0" smtClean="0"/>
              <a:t>5</a:t>
            </a:r>
            <a:r>
              <a:rPr lang="en-US" dirty="0" smtClean="0"/>
              <a:t> J of electrical energy, find the percent efficiency of the system.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23: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638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 smtClean="0"/>
              <a:t>:  A) 8.00 x 10 </a:t>
            </a:r>
            <a:r>
              <a:rPr lang="en-US" b="1" baseline="30000" dirty="0" smtClean="0"/>
              <a:t>4</a:t>
            </a:r>
            <a:r>
              <a:rPr lang="en-US" b="1" dirty="0" smtClean="0"/>
              <a:t> J    B)  57.1 %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3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57201" y="2564904"/>
            <a:ext cx="8229600" cy="324307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 tourist drops their camera (mass 0.450 kg) from a hot air balloon rising over the CNE.  They drop it when the balloon is 20.0 m above the ground.  If </a:t>
            </a:r>
            <a:r>
              <a:rPr lang="en-US" dirty="0" smtClean="0"/>
              <a:t>The Camera </a:t>
            </a:r>
            <a:r>
              <a:rPr lang="en-US" dirty="0" smtClean="0"/>
              <a:t>has a speed of 22.0 m/s just before it hits the ground, find the speed at which the balloon is rising. 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r>
              <a:rPr lang="en-US" dirty="0" smtClean="0"/>
              <a:t>24: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51816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Ans</a:t>
            </a:r>
            <a:r>
              <a:rPr lang="en-US" sz="2400" b="1" dirty="0" smtClean="0"/>
              <a:t>:  9.59 m/s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5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2.) A machine consumes 1250 J of energy in doing 950 J of work. What is the energy output? </a:t>
            </a:r>
          </a:p>
          <a:p>
            <a:pPr marL="514350" indent="-514350">
              <a:buAutoNum type="alphaLcPeriod"/>
            </a:pPr>
            <a:r>
              <a:rPr lang="en-CA" dirty="0" smtClean="0"/>
              <a:t>1250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950 J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76% 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132%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903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3.) A machine consumes 1250 J of energy in doing 950 J of work. What is the efficiency</a:t>
            </a:r>
          </a:p>
          <a:p>
            <a:pPr marL="514350" indent="-514350">
              <a:buAutoNum type="alphaLcPeriod"/>
            </a:pPr>
            <a:r>
              <a:rPr lang="en-CA" dirty="0" smtClean="0"/>
              <a:t>1250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950 J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76% </a:t>
            </a:r>
          </a:p>
          <a:p>
            <a:pPr marL="514350" indent="-514350">
              <a:buAutoNum type="alphaLcPeriod" startAt="3"/>
            </a:pPr>
            <a:r>
              <a:rPr lang="en-CA" dirty="0" smtClean="0"/>
              <a:t>132%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60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43608" y="1527048"/>
            <a:ext cx="7762064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4.) You lift a 3.6 kg stack of plates from the counter to the shelf 71 cm above the counter. The counter is 95 cm above the floor. What is </a:t>
            </a:r>
            <a:r>
              <a:rPr lang="en-CA" dirty="0" err="1" smtClean="0"/>
              <a:t>Eg</a:t>
            </a:r>
            <a:r>
              <a:rPr lang="en-CA" dirty="0" smtClean="0"/>
              <a:t> relative to the floor?</a:t>
            </a:r>
          </a:p>
          <a:p>
            <a:pPr marL="514350" indent="-514350">
              <a:buAutoNum type="alphaLcPeriod"/>
            </a:pPr>
            <a:r>
              <a:rPr lang="en-CA" dirty="0" smtClean="0"/>
              <a:t>598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34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59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25 J </a:t>
            </a:r>
          </a:p>
        </p:txBody>
      </p:sp>
    </p:spTree>
    <p:extLst>
      <p:ext uri="{BB962C8B-B14F-4D97-AF65-F5344CB8AC3E}">
        <p14:creationId xmlns:p14="http://schemas.microsoft.com/office/powerpoint/2010/main" val="10358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043608" y="1527048"/>
            <a:ext cx="7762064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5.) You use a can opener which has a power of 120 W for 15 seconds to open your soup and then heat the soup in an 800 W microwave for 90 seconds. What is the total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energy </a:t>
            </a:r>
            <a:r>
              <a:rPr lang="en-CA" dirty="0" smtClean="0"/>
              <a:t>in J? </a:t>
            </a:r>
          </a:p>
          <a:p>
            <a:pPr marL="514350" indent="-514350">
              <a:buAutoNum type="alphaLcPeriod"/>
            </a:pPr>
            <a:r>
              <a:rPr lang="en-CA" dirty="0" smtClean="0"/>
              <a:t>1800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73 800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16.9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72000 J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3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71600" y="1527048"/>
            <a:ext cx="7834072" cy="4572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lang="en-CA" dirty="0" smtClean="0"/>
              <a:t>6.) A shot putter throws his 7.27 kg shot put. When the put is at height of 4.51 m it has a horizontal speed of 9.12 m/s. How much work was done [work energy theorem!!] </a:t>
            </a:r>
          </a:p>
          <a:p>
            <a:pPr marL="514350" indent="-514350">
              <a:buAutoNum type="alphaLcPeriod"/>
            </a:pPr>
            <a:r>
              <a:rPr lang="en-CA" dirty="0" smtClean="0"/>
              <a:t>321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302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354 J </a:t>
            </a:r>
          </a:p>
          <a:p>
            <a:pPr marL="514350" indent="-514350">
              <a:buAutoNum type="alphaLcPeriod"/>
            </a:pPr>
            <a:r>
              <a:rPr lang="en-CA" dirty="0" smtClean="0"/>
              <a:t>624 J </a:t>
            </a:r>
          </a:p>
          <a:p>
            <a:pPr marL="514350" indent="-51435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39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62982" y="1412776"/>
            <a:ext cx="850392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dirty="0" smtClean="0"/>
              <a:t>7.) At which point would the following roller coaster have the greatest speed? (starts from rest)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a. </a:t>
            </a:r>
          </a:p>
          <a:p>
            <a:pPr>
              <a:buNone/>
            </a:pPr>
            <a:r>
              <a:rPr lang="en-CA" dirty="0" smtClean="0"/>
              <a:t>b. </a:t>
            </a:r>
          </a:p>
          <a:p>
            <a:pPr>
              <a:buNone/>
            </a:pPr>
            <a:r>
              <a:rPr lang="en-CA" dirty="0" smtClean="0"/>
              <a:t>c. </a:t>
            </a:r>
          </a:p>
          <a:p>
            <a:pPr>
              <a:buNone/>
            </a:pPr>
            <a:r>
              <a:rPr lang="en-CA" dirty="0" smtClean="0"/>
              <a:t>d. 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1785918" y="1928802"/>
            <a:ext cx="4872072" cy="3142134"/>
          </a:xfrm>
          <a:custGeom>
            <a:avLst/>
            <a:gdLst>
              <a:gd name="connsiteX0" fmla="*/ 0 w 6443708"/>
              <a:gd name="connsiteY0" fmla="*/ 1842116 h 3999390"/>
              <a:gd name="connsiteX1" fmla="*/ 692458 w 6443708"/>
              <a:gd name="connsiteY1" fmla="*/ 1087514 h 3999390"/>
              <a:gd name="connsiteX2" fmla="*/ 2015231 w 6443708"/>
              <a:gd name="connsiteY2" fmla="*/ 3546629 h 3999390"/>
              <a:gd name="connsiteX3" fmla="*/ 3284738 w 6443708"/>
              <a:gd name="connsiteY3" fmla="*/ 2188345 h 3999390"/>
              <a:gd name="connsiteX4" fmla="*/ 4776186 w 6443708"/>
              <a:gd name="connsiteY4" fmla="*/ 3724182 h 3999390"/>
              <a:gd name="connsiteX5" fmla="*/ 6205491 w 6443708"/>
              <a:gd name="connsiteY5" fmla="*/ 537099 h 3999390"/>
              <a:gd name="connsiteX6" fmla="*/ 6205491 w 6443708"/>
              <a:gd name="connsiteY6" fmla="*/ 501588 h 39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3708" h="3999390">
                <a:moveTo>
                  <a:pt x="0" y="1842116"/>
                </a:moveTo>
                <a:cubicBezTo>
                  <a:pt x="178293" y="1322772"/>
                  <a:pt x="356586" y="803429"/>
                  <a:pt x="692458" y="1087514"/>
                </a:cubicBezTo>
                <a:cubicBezTo>
                  <a:pt x="1028330" y="1371599"/>
                  <a:pt x="1583184" y="3363157"/>
                  <a:pt x="2015231" y="3546629"/>
                </a:cubicBezTo>
                <a:cubicBezTo>
                  <a:pt x="2447278" y="3730101"/>
                  <a:pt x="2824579" y="2158753"/>
                  <a:pt x="3284738" y="2188345"/>
                </a:cubicBezTo>
                <a:cubicBezTo>
                  <a:pt x="3744897" y="2217937"/>
                  <a:pt x="4289394" y="3999390"/>
                  <a:pt x="4776186" y="3724182"/>
                </a:cubicBezTo>
                <a:cubicBezTo>
                  <a:pt x="5262978" y="3448974"/>
                  <a:pt x="5967274" y="1074198"/>
                  <a:pt x="6205491" y="537099"/>
                </a:cubicBezTo>
                <a:cubicBezTo>
                  <a:pt x="6443708" y="0"/>
                  <a:pt x="6324599" y="250794"/>
                  <a:pt x="6205491" y="5015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00232" y="27860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328612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49291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760" y="23574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5918" y="242886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500166" y="4929198"/>
            <a:ext cx="607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99592" y="1527048"/>
            <a:ext cx="7906080" cy="4572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dirty="0" smtClean="0"/>
              <a:t>8.) At which point would the following roller coaster have the greatest </a:t>
            </a:r>
            <a:r>
              <a:rPr lang="en-CA" dirty="0" err="1" smtClean="0"/>
              <a:t>E</a:t>
            </a:r>
            <a:r>
              <a:rPr lang="en-CA" baseline="-25000" dirty="0" err="1"/>
              <a:t>g</a:t>
            </a:r>
            <a:r>
              <a:rPr lang="en-CA" dirty="0" smtClean="0"/>
              <a:t>? </a:t>
            </a:r>
            <a:r>
              <a:rPr lang="en-CA" dirty="0" smtClean="0"/>
              <a:t>(starts from rest)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a. </a:t>
            </a:r>
          </a:p>
          <a:p>
            <a:pPr>
              <a:buNone/>
            </a:pPr>
            <a:r>
              <a:rPr lang="en-CA" dirty="0" smtClean="0"/>
              <a:t>b. </a:t>
            </a:r>
          </a:p>
          <a:p>
            <a:pPr>
              <a:buNone/>
            </a:pPr>
            <a:r>
              <a:rPr lang="en-CA" dirty="0" smtClean="0"/>
              <a:t>c. </a:t>
            </a:r>
          </a:p>
          <a:p>
            <a:pPr>
              <a:buNone/>
            </a:pPr>
            <a:r>
              <a:rPr lang="en-CA" dirty="0" smtClean="0"/>
              <a:t>d. </a:t>
            </a:r>
            <a:endParaRPr lang="en-CA" dirty="0"/>
          </a:p>
        </p:txBody>
      </p:sp>
      <p:sp>
        <p:nvSpPr>
          <p:cNvPr id="4" name="Freeform 3"/>
          <p:cNvSpPr/>
          <p:nvPr/>
        </p:nvSpPr>
        <p:spPr>
          <a:xfrm>
            <a:off x="1785918" y="1928802"/>
            <a:ext cx="4872072" cy="3142134"/>
          </a:xfrm>
          <a:custGeom>
            <a:avLst/>
            <a:gdLst>
              <a:gd name="connsiteX0" fmla="*/ 0 w 6443708"/>
              <a:gd name="connsiteY0" fmla="*/ 1842116 h 3999390"/>
              <a:gd name="connsiteX1" fmla="*/ 692458 w 6443708"/>
              <a:gd name="connsiteY1" fmla="*/ 1087514 h 3999390"/>
              <a:gd name="connsiteX2" fmla="*/ 2015231 w 6443708"/>
              <a:gd name="connsiteY2" fmla="*/ 3546629 h 3999390"/>
              <a:gd name="connsiteX3" fmla="*/ 3284738 w 6443708"/>
              <a:gd name="connsiteY3" fmla="*/ 2188345 h 3999390"/>
              <a:gd name="connsiteX4" fmla="*/ 4776186 w 6443708"/>
              <a:gd name="connsiteY4" fmla="*/ 3724182 h 3999390"/>
              <a:gd name="connsiteX5" fmla="*/ 6205491 w 6443708"/>
              <a:gd name="connsiteY5" fmla="*/ 537099 h 3999390"/>
              <a:gd name="connsiteX6" fmla="*/ 6205491 w 6443708"/>
              <a:gd name="connsiteY6" fmla="*/ 501588 h 39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3708" h="3999390">
                <a:moveTo>
                  <a:pt x="0" y="1842116"/>
                </a:moveTo>
                <a:cubicBezTo>
                  <a:pt x="178293" y="1322772"/>
                  <a:pt x="356586" y="803429"/>
                  <a:pt x="692458" y="1087514"/>
                </a:cubicBezTo>
                <a:cubicBezTo>
                  <a:pt x="1028330" y="1371599"/>
                  <a:pt x="1583184" y="3363157"/>
                  <a:pt x="2015231" y="3546629"/>
                </a:cubicBezTo>
                <a:cubicBezTo>
                  <a:pt x="2447278" y="3730101"/>
                  <a:pt x="2824579" y="2158753"/>
                  <a:pt x="3284738" y="2188345"/>
                </a:cubicBezTo>
                <a:cubicBezTo>
                  <a:pt x="3744897" y="2217937"/>
                  <a:pt x="4289394" y="3999390"/>
                  <a:pt x="4776186" y="3724182"/>
                </a:cubicBezTo>
                <a:cubicBezTo>
                  <a:pt x="5262978" y="3448974"/>
                  <a:pt x="5967274" y="1074198"/>
                  <a:pt x="6205491" y="537099"/>
                </a:cubicBezTo>
                <a:cubicBezTo>
                  <a:pt x="6443708" y="0"/>
                  <a:pt x="6324599" y="250794"/>
                  <a:pt x="6205491" y="50158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00232" y="278605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071934" y="328612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4942" y="49291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760" y="235743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5918" y="242886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500166" y="4929198"/>
            <a:ext cx="607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4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</TotalTime>
  <Words>967</Words>
  <Application>Microsoft Office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Tw Cen MT</vt:lpstr>
      <vt:lpstr>Wingdings</vt:lpstr>
      <vt:lpstr>Wingdings 2</vt:lpstr>
      <vt:lpstr>Droplet</vt:lpstr>
      <vt:lpstr>Energy Review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19: </vt:lpstr>
      <vt:lpstr>Question 20: </vt:lpstr>
      <vt:lpstr>PowerPoint Presentation</vt:lpstr>
      <vt:lpstr>PowerPoint Presentation</vt:lpstr>
      <vt:lpstr>Question 23:</vt:lpstr>
      <vt:lpstr>Question 24: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Concept Questions</dc:title>
  <dc:creator>PeelUser</dc:creator>
  <cp:lastModifiedBy>Nestor, Gregory</cp:lastModifiedBy>
  <cp:revision>10</cp:revision>
  <dcterms:created xsi:type="dcterms:W3CDTF">2010-11-26T15:53:40Z</dcterms:created>
  <dcterms:modified xsi:type="dcterms:W3CDTF">2016-06-06T13:18:36Z</dcterms:modified>
</cp:coreProperties>
</file>