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9" r:id="rId4"/>
    <p:sldId id="270" r:id="rId5"/>
    <p:sldId id="259" r:id="rId6"/>
    <p:sldId id="271" r:id="rId7"/>
    <p:sldId id="267" r:id="rId8"/>
    <p:sldId id="260" r:id="rId9"/>
    <p:sldId id="261" r:id="rId10"/>
    <p:sldId id="262" r:id="rId11"/>
    <p:sldId id="264" r:id="rId12"/>
    <p:sldId id="265" r:id="rId13"/>
    <p:sldId id="266" r:id="rId14"/>
    <p:sldId id="272" r:id="rId15"/>
    <p:sldId id="268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275" autoAdjust="0"/>
  </p:normalViewPr>
  <p:slideViewPr>
    <p:cSldViewPr>
      <p:cViewPr varScale="1">
        <p:scale>
          <a:sx n="75" d="100"/>
          <a:sy n="75" d="100"/>
        </p:scale>
        <p:origin x="9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1" y="1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12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1" y="8830312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7512" cy="465471"/>
          </a:xfrm>
          <a:prstGeom prst="rect">
            <a:avLst/>
          </a:prstGeom>
        </p:spPr>
        <p:txBody>
          <a:bodyPr vert="horz" lIns="94069" tIns="47035" rIns="94069" bIns="470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69" tIns="47035" rIns="94069" bIns="47035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9" tIns="47035" rIns="94069" bIns="470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2" y="4415465"/>
            <a:ext cx="5608977" cy="4184356"/>
          </a:xfrm>
          <a:prstGeom prst="rect">
            <a:avLst/>
          </a:prstGeom>
        </p:spPr>
        <p:txBody>
          <a:bodyPr vert="horz" lIns="94069" tIns="47035" rIns="94069" bIns="470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303"/>
            <a:ext cx="3037512" cy="465471"/>
          </a:xfrm>
          <a:prstGeom prst="rect">
            <a:avLst/>
          </a:prstGeom>
        </p:spPr>
        <p:txBody>
          <a:bodyPr vert="horz" lIns="94069" tIns="47035" rIns="94069" bIns="470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48" y="8829303"/>
            <a:ext cx="3037512" cy="465471"/>
          </a:xfrm>
          <a:prstGeom prst="rect">
            <a:avLst/>
          </a:prstGeom>
        </p:spPr>
        <p:txBody>
          <a:bodyPr vert="horz" lIns="94069" tIns="47035" rIns="94069" bIns="47035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 of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Position (vector):	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Distance (scalar):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Displacement(vector):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Speed (scalar):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Velocity (vector):</a:t>
            </a:r>
          </a:p>
          <a:p>
            <a:pPr lvl="2"/>
            <a:endParaRPr lang="en-CA" dirty="0" smtClean="0"/>
          </a:p>
          <a:p>
            <a:r>
              <a:rPr lang="en-CA" dirty="0" smtClean="0"/>
              <a:t>Average Speed: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7417" y="2345276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53900" y="15723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453378" y="3118252"/>
            <a:ext cx="2910004" cy="584775"/>
            <a:chOff x="2286000" y="2286000"/>
            <a:chExt cx="2910004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2286000"/>
              <a:ext cx="685800" cy="584775"/>
              <a:chOff x="5410200" y="5334000"/>
              <a:chExt cx="685800" cy="58477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410200" y="5334000"/>
                <a:ext cx="641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 b="1" dirty="0" smtClean="0"/>
                  <a:t>Δ</a:t>
                </a:r>
                <a:r>
                  <a:rPr lang="en-US" sz="3200" b="1" dirty="0" smtClean="0"/>
                  <a:t>d</a:t>
                </a:r>
                <a:endParaRPr lang="en-US" b="1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57150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657600" y="2286000"/>
              <a:ext cx="490840" cy="584775"/>
              <a:chOff x="5410200" y="5334000"/>
              <a:chExt cx="490840" cy="5847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410200" y="5334000"/>
                <a:ext cx="490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f</a:t>
                </a:r>
                <a:endParaRPr lang="en-US" b="1" baseline="-250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24400" y="2286000"/>
              <a:ext cx="471604" cy="584775"/>
              <a:chOff x="5410200" y="5334000"/>
              <a:chExt cx="471604" cy="58477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410200" y="5334000"/>
                <a:ext cx="4716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err="1" smtClean="0"/>
                  <a:t>d</a:t>
                </a:r>
                <a:r>
                  <a:rPr lang="en-US" sz="3200" b="1" baseline="-25000" dirty="0" err="1" smtClean="0"/>
                  <a:t>i</a:t>
                </a:r>
                <a:endParaRPr lang="en-US" b="1" baseline="-250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486400" y="5410200"/>
                <a:ext cx="3810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3124200" y="22860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228600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̶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04102" y="3706259"/>
                <a:ext cx="126662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02" y="3706259"/>
                <a:ext cx="1266629" cy="81804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44149" y="4531666"/>
                <a:ext cx="1266629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49" y="4531666"/>
                <a:ext cx="1266629" cy="81804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282178" y="4512850"/>
            <a:ext cx="290304" cy="4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91578" y="4800600"/>
            <a:ext cx="27102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0961" y="5618644"/>
                <a:ext cx="3543278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24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baseline="-25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61" y="5618644"/>
                <a:ext cx="3543278" cy="70141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411927" y="16002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Change of Position or</a:t>
            </a:r>
            <a:br>
              <a:rPr lang="en-CA" dirty="0"/>
            </a:br>
            <a:r>
              <a:rPr lang="en-CA" dirty="0"/>
              <a:t>Sum of Displacements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CA" sz="2800" dirty="0" smtClean="0"/>
              <a:t>A student starts at a position of 30 m [East] and finishes at a position of 10 m [West]. The student completes this motion in a time of 5 seconds.</a:t>
            </a:r>
            <a:endParaRPr lang="en-US" sz="28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2944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Change of Position or</a:t>
            </a:r>
            <a:br>
              <a:rPr lang="en-CA" dirty="0"/>
            </a:br>
            <a:r>
              <a:rPr lang="en-CA" dirty="0"/>
              <a:t>Sum of Displacements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CA" sz="2800" dirty="0"/>
              <a:t>Starting at the origin a student </a:t>
            </a:r>
            <a:r>
              <a:rPr lang="en-CA" sz="2800" dirty="0" smtClean="0"/>
              <a:t>first moves a distance of 30 m [West], then moves a distance of 10 m [West], and finally moves a distance of </a:t>
            </a:r>
            <a:br>
              <a:rPr lang="en-CA" sz="2800" dirty="0" smtClean="0"/>
            </a:br>
            <a:r>
              <a:rPr lang="en-CA" sz="2800" dirty="0" smtClean="0"/>
              <a:t>30 m [East]. The student completes this motion in a time of 4 seconds.</a:t>
            </a:r>
            <a:endParaRPr lang="en-US" sz="28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68765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Change of Position or</a:t>
            </a:r>
            <a:br>
              <a:rPr lang="en-CA" dirty="0"/>
            </a:br>
            <a:r>
              <a:rPr lang="en-CA" dirty="0"/>
              <a:t>Sum of Displacements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CA" sz="2800" dirty="0" smtClean="0"/>
              <a:t>Starting at the origin a student first moves a distance of 10 m [West] then moves a distance of 30 m [West], and finally moves a distance of 50 m [East]. The student completes this motion in a time of 5 seconds.</a:t>
            </a:r>
            <a:endParaRPr lang="en-US" sz="28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61901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Change of Position or</a:t>
            </a:r>
            <a:br>
              <a:rPr lang="en-CA" dirty="0"/>
            </a:br>
            <a:r>
              <a:rPr lang="en-CA" dirty="0"/>
              <a:t>Sum of Displacements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CA" sz="2800" dirty="0" smtClean="0"/>
              <a:t>Starting at the origin a student first moves a distance of 30 m [East], then moves a distance of 10 m [East], and finally moves a distance of 50 m [West]. The student completes this motion in a time of 5 seconds.</a:t>
            </a:r>
            <a:endParaRPr lang="en-US" sz="28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46572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Consolidation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you decide what version of the displacement equation to use to solve a given problem?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movements in the middle of a trip affect distance and speed?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How do movements in the middle of a trip affect </a:t>
            </a:r>
            <a:r>
              <a:rPr lang="en-CA" dirty="0" smtClean="0"/>
              <a:t>displacement and velocity?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0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Displacement in 1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rgbClr val="FF0000"/>
                </a:solidFill>
              </a:rPr>
              <a:t>There are </a:t>
            </a:r>
            <a:r>
              <a:rPr lang="en-CA" b="1" u="sng" dirty="0" smtClean="0">
                <a:solidFill>
                  <a:srgbClr val="FF0000"/>
                </a:solidFill>
              </a:rPr>
              <a:t>two</a:t>
            </a:r>
            <a:r>
              <a:rPr lang="en-CA" b="1" dirty="0" smtClean="0">
                <a:solidFill>
                  <a:srgbClr val="FF0000"/>
                </a:solidFill>
              </a:rPr>
              <a:t> ways to determine displacement</a:t>
            </a:r>
          </a:p>
          <a:p>
            <a:pPr marL="800100" lvl="2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Displacement as a </a:t>
            </a:r>
            <a:r>
              <a:rPr lang="en-CA" sz="2800" u="sng" dirty="0" smtClean="0"/>
              <a:t>Change of Position</a:t>
            </a:r>
          </a:p>
          <a:p>
            <a:pPr marL="914400" lvl="1" indent="-514350"/>
            <a:r>
              <a:rPr lang="en-CA" sz="2400" dirty="0" smtClean="0"/>
              <a:t>When a problem gives you the starting and ending positions…</a:t>
            </a:r>
          </a:p>
          <a:p>
            <a:pPr marL="914400" lvl="1" indent="-514350"/>
            <a:r>
              <a:rPr lang="en-CA" sz="2400" dirty="0" smtClean="0"/>
              <a:t>Use the formula: 	</a:t>
            </a:r>
            <a:r>
              <a:rPr lang="el-GR" sz="2400" b="1" dirty="0" smtClean="0"/>
              <a:t>Δ</a:t>
            </a:r>
            <a:r>
              <a:rPr lang="en-US" sz="2400" b="1" dirty="0" smtClean="0"/>
              <a:t>d = </a:t>
            </a:r>
            <a:r>
              <a:rPr lang="en-US" sz="2400" b="1" dirty="0" err="1" smtClean="0"/>
              <a:t>d</a:t>
            </a:r>
            <a:r>
              <a:rPr lang="en-US" sz="2400" b="1" baseline="-25000" dirty="0" err="1" smtClean="0"/>
              <a:t>f</a:t>
            </a:r>
            <a:r>
              <a:rPr lang="en-US" sz="2400" b="1" dirty="0" smtClean="0"/>
              <a:t> - d</a:t>
            </a:r>
            <a:r>
              <a:rPr lang="en-US" sz="2400" b="1" baseline="-25000" dirty="0" smtClean="0"/>
              <a:t>i</a:t>
            </a:r>
            <a:endParaRPr lang="en-CA" sz="2400" baseline="-25000" dirty="0" smtClean="0"/>
          </a:p>
          <a:p>
            <a:pPr marL="914400" lvl="1" indent="-514350"/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Displacement as a </a:t>
            </a:r>
            <a:r>
              <a:rPr lang="en-CA" sz="2800" u="sng" dirty="0" smtClean="0"/>
              <a:t>Sum of Displacements</a:t>
            </a:r>
          </a:p>
          <a:p>
            <a:pPr marL="914400" lvl="1" indent="-514350"/>
            <a:r>
              <a:rPr lang="en-CA" sz="2400" dirty="0"/>
              <a:t>When a problem gives you </a:t>
            </a:r>
            <a:r>
              <a:rPr lang="en-CA" sz="2400" dirty="0" smtClean="0"/>
              <a:t>a number of movements (displacements)…</a:t>
            </a:r>
            <a:endParaRPr lang="en-CA" sz="2400" dirty="0"/>
          </a:p>
          <a:p>
            <a:pPr marL="914400" lvl="1" indent="-514350"/>
            <a:r>
              <a:rPr lang="en-CA" sz="2400" dirty="0"/>
              <a:t>Use the formula: </a:t>
            </a:r>
            <a:r>
              <a:rPr lang="en-CA" sz="2400" dirty="0" smtClean="0"/>
              <a:t>	</a:t>
            </a:r>
            <a:r>
              <a:rPr lang="el-GR" sz="2400" b="1" dirty="0"/>
              <a:t> Δ</a:t>
            </a:r>
            <a:r>
              <a:rPr lang="en-US" sz="2400" b="1" dirty="0"/>
              <a:t>d = </a:t>
            </a:r>
            <a:r>
              <a:rPr lang="el-GR" sz="2400" b="1" dirty="0"/>
              <a:t>Δ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+ </a:t>
            </a:r>
            <a:r>
              <a:rPr lang="el-GR" sz="2400" b="1" dirty="0"/>
              <a:t>Δ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+ </a:t>
            </a:r>
            <a:r>
              <a:rPr lang="el-GR" sz="2400" b="1" dirty="0"/>
              <a:t>Δ</a:t>
            </a:r>
            <a:r>
              <a:rPr lang="en-US" sz="2400" b="1" dirty="0" smtClean="0"/>
              <a:t>d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+ …</a:t>
            </a:r>
            <a:endParaRPr lang="en-CA" sz="2400" dirty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91000" y="34290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67200" y="5438774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6800" y="5440362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2600" y="5437186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44167" y="54355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24400" y="3429000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3427412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 smtClean="0"/>
              <a:t>1) Displacement: </a:t>
            </a:r>
            <a:r>
              <a:rPr lang="en-CA" sz="3600" b="1" u="sng" dirty="0" smtClean="0"/>
              <a:t>Change of Position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l-GR" sz="4000" b="1" dirty="0" smtClean="0"/>
              <a:t>Δ</a:t>
            </a:r>
            <a:r>
              <a:rPr lang="en-US" sz="4000" b="1" dirty="0" smtClean="0"/>
              <a:t>d = </a:t>
            </a:r>
            <a:r>
              <a:rPr lang="en-US" sz="4000" b="1" dirty="0" err="1" smtClean="0"/>
              <a:t>d</a:t>
            </a:r>
            <a:r>
              <a:rPr lang="en-US" sz="4000" b="1" baseline="-25000" dirty="0" err="1" smtClean="0"/>
              <a:t>f</a:t>
            </a:r>
            <a:r>
              <a:rPr lang="en-US" sz="4000" b="1" dirty="0" smtClean="0"/>
              <a:t> - d</a:t>
            </a:r>
            <a:r>
              <a:rPr lang="en-US" sz="4000" b="1" baseline="-25000" dirty="0" smtClean="0"/>
              <a:t>i</a:t>
            </a:r>
            <a:endParaRPr lang="en-CA" sz="4000" baseline="-25000" dirty="0" smtClean="0"/>
          </a:p>
          <a:p>
            <a:pPr marL="914400" lvl="1" indent="-514350"/>
            <a:endParaRPr lang="en-CA" sz="2400" dirty="0" smtClean="0"/>
          </a:p>
          <a:p>
            <a:pPr marL="0" indent="0">
              <a:buNone/>
            </a:pPr>
            <a:r>
              <a:rPr lang="en-CA" sz="2800" dirty="0" smtClean="0"/>
              <a:t>Use this approach when the problem specifies </a:t>
            </a:r>
            <a:br>
              <a:rPr lang="en-CA" sz="2800" dirty="0" smtClean="0"/>
            </a:br>
            <a:r>
              <a:rPr lang="en-CA" sz="2800" dirty="0" smtClean="0"/>
              <a:t>an </a:t>
            </a:r>
            <a:r>
              <a:rPr lang="en-CA" sz="2800" i="1" u="sng" dirty="0" smtClean="0"/>
              <a:t>initial and final position</a:t>
            </a:r>
            <a:r>
              <a:rPr lang="en-CA" sz="2800" dirty="0" smtClean="0"/>
              <a:t>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Key Words:</a:t>
            </a:r>
          </a:p>
          <a:p>
            <a:r>
              <a:rPr lang="en-CA" sz="2800" dirty="0" smtClean="0"/>
              <a:t>Starts at, Ends at, etc.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3800" y="21336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144712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2144712"/>
            <a:ext cx="254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b="1" dirty="0" smtClean="0"/>
              <a:t>2) Displacement: </a:t>
            </a:r>
            <a:r>
              <a:rPr lang="en-CA" sz="4000" b="1" u="sng" dirty="0" smtClean="0"/>
              <a:t>Sum of Displacements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sz="2400" b="1" dirty="0" smtClean="0"/>
          </a:p>
          <a:p>
            <a:pPr marL="0" indent="0" algn="ctr">
              <a:buNone/>
            </a:pPr>
            <a:r>
              <a:rPr lang="el-GR" sz="4000" b="1" dirty="0" smtClean="0"/>
              <a:t>Δ</a:t>
            </a:r>
            <a:r>
              <a:rPr lang="en-US" sz="4000" b="1" dirty="0"/>
              <a:t>d = </a:t>
            </a:r>
            <a:r>
              <a:rPr lang="el-GR" sz="4000" b="1" dirty="0"/>
              <a:t>Δ</a:t>
            </a:r>
            <a:r>
              <a:rPr lang="en-US" sz="4000" b="1" dirty="0" smtClean="0"/>
              <a:t>d</a:t>
            </a:r>
            <a:r>
              <a:rPr lang="en-US" sz="4000" b="1" baseline="-25000" dirty="0" smtClean="0"/>
              <a:t>1</a:t>
            </a:r>
            <a:r>
              <a:rPr lang="en-US" sz="4000" b="1" dirty="0" smtClean="0"/>
              <a:t> + </a:t>
            </a:r>
            <a:r>
              <a:rPr lang="el-GR" sz="4000" b="1" dirty="0"/>
              <a:t>Δ</a:t>
            </a:r>
            <a:r>
              <a:rPr lang="en-US" sz="4000" b="1" dirty="0" smtClean="0"/>
              <a:t>d</a:t>
            </a:r>
            <a:r>
              <a:rPr lang="en-US" sz="4000" b="1" baseline="-25000" dirty="0" smtClean="0"/>
              <a:t>2</a:t>
            </a:r>
            <a:r>
              <a:rPr lang="en-US" sz="4000" b="1" dirty="0" smtClean="0"/>
              <a:t> + </a:t>
            </a:r>
            <a:r>
              <a:rPr lang="el-GR" sz="4000" b="1" dirty="0"/>
              <a:t>Δ</a:t>
            </a:r>
            <a:r>
              <a:rPr lang="en-US" sz="4000" b="1" dirty="0" smtClean="0"/>
              <a:t>d</a:t>
            </a:r>
            <a:r>
              <a:rPr lang="en-US" sz="4000" b="1" baseline="-25000" dirty="0" smtClean="0"/>
              <a:t>3</a:t>
            </a:r>
            <a:r>
              <a:rPr lang="en-US" sz="4000" b="1" dirty="0" smtClean="0"/>
              <a:t> + …</a:t>
            </a:r>
            <a:endParaRPr lang="en-CA" sz="4000" dirty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Use this approach when the problem specifies </a:t>
            </a:r>
            <a:r>
              <a:rPr lang="en-CA" sz="2800" dirty="0" smtClean="0"/>
              <a:t>a </a:t>
            </a:r>
            <a:r>
              <a:rPr lang="en-CA" sz="2800" i="1" u="sng" dirty="0" smtClean="0"/>
              <a:t>sequence of smaller movements </a:t>
            </a:r>
            <a:r>
              <a:rPr lang="en-CA" sz="2800" dirty="0" smtClean="0"/>
              <a:t>(displacements).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Key Words:</a:t>
            </a:r>
          </a:p>
          <a:p>
            <a:r>
              <a:rPr lang="en-CA" sz="2800" dirty="0" smtClean="0"/>
              <a:t>Moves a distance, </a:t>
            </a:r>
          </a:p>
          <a:p>
            <a:r>
              <a:rPr lang="en-CA" sz="2800" dirty="0" smtClean="0"/>
              <a:t>Starts at the Origin (or another reference point)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0" y="21336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29000" y="21462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73600" y="21462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18200" y="2146298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A student starts at a position of 10 m [East] and finishes at a position of 30 m [East]. The student completes this motion in a time of 4 seconds</a:t>
            </a:r>
            <a:r>
              <a:rPr lang="en-CA" sz="2800" dirty="0" smtClean="0"/>
              <a:t>.</a:t>
            </a:r>
          </a:p>
          <a:p>
            <a:pPr marL="1314450" lvl="2" indent="-514350">
              <a:buFont typeface="+mj-lt"/>
              <a:buAutoNum type="alphaLcParenR"/>
            </a:pPr>
            <a:endParaRPr lang="en-US" sz="20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if this problem should be solved by:</a:t>
            </a:r>
          </a:p>
          <a:p>
            <a:pPr marL="1314450" lvl="2" indent="-514350"/>
            <a:r>
              <a:rPr lang="en-CA" sz="2000" dirty="0" smtClean="0"/>
              <a:t>Change of Position Method</a:t>
            </a:r>
          </a:p>
          <a:p>
            <a:pPr marL="1314450" lvl="2" indent="-514350"/>
            <a:r>
              <a:rPr lang="en-CA" sz="2000" dirty="0" smtClean="0"/>
              <a:t>Sum of Displacements Method</a:t>
            </a:r>
            <a:br>
              <a:rPr lang="en-CA" sz="2000" dirty="0" smtClean="0"/>
            </a:br>
            <a:endParaRPr lang="en-CA" sz="20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 smtClean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</a:t>
            </a:r>
            <a:r>
              <a:rPr lang="en-CA" sz="2400" dirty="0" smtClean="0"/>
              <a:t>velocity of </a:t>
            </a:r>
            <a:r>
              <a:rPr lang="en-CA" sz="2400" dirty="0"/>
              <a:t>the </a:t>
            </a:r>
            <a:r>
              <a:rPr lang="en-CA" sz="2400" dirty="0" smtClean="0"/>
              <a:t>student</a:t>
            </a:r>
          </a:p>
          <a:p>
            <a:pPr marL="400050" lvl="1" indent="0">
              <a:buNone/>
            </a:pP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312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CA" sz="2600" dirty="0" smtClean="0"/>
              <a:t>Starting at the origin a student first moves a distance of </a:t>
            </a:r>
            <a:r>
              <a:rPr lang="en-CA" sz="2600" dirty="0" smtClean="0"/>
              <a:t/>
            </a:r>
            <a:br>
              <a:rPr lang="en-CA" sz="2600" dirty="0" smtClean="0"/>
            </a:br>
            <a:r>
              <a:rPr lang="en-CA" sz="2600" dirty="0" smtClean="0"/>
              <a:t>10 </a:t>
            </a:r>
            <a:r>
              <a:rPr lang="en-CA" sz="2600" dirty="0" smtClean="0"/>
              <a:t>m [East], then moves a distance of </a:t>
            </a:r>
            <a:r>
              <a:rPr lang="en-CA" sz="2600" dirty="0" smtClean="0"/>
              <a:t>30 </a:t>
            </a:r>
            <a:r>
              <a:rPr lang="en-CA" sz="2600" dirty="0" smtClean="0"/>
              <a:t>m [East], and finally moves a distance of </a:t>
            </a:r>
            <a:r>
              <a:rPr lang="en-CA" sz="2600" dirty="0" smtClean="0"/>
              <a:t>10 </a:t>
            </a:r>
            <a:r>
              <a:rPr lang="en-CA" sz="2600" dirty="0" smtClean="0"/>
              <a:t>m [West]. The student completes this motion in a time of 4 seconds.</a:t>
            </a:r>
            <a:endParaRPr lang="en-US" sz="26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6617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Working in </a:t>
            </a:r>
            <a:r>
              <a:rPr lang="en-CA" dirty="0" smtClean="0"/>
              <a:t>small groups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Sort the questions according to solution method.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Change of Position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Sum of Displacements</a:t>
            </a:r>
          </a:p>
          <a:p>
            <a:pPr marL="1314450" lvl="2" indent="-514350">
              <a:buFont typeface="+mj-lt"/>
              <a:buAutoNum type="alphaLcParenR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Select one question from each group to solve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Work individually at first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CA" dirty="0" smtClean="0"/>
              <a:t>Each group member selects 2 different questions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Share your answers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832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Change of Position or</a:t>
            </a:r>
            <a:br>
              <a:rPr lang="en-CA" dirty="0"/>
            </a:br>
            <a:r>
              <a:rPr lang="en-CA" dirty="0"/>
              <a:t>Sum of Displacements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2800" dirty="0" smtClean="0"/>
              <a:t>A student starts at a position of 30 m [West] and finishes at a position of 10 m [West]. The student completes this motion in a time of 4 seconds.</a:t>
            </a:r>
            <a:endParaRPr lang="en-US" sz="28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3799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Change of Position or</a:t>
            </a:r>
            <a:br>
              <a:rPr lang="en-CA" dirty="0"/>
            </a:br>
            <a:r>
              <a:rPr lang="en-CA" dirty="0"/>
              <a:t>Sum of Displacements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CA" sz="2800" dirty="0" smtClean="0"/>
              <a:t>A student starts at a position of 30 m [West] and finishes at a position of 10 m [East]. The student completes this motion in a time of 5 seconds.</a:t>
            </a:r>
            <a:endParaRPr lang="en-US" sz="2800" dirty="0" smtClean="0"/>
          </a:p>
          <a:p>
            <a:pPr marL="1314450" lvl="2" indent="-514350">
              <a:buFont typeface="+mj-lt"/>
              <a:buAutoNum type="alphaLcParenR"/>
            </a:pPr>
            <a:endParaRPr lang="en-US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if this problem should be solved by:</a:t>
            </a:r>
          </a:p>
          <a:p>
            <a:pPr marL="1314450" lvl="2" indent="-514350"/>
            <a:r>
              <a:rPr lang="en-CA" sz="2000" dirty="0"/>
              <a:t>Change of Position Method</a:t>
            </a:r>
          </a:p>
          <a:p>
            <a:pPr marL="1314450" lvl="2" indent="-514350"/>
            <a:r>
              <a:rPr lang="en-CA" sz="2000" dirty="0"/>
              <a:t>Sum of Displacements Method</a:t>
            </a:r>
            <a:br>
              <a:rPr lang="en-CA" sz="2000" dirty="0"/>
            </a:br>
            <a:endParaRPr lang="en-CA" sz="2000" dirty="0"/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distance moved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student’s displacement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average speed of the student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2400" dirty="0"/>
              <a:t>Determine the velocity of the student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95506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594</Words>
  <Application>Microsoft Office PowerPoint</Application>
  <PresentationFormat>On-screen Show (4:3)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Review of Basic Concepts</vt:lpstr>
      <vt:lpstr>Displacement in 1 Dimension</vt:lpstr>
      <vt:lpstr>1) Displacement: Change of Position</vt:lpstr>
      <vt:lpstr>2) Displacement: Sum of Displacements</vt:lpstr>
      <vt:lpstr>Example #1</vt:lpstr>
      <vt:lpstr>Example #2</vt:lpstr>
      <vt:lpstr>Activity Instructions</vt:lpstr>
      <vt:lpstr>Change of Position or Sum of Displacements </vt:lpstr>
      <vt:lpstr>Change of Position or Sum of Displacements </vt:lpstr>
      <vt:lpstr>Change of Position or Sum of Displacements </vt:lpstr>
      <vt:lpstr>Change of Position or Sum of Displacements </vt:lpstr>
      <vt:lpstr>Change of Position or Sum of Displacements </vt:lpstr>
      <vt:lpstr>Change of Position or Sum of Displacements </vt:lpstr>
      <vt:lpstr>PowerPoint Presentation</vt:lpstr>
      <vt:lpstr>Consolidation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735</cp:revision>
  <cp:lastPrinted>2019-10-18T12:42:18Z</cp:lastPrinted>
  <dcterms:created xsi:type="dcterms:W3CDTF">2006-08-16T00:00:00Z</dcterms:created>
  <dcterms:modified xsi:type="dcterms:W3CDTF">2019-10-18T12:42:30Z</dcterms:modified>
</cp:coreProperties>
</file>