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2"/>
  </p:handoutMasterIdLst>
  <p:sldIdLst>
    <p:sldId id="256" r:id="rId2"/>
    <p:sldId id="257" r:id="rId3"/>
    <p:sldId id="265" r:id="rId4"/>
    <p:sldId id="258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3AABF-7E82-4ADE-9F2D-057207E9E102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EA2FE-CBE9-4205-94BA-7203B5877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11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42D675F-0214-4343-9E8B-32E0BA61891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42D675F-0214-4343-9E8B-32E0BA618919}" type="datetimeFigureOut">
              <a:rPr lang="en-US" smtClean="0"/>
              <a:pPr/>
              <a:t>2/7/2018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71EB6-3A2A-4975-90B9-FE34E30365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Measurement Principles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Rounding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Round to nearest whole number</a:t>
            </a:r>
          </a:p>
          <a:p>
            <a:pPr marL="916686" lvl="1" indent="-514350">
              <a:buFont typeface="+mj-lt"/>
              <a:buAutoNum type="alphaLcParenR"/>
            </a:pPr>
            <a:r>
              <a:rPr lang="en-CA" dirty="0" smtClean="0"/>
              <a:t>2.6</a:t>
            </a:r>
          </a:p>
          <a:p>
            <a:pPr marL="916686" lvl="1" indent="-514350">
              <a:buFont typeface="+mj-lt"/>
              <a:buAutoNum type="alphaLcParenR"/>
            </a:pPr>
            <a:r>
              <a:rPr lang="en-CA" dirty="0" smtClean="0"/>
              <a:t>2.4</a:t>
            </a:r>
          </a:p>
          <a:p>
            <a:pPr marL="916686" lvl="1" indent="-514350">
              <a:buFont typeface="+mj-lt"/>
              <a:buAutoNum type="alphaLcParenR"/>
            </a:pPr>
            <a:r>
              <a:rPr lang="en-CA" dirty="0" smtClean="0"/>
              <a:t>2.51</a:t>
            </a:r>
          </a:p>
          <a:p>
            <a:pPr marL="916686" lvl="1" indent="-514350">
              <a:buFont typeface="+mj-lt"/>
              <a:buAutoNum type="alphaLcParenR"/>
            </a:pPr>
            <a:r>
              <a:rPr lang="en-CA" dirty="0" smtClean="0"/>
              <a:t>2.49</a:t>
            </a:r>
          </a:p>
          <a:p>
            <a:endParaRPr lang="en-CA" dirty="0"/>
          </a:p>
          <a:p>
            <a:r>
              <a:rPr lang="en-CA" dirty="0" smtClean="0"/>
              <a:t>Round to nearest whole number</a:t>
            </a:r>
          </a:p>
          <a:p>
            <a:pPr marL="916686" lvl="1" indent="-514350">
              <a:buFont typeface="+mj-lt"/>
              <a:buAutoNum type="alphaLcParenR"/>
            </a:pPr>
            <a:r>
              <a:rPr lang="en-CA" dirty="0" smtClean="0"/>
              <a:t>2.50</a:t>
            </a:r>
            <a:endParaRPr lang="en-CA" dirty="0" smtClean="0"/>
          </a:p>
          <a:p>
            <a:pPr marL="916686" lvl="1" indent="-514350">
              <a:buFont typeface="+mj-lt"/>
              <a:buAutoNum type="alphaLcParenR"/>
            </a:pPr>
            <a:r>
              <a:rPr lang="en-CA" smtClean="0"/>
              <a:t>3.50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14" y="428604"/>
            <a:ext cx="7406640" cy="68909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Gimli</a:t>
            </a:r>
            <a:r>
              <a:rPr lang="en-US" dirty="0" smtClean="0"/>
              <a:t> Glider</a:t>
            </a:r>
            <a:endParaRPr lang="en-US" dirty="0"/>
          </a:p>
        </p:txBody>
      </p:sp>
      <p:pic>
        <p:nvPicPr>
          <p:cNvPr id="5" name="Picture 4" descr="Gimli_glid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1214422"/>
            <a:ext cx="6000792" cy="3540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3108" y="5072074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 July 23, 1983-this Boeing 767 ran out of fuel!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Measurement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Random Error</a:t>
            </a:r>
          </a:p>
          <a:p>
            <a:pPr lvl="1"/>
            <a:r>
              <a:rPr lang="en-CA" dirty="0" smtClean="0"/>
              <a:t>Experimental conditions that make measurements difficult. Every measurement with the same equipment is slightly different.</a:t>
            </a:r>
          </a:p>
          <a:p>
            <a:pPr lvl="1"/>
            <a:endParaRPr lang="en-CA" dirty="0"/>
          </a:p>
          <a:p>
            <a:r>
              <a:rPr lang="en-CA" dirty="0" smtClean="0"/>
              <a:t>Systematic Error</a:t>
            </a:r>
          </a:p>
          <a:p>
            <a:pPr lvl="1"/>
            <a:r>
              <a:rPr lang="en-CA" dirty="0" smtClean="0"/>
              <a:t>A problem with a measuring device that gives consistent measurements but off by a fixed amount.</a:t>
            </a:r>
          </a:p>
          <a:p>
            <a:endParaRPr lang="en-CA" dirty="0"/>
          </a:p>
          <a:p>
            <a:r>
              <a:rPr lang="en-CA" dirty="0" smtClean="0"/>
              <a:t>Human Error / </a:t>
            </a:r>
            <a:r>
              <a:rPr lang="en-CA" dirty="0" err="1" smtClean="0"/>
              <a:t>Carelesness</a:t>
            </a:r>
            <a:endParaRPr lang="en-CA" dirty="0" smtClean="0"/>
          </a:p>
          <a:p>
            <a:pPr lvl="1"/>
            <a:r>
              <a:rPr lang="en-CA" dirty="0" smtClean="0"/>
              <a:t>I don’t want to hear about it!</a:t>
            </a:r>
          </a:p>
          <a:p>
            <a:pPr lvl="1"/>
            <a:r>
              <a:rPr lang="en-CA" dirty="0" smtClean="0"/>
              <a:t>Fix the problem!</a:t>
            </a:r>
          </a:p>
          <a:p>
            <a:pPr lvl="1"/>
            <a:r>
              <a:rPr lang="en-CA" dirty="0" smtClean="0"/>
              <a:t>Redo The Experiment Properly!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1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Measurement uncertainty and </a:t>
            </a:r>
            <a:br>
              <a:rPr lang="en-US" dirty="0" smtClean="0"/>
            </a:br>
            <a:r>
              <a:rPr lang="en-US" dirty="0" smtClean="0"/>
              <a:t>Significant  digits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Record all certain digits in a measurement plus last estimated or uncertain digit</a:t>
            </a:r>
          </a:p>
          <a:p>
            <a:endParaRPr lang="en-US" dirty="0" smtClean="0"/>
          </a:p>
          <a:p>
            <a:r>
              <a:rPr lang="en-US" dirty="0" smtClean="0"/>
              <a:t>E.g. a length of   </a:t>
            </a:r>
            <a:r>
              <a:rPr lang="en-US" dirty="0" smtClean="0">
                <a:cs typeface="Symath"/>
              </a:rPr>
              <a:t>10.2 ± 0.1 cm</a:t>
            </a:r>
          </a:p>
          <a:p>
            <a:pPr>
              <a:buNone/>
            </a:pPr>
            <a:r>
              <a:rPr lang="en-US" dirty="0" smtClean="0">
                <a:cs typeface="Symath"/>
              </a:rPr>
              <a:t>                 state measurement error</a:t>
            </a:r>
          </a:p>
          <a:p>
            <a:endParaRPr lang="en-US" dirty="0" smtClean="0">
              <a:cs typeface="Symath"/>
            </a:endParaRPr>
          </a:p>
          <a:p>
            <a:r>
              <a:rPr lang="en-US" dirty="0" smtClean="0">
                <a:cs typeface="Symath"/>
              </a:rPr>
              <a:t> All of the digits in this measurement are significant!</a:t>
            </a:r>
          </a:p>
          <a:p>
            <a:endParaRPr lang="en-US" dirty="0" smtClean="0">
              <a:cs typeface="Symath"/>
            </a:endParaRPr>
          </a:p>
          <a:p>
            <a:endParaRPr lang="en-US" dirty="0" smtClean="0">
              <a:cs typeface="Symath"/>
            </a:endParaRPr>
          </a:p>
          <a:p>
            <a:endParaRPr lang="en-US" dirty="0" smtClean="0">
              <a:cs typeface="Symath"/>
            </a:endParaRP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5857884" y="3571876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versus Precision</a:t>
            </a:r>
            <a:endParaRPr lang="en-US" dirty="0"/>
          </a:p>
        </p:txBody>
      </p:sp>
      <p:pic>
        <p:nvPicPr>
          <p:cNvPr id="4" name="Picture 3" descr="gdb_precision_1-l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1857364"/>
            <a:ext cx="7828788" cy="2232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3608" y="4581128"/>
            <a:ext cx="8246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Accuracy</a:t>
            </a:r>
            <a:r>
              <a:rPr lang="en-US" sz="2400" dirty="0" smtClean="0"/>
              <a:t> is related to the </a:t>
            </a:r>
            <a:r>
              <a:rPr lang="en-US" sz="2400" b="1" dirty="0" smtClean="0"/>
              <a:t>correctness</a:t>
            </a:r>
            <a:r>
              <a:rPr lang="en-US" sz="2400" dirty="0" smtClean="0"/>
              <a:t> of a measurement </a:t>
            </a:r>
          </a:p>
          <a:p>
            <a:endParaRPr lang="en-US" sz="2400" dirty="0" smtClean="0"/>
          </a:p>
          <a:p>
            <a:r>
              <a:rPr lang="en-US" sz="2400" b="1" dirty="0" smtClean="0"/>
              <a:t>Precision</a:t>
            </a:r>
            <a:r>
              <a:rPr lang="en-US" sz="2400" dirty="0" smtClean="0"/>
              <a:t> is related to the </a:t>
            </a:r>
            <a:r>
              <a:rPr lang="en-US" sz="2400" b="1" dirty="0" smtClean="0"/>
              <a:t>repeatability</a:t>
            </a:r>
            <a:r>
              <a:rPr lang="en-US" sz="2400" dirty="0" smtClean="0"/>
              <a:t> of a measurement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188640"/>
            <a:ext cx="7848872" cy="4104456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u="sng" dirty="0" smtClean="0"/>
              <a:t>Significant Digits: </a:t>
            </a:r>
          </a:p>
          <a:p>
            <a:endParaRPr lang="en-US" sz="5900" b="1" u="sng" dirty="0" smtClean="0"/>
          </a:p>
          <a:p>
            <a:r>
              <a:rPr lang="en-US" sz="8000" b="1" dirty="0" smtClean="0"/>
              <a:t>All digits in a measured number are significant EXCEPT:</a:t>
            </a:r>
          </a:p>
          <a:p>
            <a:endParaRPr lang="en-US" sz="2800" dirty="0" smtClean="0"/>
          </a:p>
          <a:p>
            <a:r>
              <a:rPr lang="en-US" sz="8000" b="1" i="1" dirty="0" smtClean="0">
                <a:latin typeface="Calibri"/>
                <a:cs typeface="Calibri"/>
              </a:rPr>
              <a:t>●</a:t>
            </a:r>
            <a:r>
              <a:rPr lang="en-US" sz="8000" b="1" i="1" dirty="0" smtClean="0"/>
              <a:t>leading zeros for decimal numbers (as they are placeholders)</a:t>
            </a:r>
            <a:endParaRPr lang="en-US" sz="8000" dirty="0" smtClean="0"/>
          </a:p>
          <a:p>
            <a:r>
              <a:rPr lang="en-US" sz="8000" b="1" i="1" dirty="0" smtClean="0"/>
              <a:t>    </a:t>
            </a:r>
          </a:p>
          <a:p>
            <a:r>
              <a:rPr lang="en-US" sz="8000" b="1" i="1" dirty="0" smtClean="0">
                <a:latin typeface="Calibri"/>
                <a:cs typeface="Calibri"/>
              </a:rPr>
              <a:t>●</a:t>
            </a:r>
            <a:r>
              <a:rPr lang="en-US" sz="8000" b="1" i="1" dirty="0" smtClean="0"/>
              <a:t>trailing zeros for whole numbers (as they are placeholders)</a:t>
            </a:r>
          </a:p>
          <a:p>
            <a:endParaRPr lang="en-US" sz="3600" dirty="0"/>
          </a:p>
          <a:p>
            <a:r>
              <a:rPr lang="en-US" sz="7200" b="1" dirty="0" smtClean="0"/>
              <a:t>Counted Values are considered EXACT (infinite significant digits)</a:t>
            </a:r>
          </a:p>
          <a:p>
            <a:endParaRPr lang="en-US" sz="9600" b="1" dirty="0" smtClean="0"/>
          </a:p>
          <a:p>
            <a:r>
              <a:rPr lang="en-US" sz="5600" dirty="0" smtClean="0"/>
              <a:t> </a:t>
            </a:r>
            <a:r>
              <a:rPr lang="en-US" sz="9600" u="sng" dirty="0" smtClean="0"/>
              <a:t>Examples:</a:t>
            </a:r>
            <a:endParaRPr lang="en-US" sz="5600" dirty="0" smtClean="0"/>
          </a:p>
          <a:p>
            <a:r>
              <a:rPr lang="en-US" sz="5600" dirty="0" smtClean="0"/>
              <a:t>		</a:t>
            </a:r>
          </a:p>
          <a:p>
            <a:r>
              <a:rPr lang="en-US" sz="2400" dirty="0" smtClean="0"/>
              <a:t>		</a:t>
            </a:r>
          </a:p>
          <a:p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352743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6.05 kg : ________________</a:t>
            </a:r>
            <a:endParaRPr lang="en-US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915816" y="405065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0.1255 s  : ________________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00806" y="457387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120 m  : ________________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9832" y="509709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60.00 mL : ________________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9034" y="562031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30 students: ______________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9606" y="338341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3 sig digs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2757" y="405903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4 sig digs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064" y="4597245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 sig digs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0464" y="5120465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4 sig digs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72066" y="5534475"/>
            <a:ext cx="293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Infinite sig digs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9832" y="616530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0.0025 g: ________________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4048" y="6093296"/>
            <a:ext cx="293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 sig digs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8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Scientific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800" dirty="0" smtClean="0"/>
              <a:t>For Large numbers </a:t>
            </a:r>
          </a:p>
          <a:p>
            <a:pPr lvl="1"/>
            <a:r>
              <a:rPr lang="en-CA" sz="2400" dirty="0" smtClean="0"/>
              <a:t>Count the “zero” places </a:t>
            </a:r>
            <a:r>
              <a:rPr lang="en-CA" sz="2400" b="1" i="1" dirty="0" smtClean="0"/>
              <a:t>up-to</a:t>
            </a:r>
            <a:r>
              <a:rPr lang="en-CA" sz="2400" dirty="0" smtClean="0"/>
              <a:t> the leading digit</a:t>
            </a:r>
          </a:p>
          <a:p>
            <a:pPr lvl="1"/>
            <a:r>
              <a:rPr lang="en-CA" sz="2400" dirty="0" smtClean="0"/>
              <a:t>1,200,000  (1.2 million)</a:t>
            </a:r>
          </a:p>
          <a:p>
            <a:pPr lvl="2"/>
            <a:r>
              <a:rPr lang="en-CA" sz="2000" dirty="0" smtClean="0"/>
              <a:t>6 places </a:t>
            </a:r>
            <a:r>
              <a:rPr lang="en-CA" sz="2000" dirty="0" smtClean="0">
                <a:sym typeface="Wingdings" panose="05000000000000000000" pitchFamily="2" charset="2"/>
              </a:rPr>
              <a:t> 1.2 x 10</a:t>
            </a:r>
            <a:r>
              <a:rPr lang="en-CA" sz="2000" baseline="30000" dirty="0" smtClean="0">
                <a:sym typeface="Wingdings" panose="05000000000000000000" pitchFamily="2" charset="2"/>
              </a:rPr>
              <a:t>6</a:t>
            </a:r>
            <a:endParaRPr lang="en-CA" sz="2000" baseline="30000" dirty="0" smtClean="0"/>
          </a:p>
          <a:p>
            <a:pPr lvl="1"/>
            <a:r>
              <a:rPr lang="en-CA" sz="2400" dirty="0" smtClean="0"/>
              <a:t>348 ( 3 hundred and 48)</a:t>
            </a:r>
          </a:p>
          <a:p>
            <a:pPr lvl="2"/>
            <a:r>
              <a:rPr lang="en-CA" sz="2000" dirty="0" smtClean="0"/>
              <a:t>2 places </a:t>
            </a:r>
            <a:r>
              <a:rPr lang="en-CA" sz="2000" dirty="0" smtClean="0">
                <a:sym typeface="Wingdings" panose="05000000000000000000" pitchFamily="2" charset="2"/>
              </a:rPr>
              <a:t> 3.48 x 10</a:t>
            </a:r>
            <a:r>
              <a:rPr lang="en-CA" sz="2000" baseline="30000" dirty="0" smtClean="0">
                <a:sym typeface="Wingdings" panose="05000000000000000000" pitchFamily="2" charset="2"/>
              </a:rPr>
              <a:t>2</a:t>
            </a:r>
          </a:p>
          <a:p>
            <a:pPr lvl="2"/>
            <a:endParaRPr lang="en-CA" sz="2000" baseline="30000" dirty="0" smtClean="0"/>
          </a:p>
          <a:p>
            <a:r>
              <a:rPr lang="en-CA" sz="2800" dirty="0" smtClean="0"/>
              <a:t>For Small Numbers</a:t>
            </a:r>
          </a:p>
          <a:p>
            <a:pPr lvl="1"/>
            <a:r>
              <a:rPr lang="en-CA" sz="2400" dirty="0"/>
              <a:t>Count the “zero” places </a:t>
            </a:r>
            <a:r>
              <a:rPr lang="en-CA" sz="2400" b="1" i="1" dirty="0" smtClean="0"/>
              <a:t>past</a:t>
            </a:r>
            <a:r>
              <a:rPr lang="en-CA" sz="2400" dirty="0" smtClean="0"/>
              <a:t> </a:t>
            </a:r>
            <a:r>
              <a:rPr lang="en-CA" sz="2400" dirty="0"/>
              <a:t>the leading digit</a:t>
            </a:r>
          </a:p>
          <a:p>
            <a:pPr lvl="1"/>
            <a:r>
              <a:rPr lang="en-CA" sz="2400" dirty="0" smtClean="0"/>
              <a:t>0.001m (or 1 </a:t>
            </a:r>
            <a:r>
              <a:rPr lang="en-CA" sz="2400" dirty="0" err="1" smtClean="0"/>
              <a:t>milli</a:t>
            </a:r>
            <a:r>
              <a:rPr lang="en-CA" sz="2400" dirty="0" smtClean="0"/>
              <a:t>-meter)</a:t>
            </a:r>
          </a:p>
          <a:p>
            <a:pPr lvl="2"/>
            <a:r>
              <a:rPr lang="en-CA" sz="2000" dirty="0" smtClean="0"/>
              <a:t>3 places </a:t>
            </a:r>
            <a:r>
              <a:rPr lang="en-CA" sz="2000" dirty="0" smtClean="0">
                <a:sym typeface="Wingdings" panose="05000000000000000000" pitchFamily="2" charset="2"/>
              </a:rPr>
              <a:t> 1.0 x 10</a:t>
            </a:r>
            <a:r>
              <a:rPr lang="en-CA" sz="2000" baseline="30000" dirty="0" smtClean="0">
                <a:sym typeface="Wingdings" panose="05000000000000000000" pitchFamily="2" charset="2"/>
              </a:rPr>
              <a:t>-3</a:t>
            </a:r>
            <a:endParaRPr lang="en-CA" sz="2000" baseline="30000" dirty="0" smtClean="0"/>
          </a:p>
          <a:p>
            <a:pPr lvl="1"/>
            <a:r>
              <a:rPr lang="en-CA" sz="2400" dirty="0" smtClean="0"/>
              <a:t>0.0123m (or 1.23 </a:t>
            </a:r>
            <a:r>
              <a:rPr lang="en-CA" sz="2400" dirty="0" err="1" smtClean="0"/>
              <a:t>centi</a:t>
            </a:r>
            <a:r>
              <a:rPr lang="en-CA" sz="2400" dirty="0" smtClean="0"/>
              <a:t>-meter)</a:t>
            </a:r>
          </a:p>
          <a:p>
            <a:pPr lvl="2"/>
            <a:r>
              <a:rPr lang="en-CA" sz="2000" dirty="0" smtClean="0"/>
              <a:t>2 places </a:t>
            </a:r>
            <a:r>
              <a:rPr lang="en-CA" sz="2000" dirty="0" smtClean="0">
                <a:sym typeface="Wingdings" panose="05000000000000000000" pitchFamily="2" charset="2"/>
              </a:rPr>
              <a:t> 1.23 x 10</a:t>
            </a:r>
            <a:r>
              <a:rPr lang="en-CA" sz="2000" baseline="30000" dirty="0" smtClean="0">
                <a:sym typeface="Wingdings" panose="05000000000000000000" pitchFamily="2" charset="2"/>
              </a:rPr>
              <a:t>-2</a:t>
            </a:r>
            <a:endParaRPr lang="en-CA" sz="2000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25577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Weakest Link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When Adding or Subtracting…</a:t>
            </a:r>
          </a:p>
          <a:p>
            <a:pPr lvl="1"/>
            <a:endParaRPr lang="en-CA" sz="2400" dirty="0"/>
          </a:p>
          <a:p>
            <a:r>
              <a:rPr lang="en-CA" sz="2800" dirty="0" smtClean="0"/>
              <a:t>Logic:</a:t>
            </a:r>
          </a:p>
          <a:p>
            <a:pPr lvl="1"/>
            <a:r>
              <a:rPr lang="en-CA" sz="2400" dirty="0" smtClean="0"/>
              <a:t>What is 1.2 Billion plus 34?</a:t>
            </a:r>
          </a:p>
          <a:p>
            <a:pPr lvl="1"/>
            <a:r>
              <a:rPr lang="en-CA" sz="2400" dirty="0" smtClean="0"/>
              <a:t>1,200,000,000 + 34 = 1,200,000,034</a:t>
            </a:r>
          </a:p>
          <a:p>
            <a:pPr lvl="1"/>
            <a:endParaRPr lang="en-CA" sz="2400" dirty="0"/>
          </a:p>
          <a:p>
            <a:r>
              <a:rPr lang="en-CA" sz="2800" dirty="0" smtClean="0"/>
              <a:t>The final answer should contain the same number of </a:t>
            </a:r>
            <a:r>
              <a:rPr lang="en-CA" sz="2800" b="1" i="1" u="sng" dirty="0" smtClean="0"/>
              <a:t>decimal places </a:t>
            </a:r>
            <a:r>
              <a:rPr lang="en-CA" sz="2800" dirty="0" smtClean="0"/>
              <a:t>as the least precise number</a:t>
            </a:r>
          </a:p>
          <a:p>
            <a:pPr lvl="1"/>
            <a:r>
              <a:rPr lang="en-CA" sz="2400" dirty="0"/>
              <a:t> </a:t>
            </a:r>
            <a:r>
              <a:rPr lang="en-CA" sz="2400" dirty="0" smtClean="0"/>
              <a:t> 100.45 g + 23.2 g + 6.11g = ________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39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Weakest Link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When Multiplying or Dividing…</a:t>
            </a:r>
          </a:p>
          <a:p>
            <a:endParaRPr lang="en-CA" sz="2800" dirty="0"/>
          </a:p>
          <a:p>
            <a:r>
              <a:rPr lang="en-CA" sz="2800" dirty="0" smtClean="0"/>
              <a:t>The final answer should contain the same number of </a:t>
            </a:r>
            <a:r>
              <a:rPr lang="en-CA" sz="2800" b="1" i="1" u="sng" dirty="0" smtClean="0"/>
              <a:t>significant digits </a:t>
            </a:r>
            <a:r>
              <a:rPr lang="en-CA" sz="2800" dirty="0" smtClean="0"/>
              <a:t>as the least precise number</a:t>
            </a:r>
          </a:p>
          <a:p>
            <a:pPr lvl="1"/>
            <a:r>
              <a:rPr lang="en-CA" sz="2400" dirty="0"/>
              <a:t> </a:t>
            </a:r>
            <a:r>
              <a:rPr lang="en-CA" sz="2400" dirty="0" smtClean="0"/>
              <a:t> 32.3 g x 2.25 g = ________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14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156</TotalTime>
  <Words>402</Words>
  <Application>Microsoft Office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Gill Sans MT</vt:lpstr>
      <vt:lpstr>Symath</vt:lpstr>
      <vt:lpstr>Verdana</vt:lpstr>
      <vt:lpstr>Wingdings</vt:lpstr>
      <vt:lpstr>Wingdings 2</vt:lpstr>
      <vt:lpstr>Solstice</vt:lpstr>
      <vt:lpstr>Measurement Principles</vt:lpstr>
      <vt:lpstr>Gimli Glider</vt:lpstr>
      <vt:lpstr>Measurement Error</vt:lpstr>
      <vt:lpstr>Measurement uncertainty and  Significant  digits</vt:lpstr>
      <vt:lpstr>Accuracy versus Precision</vt:lpstr>
      <vt:lpstr> </vt:lpstr>
      <vt:lpstr>Scientific Notation</vt:lpstr>
      <vt:lpstr>Weakest Link Rules</vt:lpstr>
      <vt:lpstr>Weakest Link Rules</vt:lpstr>
      <vt:lpstr>Rounding Numbers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Principles</dc:title>
  <dc:creator>PeelUser</dc:creator>
  <cp:lastModifiedBy>Nestor, Gregory</cp:lastModifiedBy>
  <cp:revision>18</cp:revision>
  <dcterms:created xsi:type="dcterms:W3CDTF">2010-09-08T15:03:02Z</dcterms:created>
  <dcterms:modified xsi:type="dcterms:W3CDTF">2018-02-07T15:50:39Z</dcterms:modified>
</cp:coreProperties>
</file>