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70" r:id="rId3"/>
    <p:sldId id="274" r:id="rId4"/>
    <p:sldId id="258" r:id="rId5"/>
    <p:sldId id="279" r:id="rId6"/>
    <p:sldId id="275" r:id="rId7"/>
    <p:sldId id="276" r:id="rId8"/>
    <p:sldId id="280" r:id="rId9"/>
    <p:sldId id="281" r:id="rId10"/>
    <p:sldId id="277" r:id="rId11"/>
    <p:sldId id="282" r:id="rId12"/>
    <p:sldId id="283" r:id="rId13"/>
    <p:sldId id="284" r:id="rId14"/>
    <p:sldId id="285" r:id="rId15"/>
    <p:sldId id="271" r:id="rId16"/>
    <p:sldId id="260" r:id="rId17"/>
    <p:sldId id="278" r:id="rId18"/>
    <p:sldId id="269" r:id="rId19"/>
    <p:sldId id="265" r:id="rId20"/>
    <p:sldId id="273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5823B-0146-4AA8-8D07-20CBDA395D2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F189B-F84E-40E0-8D98-285A60D9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03CC0-46E5-438F-9D97-6AB740AEBC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Circuit Diagrams -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</a:t>
            </a:r>
            <a:r>
              <a:rPr lang="en-CA" dirty="0"/>
              <a:t>do the </a:t>
            </a:r>
            <a:r>
              <a:rPr lang="en-CA" dirty="0" smtClean="0"/>
              <a:t>symbols </a:t>
            </a:r>
            <a:r>
              <a:rPr lang="en-CA" dirty="0"/>
              <a:t>in this circuit diagram mean?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8" t="44062" r="1948" b="25452"/>
          <a:stretch>
            <a:fillRect/>
          </a:stretch>
        </p:blipFill>
        <p:spPr bwMode="auto">
          <a:xfrm>
            <a:off x="1981200" y="2783305"/>
            <a:ext cx="48768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57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Parallel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do we know about parallel circuits?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About the Number of Paths?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About Voltage?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About Current?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About Resistance?</a:t>
            </a:r>
            <a:endParaRPr lang="en-US" dirty="0"/>
          </a:p>
        </p:txBody>
      </p:sp>
      <p:pic>
        <p:nvPicPr>
          <p:cNvPr id="1026" name="Picture 2" descr="Image result for 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32818"/>
            <a:ext cx="6063803" cy="21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</a:t>
            </a:r>
            <a:r>
              <a:rPr lang="en-CA" i="1" u="sng" dirty="0" smtClean="0"/>
              <a:t>Equivalent Resistance </a:t>
            </a:r>
            <a:r>
              <a:rPr lang="en-CA" dirty="0" smtClean="0"/>
              <a:t>for this circuit.</a:t>
            </a:r>
          </a:p>
        </p:txBody>
      </p:sp>
      <p:pic>
        <p:nvPicPr>
          <p:cNvPr id="11" name="Picture 2" descr="Image result for 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514600"/>
            <a:ext cx="57912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Solve this circuit (Find I and V through each R).</a:t>
            </a:r>
          </a:p>
        </p:txBody>
      </p:sp>
      <p:pic>
        <p:nvPicPr>
          <p:cNvPr id="11" name="Picture 2" descr="Image result for 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514600"/>
            <a:ext cx="57912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parallel circui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3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Electricity – Ohm’s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4800" dirty="0" smtClean="0"/>
              <a:t>V = I R</a:t>
            </a:r>
          </a:p>
          <a:p>
            <a:pPr marL="0" indent="0" algn="ctr">
              <a:buNone/>
            </a:pPr>
            <a:endParaRPr lang="en-CA" sz="2800" dirty="0"/>
          </a:p>
          <a:p>
            <a:pPr marL="0" indent="0" algn="ctr">
              <a:buNone/>
            </a:pPr>
            <a:r>
              <a:rPr lang="en-US" sz="4800" dirty="0" smtClean="0"/>
              <a:t>I </a:t>
            </a:r>
            <a:r>
              <a:rPr lang="en-US" sz="4800" dirty="0"/>
              <a:t>= </a:t>
            </a:r>
            <a:r>
              <a:rPr lang="en-US" sz="4800" dirty="0" smtClean="0"/>
              <a:t>V / R</a:t>
            </a:r>
            <a:endParaRPr lang="en-US" sz="4800" dirty="0"/>
          </a:p>
          <a:p>
            <a:pPr marL="0" indent="0" algn="ctr">
              <a:buNone/>
            </a:pPr>
            <a:endParaRPr lang="en-CA" sz="2800" dirty="0" smtClean="0"/>
          </a:p>
          <a:p>
            <a:pPr marL="0" indent="0" algn="ctr">
              <a:buNone/>
            </a:pPr>
            <a:r>
              <a:rPr lang="en-US" sz="4800" dirty="0" smtClean="0"/>
              <a:t>R </a:t>
            </a:r>
            <a:r>
              <a:rPr lang="en-US" sz="4800" dirty="0"/>
              <a:t>= </a:t>
            </a:r>
            <a:r>
              <a:rPr lang="en-US" sz="4800" dirty="0" smtClean="0"/>
              <a:t>V / I</a:t>
            </a:r>
            <a:endParaRPr lang="en-US" sz="4800" dirty="0"/>
          </a:p>
          <a:p>
            <a:pPr marL="0" indent="0" algn="ctr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481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Series Circuits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Calculate the Equivalent Resistance of the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Calculate the current in the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Calculate the voltage drop across each resistor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38400" y="3836287"/>
            <a:ext cx="5105400" cy="2879725"/>
            <a:chOff x="1828800" y="3429000"/>
            <a:chExt cx="5105400" cy="2879725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8" t="44062" r="1948" b="25452"/>
            <a:stretch>
              <a:fillRect/>
            </a:stretch>
          </p:blipFill>
          <p:spPr bwMode="auto">
            <a:xfrm>
              <a:off x="1828800" y="3429000"/>
              <a:ext cx="4343400" cy="287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590800" y="4705290"/>
              <a:ext cx="12827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12 V           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5200" y="3477545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20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5215671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60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27432" y="4733211"/>
              <a:ext cx="13067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4</a:t>
              </a:r>
              <a:r>
                <a:rPr lang="en-CA" sz="2000" dirty="0" smtClean="0"/>
                <a:t>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00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Series Circuits – Ohm’s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 the circuit shown below, what is the potential drop V</a:t>
            </a:r>
            <a:r>
              <a:rPr lang="en-US" sz="2800" baseline="-25000" dirty="0"/>
              <a:t>2</a:t>
            </a:r>
            <a:r>
              <a:rPr lang="en-US" sz="2800" dirty="0"/>
              <a:t> across resistor #2?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 the circuit shown above, what is the resistance of </a:t>
            </a:r>
            <a:r>
              <a:rPr lang="en-US" sz="2800" dirty="0" smtClean="0"/>
              <a:t>each of the resistors if </a:t>
            </a:r>
            <a:r>
              <a:rPr lang="en-US" sz="2800" dirty="0"/>
              <a:t>the current through the </a:t>
            </a:r>
            <a:r>
              <a:rPr lang="en-US" sz="2800" dirty="0" smtClean="0"/>
              <a:t>circuit is </a:t>
            </a:r>
            <a:r>
              <a:rPr lang="en-US" sz="2800" dirty="0"/>
              <a:t>2.0 A?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8" t="44062" r="1948" b="25452"/>
          <a:stretch>
            <a:fillRect/>
          </a:stretch>
        </p:blipFill>
        <p:spPr bwMode="auto">
          <a:xfrm>
            <a:off x="2324100" y="4038600"/>
            <a:ext cx="4495800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50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Parallel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Determine the potential difference across each resistor</a:t>
            </a:r>
            <a:br>
              <a:rPr lang="en-CA" sz="2400" dirty="0" smtClean="0"/>
            </a:br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Use Ohm’s law to calculate the current through each resistor</a:t>
            </a:r>
            <a:br>
              <a:rPr lang="en-CA" sz="2400" dirty="0" smtClean="0"/>
            </a:br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Determine the total current out of the battery</a:t>
            </a:r>
            <a:endParaRPr lang="en-US" sz="2400" dirty="0"/>
          </a:p>
        </p:txBody>
      </p:sp>
      <p:pic>
        <p:nvPicPr>
          <p:cNvPr id="4" name="Picture 2" descr="Image result for 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63181"/>
            <a:ext cx="6751079" cy="244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Electricity Practice </a:t>
            </a:r>
            <a:r>
              <a:rPr lang="en-CA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Calculate the missing resistor value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362200"/>
            <a:ext cx="5029200" cy="34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Circuit Diagrams - 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type of meters (Ammeter or Voltmeter) are connected at positions “B”, “C”, and “D”?</a:t>
            </a:r>
            <a:br>
              <a:rPr lang="en-CA" dirty="0" smtClean="0"/>
            </a:b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89238"/>
            <a:ext cx="3733800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061810" y="3043535"/>
            <a:ext cx="3577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B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4191000"/>
            <a:ext cx="3577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C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5405735"/>
            <a:ext cx="3786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11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Electricity Practice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Calculate the potential difference (Voltage) of the battery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Calculate the current provided by the battery</a:t>
            </a:r>
            <a:endParaRPr lang="en-US" dirty="0"/>
          </a:p>
        </p:txBody>
      </p:sp>
      <p:pic>
        <p:nvPicPr>
          <p:cNvPr id="4" name="Picture 2" descr="Image result for parallel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652100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4419600"/>
            <a:ext cx="6447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 smtClean="0"/>
              <a:t>V = ?</a:t>
            </a:r>
          </a:p>
          <a:p>
            <a:r>
              <a:rPr lang="en-CA" dirty="0" smtClean="0"/>
              <a:t>I =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4495800"/>
            <a:ext cx="882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R = 6 </a:t>
            </a:r>
            <a:r>
              <a:rPr lang="el-GR" dirty="0" smtClean="0"/>
              <a:t>Ω</a:t>
            </a:r>
            <a:endParaRPr lang="en-CA" dirty="0" smtClean="0"/>
          </a:p>
          <a:p>
            <a:r>
              <a:rPr lang="en-CA" dirty="0" smtClean="0"/>
              <a:t>I  = 2 A</a:t>
            </a:r>
          </a:p>
          <a:p>
            <a:r>
              <a:rPr lang="en-CA" dirty="0" smtClean="0"/>
              <a:t>V =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4497355"/>
            <a:ext cx="882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R = 3 </a:t>
            </a:r>
            <a:r>
              <a:rPr lang="el-GR" dirty="0" smtClean="0"/>
              <a:t>Ω</a:t>
            </a:r>
            <a:endParaRPr lang="en-CA" dirty="0" smtClean="0"/>
          </a:p>
          <a:p>
            <a:r>
              <a:rPr lang="en-CA" dirty="0" smtClean="0"/>
              <a:t>I  = ?</a:t>
            </a:r>
          </a:p>
          <a:p>
            <a:r>
              <a:rPr lang="en-CA" dirty="0" smtClean="0"/>
              <a:t>V =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7301" y="4495800"/>
            <a:ext cx="882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R = 3 </a:t>
            </a:r>
            <a:r>
              <a:rPr lang="el-GR" dirty="0" smtClean="0"/>
              <a:t>Ω</a:t>
            </a:r>
            <a:endParaRPr lang="en-CA" dirty="0" smtClean="0"/>
          </a:p>
          <a:p>
            <a:r>
              <a:rPr lang="en-CA" dirty="0" smtClean="0"/>
              <a:t>I  = ?</a:t>
            </a:r>
          </a:p>
          <a:p>
            <a:r>
              <a:rPr lang="en-CA" dirty="0" smtClean="0"/>
              <a:t>V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Circuit Diagrams - 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type of meters (Ammeter or Voltmeter) are connected at positions “B”, “C”, and “D”?</a:t>
            </a:r>
            <a:br>
              <a:rPr lang="en-CA" dirty="0" smtClean="0"/>
            </a:b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89238"/>
            <a:ext cx="3733800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061810" y="3043535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4191000"/>
            <a:ext cx="3674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V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5405735"/>
            <a:ext cx="3786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61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Circuit Diagrams -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Current</a:t>
            </a:r>
          </a:p>
          <a:p>
            <a:pPr marL="914400" lvl="1" indent="-514350"/>
            <a:r>
              <a:rPr lang="en-CA" dirty="0" smtClean="0"/>
              <a:t>Symbol is "I"</a:t>
            </a:r>
          </a:p>
          <a:p>
            <a:pPr marL="914400" lvl="1" indent="-514350"/>
            <a:r>
              <a:rPr lang="en-CA" dirty="0" smtClean="0"/>
              <a:t>Measured in Amps (A)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Potential Difference (Voltage)</a:t>
            </a:r>
          </a:p>
          <a:p>
            <a:pPr marL="914400" lvl="1" indent="-514350"/>
            <a:r>
              <a:rPr lang="en-CA" dirty="0" smtClean="0"/>
              <a:t>Symbol is "V"</a:t>
            </a:r>
          </a:p>
          <a:p>
            <a:pPr marL="914400" lvl="1" indent="-514350"/>
            <a:r>
              <a:rPr lang="en-CA" dirty="0" smtClean="0"/>
              <a:t>Measured in Volts (V)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Resistance</a:t>
            </a:r>
          </a:p>
          <a:p>
            <a:pPr marL="857250" lvl="1" indent="-457200"/>
            <a:r>
              <a:rPr lang="en-CA" dirty="0" smtClean="0"/>
              <a:t>Symbol is "R"</a:t>
            </a:r>
          </a:p>
          <a:p>
            <a:pPr marL="857250" lvl="1" indent="-457200"/>
            <a:r>
              <a:rPr lang="en-CA" dirty="0" smtClean="0"/>
              <a:t>Measured in Ohms (</a:t>
            </a:r>
            <a:r>
              <a:rPr lang="el-GR" dirty="0" smtClean="0"/>
              <a:t>Ω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Electricity – Ohm’s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4800" dirty="0" smtClean="0"/>
              <a:t>V = I R</a:t>
            </a:r>
          </a:p>
          <a:p>
            <a:pPr marL="0" indent="0" algn="ctr">
              <a:buNone/>
            </a:pPr>
            <a:endParaRPr lang="en-CA" sz="2800" dirty="0"/>
          </a:p>
          <a:p>
            <a:pPr marL="0" indent="0" algn="ctr">
              <a:buNone/>
            </a:pPr>
            <a:r>
              <a:rPr lang="en-US" sz="4800" dirty="0" smtClean="0"/>
              <a:t>I </a:t>
            </a:r>
            <a:r>
              <a:rPr lang="en-US" sz="4800" dirty="0"/>
              <a:t>= </a:t>
            </a:r>
            <a:r>
              <a:rPr lang="en-US" sz="4800" dirty="0" smtClean="0"/>
              <a:t>V / R</a:t>
            </a:r>
            <a:endParaRPr lang="en-US" sz="4800" dirty="0"/>
          </a:p>
          <a:p>
            <a:pPr marL="0" indent="0" algn="ctr">
              <a:buNone/>
            </a:pPr>
            <a:endParaRPr lang="en-CA" sz="2800" dirty="0" smtClean="0"/>
          </a:p>
          <a:p>
            <a:pPr marL="0" indent="0" algn="ctr">
              <a:buNone/>
            </a:pPr>
            <a:r>
              <a:rPr lang="en-US" sz="4800" dirty="0" smtClean="0"/>
              <a:t>R </a:t>
            </a:r>
            <a:r>
              <a:rPr lang="en-US" sz="4800" dirty="0"/>
              <a:t>= </a:t>
            </a:r>
            <a:r>
              <a:rPr lang="en-US" sz="4800" dirty="0" smtClean="0"/>
              <a:t>V / I</a:t>
            </a:r>
            <a:endParaRPr lang="en-US" sz="4800" dirty="0"/>
          </a:p>
          <a:p>
            <a:pPr marL="0" indent="0" algn="ctr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71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Circuit Diagrams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are the two types of circuits?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CA" dirty="0" smtClean="0"/>
              <a:t>Series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CA" dirty="0" smtClean="0"/>
              <a:t>Parallel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5642" y="3886199"/>
            <a:ext cx="3717758" cy="1922385"/>
            <a:chOff x="1828800" y="3429000"/>
            <a:chExt cx="5105400" cy="2879725"/>
          </a:xfrm>
        </p:grpSpPr>
        <p:pic>
          <p:nvPicPr>
            <p:cNvPr id="5" name="Picture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8" t="44062" r="1948" b="25452"/>
            <a:stretch>
              <a:fillRect/>
            </a:stretch>
          </p:blipFill>
          <p:spPr bwMode="auto">
            <a:xfrm>
              <a:off x="1828800" y="3429000"/>
              <a:ext cx="4343400" cy="287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590800" y="4705290"/>
              <a:ext cx="12827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12 V           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3477545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20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5215671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60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7432" y="4733211"/>
              <a:ext cx="13067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4</a:t>
              </a:r>
              <a:r>
                <a:rPr lang="en-CA" sz="2000" dirty="0" smtClean="0"/>
                <a:t>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</p:grpSp>
      <p:pic>
        <p:nvPicPr>
          <p:cNvPr id="10" name="Picture 2" descr="Image result for parallel 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18" y="4181824"/>
            <a:ext cx="4235003" cy="15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Series Circuits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62400" y="3962400"/>
            <a:ext cx="4876800" cy="2707341"/>
            <a:chOff x="1828800" y="3429000"/>
            <a:chExt cx="5105400" cy="2879725"/>
          </a:xfrm>
        </p:grpSpPr>
        <p:pic>
          <p:nvPicPr>
            <p:cNvPr id="6" name="Picture 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8" t="44062" r="1948" b="25452"/>
            <a:stretch>
              <a:fillRect/>
            </a:stretch>
          </p:blipFill>
          <p:spPr bwMode="auto">
            <a:xfrm>
              <a:off x="1828800" y="3429000"/>
              <a:ext cx="4343400" cy="287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590800" y="4705290"/>
              <a:ext cx="12827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12 V           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477545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20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5215671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60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27432" y="4733211"/>
              <a:ext cx="13067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4</a:t>
              </a:r>
              <a:r>
                <a:rPr lang="en-CA" sz="2000" dirty="0" smtClean="0"/>
                <a:t>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do we know about series circuits?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About the Number of Paths?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About Voltage?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About Current?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About Resistance?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Series Circuits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615951"/>
            <a:ext cx="5562600" cy="3520282"/>
            <a:chOff x="1828800" y="3429000"/>
            <a:chExt cx="5105400" cy="2879725"/>
          </a:xfrm>
        </p:grpSpPr>
        <p:pic>
          <p:nvPicPr>
            <p:cNvPr id="6" name="Picture 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8" t="44062" r="1948" b="25452"/>
            <a:stretch>
              <a:fillRect/>
            </a:stretch>
          </p:blipFill>
          <p:spPr bwMode="auto">
            <a:xfrm>
              <a:off x="1828800" y="3429000"/>
              <a:ext cx="4343400" cy="287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590800" y="4705290"/>
              <a:ext cx="12827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12 V           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477545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20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5215671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60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27432" y="4733211"/>
              <a:ext cx="13067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4</a:t>
              </a:r>
              <a:r>
                <a:rPr lang="en-CA" sz="2000" dirty="0" smtClean="0"/>
                <a:t>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</a:t>
            </a:r>
            <a:r>
              <a:rPr lang="en-CA" i="1" u="sng" dirty="0" smtClean="0"/>
              <a:t>Equivalent Resistance </a:t>
            </a:r>
            <a:r>
              <a:rPr lang="en-CA" dirty="0" smtClean="0"/>
              <a:t>for this circuit.</a:t>
            </a:r>
          </a:p>
        </p:txBody>
      </p:sp>
    </p:spTree>
    <p:extLst>
      <p:ext uri="{BB962C8B-B14F-4D97-AF65-F5344CB8AC3E}">
        <p14:creationId xmlns:p14="http://schemas.microsoft.com/office/powerpoint/2010/main" val="28961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Series Circuits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615951"/>
            <a:ext cx="5562600" cy="3520282"/>
            <a:chOff x="1828800" y="3429000"/>
            <a:chExt cx="5105400" cy="2879725"/>
          </a:xfrm>
        </p:grpSpPr>
        <p:pic>
          <p:nvPicPr>
            <p:cNvPr id="6" name="Picture 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28" t="44062" r="1948" b="25452"/>
            <a:stretch>
              <a:fillRect/>
            </a:stretch>
          </p:blipFill>
          <p:spPr bwMode="auto">
            <a:xfrm>
              <a:off x="1828800" y="3429000"/>
              <a:ext cx="4343400" cy="287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2590800" y="4705290"/>
              <a:ext cx="12827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12 V           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3477545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20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5215671"/>
              <a:ext cx="14798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   60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27432" y="4733211"/>
              <a:ext cx="13067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4</a:t>
              </a:r>
              <a:r>
                <a:rPr lang="en-CA" sz="2000" dirty="0" smtClean="0"/>
                <a:t>0 </a:t>
              </a:r>
              <a:r>
                <a:rPr lang="el-GR" sz="2000" dirty="0" smtClean="0"/>
                <a:t>Ω</a:t>
              </a:r>
              <a:r>
                <a:rPr lang="en-CA" sz="2000" dirty="0" smtClean="0"/>
                <a:t>           </a:t>
              </a:r>
              <a:endParaRPr lang="en-US" sz="20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Solve this circuit (Find I and V through each R).</a:t>
            </a:r>
          </a:p>
        </p:txBody>
      </p:sp>
    </p:spTree>
    <p:extLst>
      <p:ext uri="{BB962C8B-B14F-4D97-AF65-F5344CB8AC3E}">
        <p14:creationId xmlns:p14="http://schemas.microsoft.com/office/powerpoint/2010/main" val="1880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465</Words>
  <Application>Microsoft Office PowerPoint</Application>
  <PresentationFormat>On-screen Show (4:3)</PresentationFormat>
  <Paragraphs>110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Circuit Diagrams - Symbols</vt:lpstr>
      <vt:lpstr>Circuit Diagrams - Meters</vt:lpstr>
      <vt:lpstr>Circuit Diagrams - Meters</vt:lpstr>
      <vt:lpstr>Circuit Diagrams - Measurements</vt:lpstr>
      <vt:lpstr>Electricity – Ohm’s Law</vt:lpstr>
      <vt:lpstr>Circuit Diagrams - Types</vt:lpstr>
      <vt:lpstr>Series Circuits</vt:lpstr>
      <vt:lpstr>Series Circuits</vt:lpstr>
      <vt:lpstr>Series Circuits</vt:lpstr>
      <vt:lpstr>Parallel Circuits</vt:lpstr>
      <vt:lpstr>Parallel Circuits</vt:lpstr>
      <vt:lpstr>Parallel Circuits</vt:lpstr>
      <vt:lpstr>PowerPoint Presentation</vt:lpstr>
      <vt:lpstr>PowerPoint Presentation</vt:lpstr>
      <vt:lpstr>Electricity – Ohm’s Law</vt:lpstr>
      <vt:lpstr>Series Circuits – Equivalent Resistance</vt:lpstr>
      <vt:lpstr>Series Circuits – Ohm’s Law</vt:lpstr>
      <vt:lpstr>Parallel Circuits</vt:lpstr>
      <vt:lpstr>Electricity Practice #1</vt:lpstr>
      <vt:lpstr>Electricity Practice #2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215</cp:revision>
  <cp:lastPrinted>2017-09-12T12:01:28Z</cp:lastPrinted>
  <dcterms:created xsi:type="dcterms:W3CDTF">2006-08-16T00:00:00Z</dcterms:created>
  <dcterms:modified xsi:type="dcterms:W3CDTF">2019-02-22T14:42:59Z</dcterms:modified>
</cp:coreProperties>
</file>