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9" r:id="rId6"/>
    <p:sldId id="258" r:id="rId7"/>
    <p:sldId id="271" r:id="rId8"/>
    <p:sldId id="269" r:id="rId9"/>
    <p:sldId id="261" r:id="rId10"/>
    <p:sldId id="262" r:id="rId11"/>
    <p:sldId id="272" r:id="rId12"/>
    <p:sldId id="273" r:id="rId13"/>
    <p:sldId id="275" r:id="rId14"/>
    <p:sldId id="274" r:id="rId15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1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6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8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0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5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8A729-768F-42DE-BD90-57F1EE9B446B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4CEB-697F-423F-A4AD-653C54195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178" y="5443"/>
            <a:ext cx="8441872" cy="990600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Minds-On:  Graphs for Uniform Motion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40178" y="811104"/>
            <a:ext cx="8920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Which of the following  position-time graphs represents the motion of an object moving at a constant velocity of 2.0 m/s [East]? 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42101"/>
            <a:ext cx="3827616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8" y="1642101"/>
            <a:ext cx="3492831" cy="232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3995737" cy="254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28" y="4057827"/>
            <a:ext cx="3843945" cy="235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5557" y="1915886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537" y="1761726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178" y="3809723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8679" y="3734661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5" name="Picture 173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639" y="1831064"/>
            <a:ext cx="626835" cy="6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25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7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128434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Velocity –Time Graph for Backward Motion</a:t>
            </a:r>
            <a:endParaRPr lang="en-US" sz="2800" b="1" u="sng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00185" y="2799797"/>
            <a:ext cx="1934935" cy="191232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1934" y="650165"/>
            <a:ext cx="883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 object is moving at a constant velocity of 2.0 m/s [Backward].  How does the velocity –time graph appear? 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0186" y="1617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Position versus Time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64114" y="376682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08883" y="27573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(m)  [E]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53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883728" y="165090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Velocity versus Time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9991" y="4939393"/>
            <a:ext cx="86269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Let:  Forward = </a:t>
            </a:r>
            <a:r>
              <a:rPr lang="en-US" sz="4400" b="1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/>
              <a:t> , Backward=  </a:t>
            </a:r>
            <a:r>
              <a:rPr lang="en-US" sz="40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 smtClean="0"/>
              <a:t> ….. Then the velocity is -2.0 m/s!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The velocity –time graph is a straight horizontal line but it is below the x-axis!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846988" y="4385774"/>
            <a:ext cx="247514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12528" y="396895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618921" y="27689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Velocity (m/s) [E]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86462" y="4210251"/>
            <a:ext cx="146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-2.0 m/s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28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524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Example: </a:t>
            </a:r>
            <a:r>
              <a:rPr lang="en-US" sz="2800" b="1" dirty="0" smtClean="0"/>
              <a:t>Calculate the slopes of each segment of the </a:t>
            </a:r>
          </a:p>
          <a:p>
            <a:r>
              <a:rPr lang="en-US" sz="2800" b="1" dirty="0" smtClean="0"/>
              <a:t>D-T graph below and draw the corresponding V-T graph</a:t>
            </a:r>
            <a:r>
              <a:rPr lang="en-US" sz="2800" b="1" u="sng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82" y="1106507"/>
            <a:ext cx="7915436" cy="5426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0" y="2841838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(2,6)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800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(0,0)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267718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(4,6)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9618" y="454615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(5,0)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Solution</a:t>
            </a:r>
            <a:r>
              <a:rPr lang="en-US" sz="2800" b="1" u="sng" dirty="0"/>
              <a:t>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61" y="681063"/>
            <a:ext cx="7851310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743200" y="2819400"/>
            <a:ext cx="1905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2761" y="3690258"/>
            <a:ext cx="1905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47761" y="5638800"/>
            <a:ext cx="84363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648200" y="2831332"/>
            <a:ext cx="0" cy="858926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47761" y="3690258"/>
            <a:ext cx="0" cy="1948543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62000"/>
            <a:ext cx="4214813" cy="2654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416556"/>
            <a:ext cx="4495800" cy="30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6705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Summary: 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sz="2000" b="1" dirty="0" smtClean="0"/>
              <a:t>Constant velocity in the forward (positive) direction looks like a   </a:t>
            </a:r>
          </a:p>
          <a:p>
            <a:pPr marL="342900" indent="-342900">
              <a:buAutoNum type="arabicPeriod"/>
            </a:pPr>
            <a:endParaRPr lang="en-CA" sz="2000" b="1" dirty="0"/>
          </a:p>
          <a:p>
            <a:r>
              <a:rPr lang="en-CA" sz="2000" b="1" dirty="0"/>
              <a:t> </a:t>
            </a:r>
            <a:r>
              <a:rPr lang="en-CA" sz="2000" b="1" dirty="0" smtClean="0"/>
              <a:t> _____________________ on a </a:t>
            </a:r>
            <a:r>
              <a:rPr lang="en-CA" sz="2000" b="1" dirty="0" smtClean="0">
                <a:solidFill>
                  <a:srgbClr val="FF0000"/>
                </a:solidFill>
              </a:rPr>
              <a:t>position-time</a:t>
            </a:r>
            <a:r>
              <a:rPr lang="en-CA" sz="2000" b="1" dirty="0" smtClean="0"/>
              <a:t> graph.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828297"/>
            <a:ext cx="8458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 smtClean="0"/>
              <a:t>2. Constant velocity in the forward (positive) direction looks like a   </a:t>
            </a:r>
          </a:p>
          <a:p>
            <a:pPr marL="342900" indent="-342900">
              <a:buAutoNum type="arabicPeriod"/>
            </a:pPr>
            <a:endParaRPr lang="en-CA" sz="2000" b="1" dirty="0"/>
          </a:p>
          <a:p>
            <a:r>
              <a:rPr lang="en-CA" sz="2000" b="1" dirty="0"/>
              <a:t> </a:t>
            </a:r>
            <a:r>
              <a:rPr lang="en-CA" sz="2000" b="1" dirty="0" smtClean="0"/>
              <a:t> _____________________ on a </a:t>
            </a:r>
            <a:r>
              <a:rPr lang="en-CA" sz="2000" b="1" dirty="0" smtClean="0">
                <a:solidFill>
                  <a:srgbClr val="FF0000"/>
                </a:solidFill>
              </a:rPr>
              <a:t>velocity-time</a:t>
            </a:r>
            <a:r>
              <a:rPr lang="en-CA" sz="2000" b="1" dirty="0" smtClean="0"/>
              <a:t> graph.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/>
              <a:t>3</a:t>
            </a:r>
            <a:r>
              <a:rPr lang="en-CA" sz="2000" b="1" dirty="0" smtClean="0"/>
              <a:t>. To find the velocity from a position-time graph for uniform motion</a:t>
            </a:r>
          </a:p>
          <a:p>
            <a:endParaRPr lang="en-CA" sz="2000" b="1" dirty="0"/>
          </a:p>
          <a:p>
            <a:r>
              <a:rPr lang="en-CA" sz="2000" b="1" dirty="0" smtClean="0"/>
              <a:t> you take the _____________________. </a:t>
            </a:r>
          </a:p>
          <a:p>
            <a:pPr marL="342900" indent="-342900">
              <a:buAutoNum type="arabicPeriod"/>
            </a:pPr>
            <a:endParaRPr lang="en-CA" dirty="0"/>
          </a:p>
          <a:p>
            <a:r>
              <a:rPr lang="en-CA" dirty="0"/>
              <a:t> </a:t>
            </a:r>
            <a:r>
              <a:rPr lang="en-CA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7078" y="1628472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>
                <a:solidFill>
                  <a:srgbClr val="FF0000"/>
                </a:solidFill>
              </a:rPr>
              <a:t>s</a:t>
            </a:r>
            <a:r>
              <a:rPr lang="en-CA" sz="2000" b="1" dirty="0" smtClean="0">
                <a:solidFill>
                  <a:srgbClr val="FF0000"/>
                </a:solidFill>
              </a:rPr>
              <a:t>traight diagonal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330818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>
                <a:solidFill>
                  <a:srgbClr val="FF0000"/>
                </a:solidFill>
              </a:rPr>
              <a:t>s</a:t>
            </a:r>
            <a:r>
              <a:rPr lang="en-CA" sz="2000" b="1" dirty="0" smtClean="0">
                <a:solidFill>
                  <a:srgbClr val="FF0000"/>
                </a:solidFill>
              </a:rPr>
              <a:t>traight horizontal 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5156775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b="1" dirty="0" smtClean="0">
                <a:solidFill>
                  <a:srgbClr val="FF0000"/>
                </a:solidFill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42580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0178" y="5443"/>
            <a:ext cx="844187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 smtClean="0"/>
              <a:t>Minds-On:  Graphs for Uniform Motion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40178" y="838200"/>
            <a:ext cx="8920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Which of the following  velocity-time graphs represents the motion of an object moving at a constant velocity of 2.0 m/s [East]? 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29" y="1669196"/>
            <a:ext cx="3200400" cy="225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29" y="4072806"/>
            <a:ext cx="3631074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54" y="1595792"/>
            <a:ext cx="3647403" cy="247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03" y="3733800"/>
            <a:ext cx="3104601" cy="241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29350" y="1669197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8457" y="1610361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5161" y="4051829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8679" y="3734661"/>
            <a:ext cx="69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4" name="Picture 173" descr="correct.png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32" y="4173603"/>
            <a:ext cx="626835" cy="6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04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7937"/>
            <a:ext cx="8441872" cy="1470025"/>
          </a:xfrm>
        </p:spPr>
        <p:txBody>
          <a:bodyPr/>
          <a:lstStyle/>
          <a:p>
            <a:r>
              <a:rPr lang="en-US" b="1" u="sng" dirty="0" smtClean="0"/>
              <a:t>Graphs for Uniform Motion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93914" y="10668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Uniform Motion:  </a:t>
            </a:r>
            <a:r>
              <a:rPr lang="en-US" sz="3200" b="1" dirty="0" smtClean="0"/>
              <a:t>when an object is moving at a constant velocity</a:t>
            </a:r>
          </a:p>
          <a:p>
            <a:endParaRPr lang="en-US" sz="1600" b="1" dirty="0" smtClean="0"/>
          </a:p>
          <a:p>
            <a:r>
              <a:rPr lang="en-US" sz="3200" b="1" dirty="0" smtClean="0"/>
              <a:t>-this means it maintains a constant speed in a constant direction</a:t>
            </a:r>
          </a:p>
          <a:p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3475709"/>
            <a:ext cx="8850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 </a:t>
            </a:r>
            <a:r>
              <a:rPr lang="en-US" sz="2400" dirty="0" smtClean="0"/>
              <a:t> </a:t>
            </a:r>
            <a:r>
              <a:rPr lang="en-US" sz="3200" b="1" i="1" dirty="0" smtClean="0"/>
              <a:t>a car travelling on a straight highway </a:t>
            </a:r>
          </a:p>
          <a:p>
            <a:r>
              <a:rPr lang="en-US" sz="3200" b="1" i="1" dirty="0"/>
              <a:t> </a:t>
            </a:r>
            <a:r>
              <a:rPr lang="en-US" sz="3200" b="1" i="1" dirty="0" smtClean="0"/>
              <a:t>                 at 100 km/h [West]</a:t>
            </a:r>
            <a:endParaRPr lang="en-US" sz="3200" b="1" i="1" dirty="0"/>
          </a:p>
        </p:txBody>
      </p:sp>
      <p:sp>
        <p:nvSpPr>
          <p:cNvPr id="3" name="AutoShape 2" descr="Image result for car on straight road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71" y="4525713"/>
            <a:ext cx="3819302" cy="213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0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10" y="32657"/>
            <a:ext cx="8229600" cy="1143000"/>
          </a:xfrm>
        </p:spPr>
        <p:txBody>
          <a:bodyPr/>
          <a:lstStyle/>
          <a:p>
            <a:r>
              <a:rPr lang="en-US" u="sng" dirty="0" smtClean="0"/>
              <a:t>Position-Time Graph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Example:</a:t>
            </a:r>
            <a:r>
              <a:rPr lang="en-US" sz="2800" dirty="0" smtClean="0"/>
              <a:t>  Consider a person walking at a constant velocity of 2.0 m/s [East].  How will the position-time graph of their motion appear? </a:t>
            </a:r>
            <a:endParaRPr lang="en-US" sz="2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64894"/>
              </p:ext>
            </p:extLst>
          </p:nvPr>
        </p:nvGraphicFramePr>
        <p:xfrm>
          <a:off x="762000" y="2895600"/>
          <a:ext cx="3048000" cy="3383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 from origin (m) [E]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  0.0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4.0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5.0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62200" y="401549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2.0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05743" y="456800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4.0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05743" y="498855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6.0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92829" y="542543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8.0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05743" y="58459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10.0</a:t>
            </a:r>
            <a:endParaRPr lang="en-US" sz="20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49" y="2837062"/>
            <a:ext cx="4757701" cy="328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791200" y="2794772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Position vs. Time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63022" y="6086110"/>
            <a:ext cx="123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 (s)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41016" y="4281733"/>
            <a:ext cx="2747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Position (m) [E] of origin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25787" y="5339682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475" y="4898106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29833" y="4500679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05920" y="3944156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83284" y="3459032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6526" y="3015347"/>
            <a:ext cx="440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alibri"/>
                <a:cs typeface="Calibri"/>
              </a:rPr>
              <a:t>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146061" y="3338512"/>
            <a:ext cx="3540739" cy="2324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349" y="2837062"/>
            <a:ext cx="4757701" cy="328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122880" y="5130216"/>
            <a:ext cx="17762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Run = </a:t>
            </a:r>
            <a:r>
              <a:rPr lang="en-US" sz="2000" b="1" normalizeH="1" dirty="0" smtClean="0">
                <a:sym typeface="Symbol"/>
              </a:rPr>
              <a:t>t</a:t>
            </a:r>
            <a:endParaRPr lang="en-US" sz="2000" b="1" normalizeH="1" dirty="0" smtClean="0"/>
          </a:p>
          <a:p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110" y="3265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Finding Velocity from a Position –Time Graph</a:t>
            </a:r>
            <a:endParaRPr lang="en-US" sz="3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173072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Velocity =  slope of position-time  graph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14800" y="2794772"/>
            <a:ext cx="4792274" cy="3691448"/>
            <a:chOff x="4114800" y="2794772"/>
            <a:chExt cx="4792274" cy="3691448"/>
          </a:xfrm>
        </p:grpSpPr>
        <p:sp>
          <p:nvSpPr>
            <p:cNvPr id="14" name="TextBox 13"/>
            <p:cNvSpPr txBox="1"/>
            <p:nvPr/>
          </p:nvSpPr>
          <p:spPr>
            <a:xfrm>
              <a:off x="5791200" y="2794772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Position vs. Time</a:t>
              </a:r>
              <a:endParaRPr 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63022" y="6086110"/>
              <a:ext cx="1235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Time (s)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2941016" y="4281733"/>
              <a:ext cx="274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Position (m) [E] of origin</a:t>
              </a:r>
              <a:endParaRPr lang="en-US" sz="2000" b="1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925787" y="3015347"/>
              <a:ext cx="3981287" cy="2970666"/>
              <a:chOff x="4925787" y="3015347"/>
              <a:chExt cx="3981287" cy="29706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925787" y="5339682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475" y="4898106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229833" y="4500679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05920" y="3944156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83284" y="3459032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66526" y="3015347"/>
                <a:ext cx="4405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solidFill>
                      <a:srgbClr val="FF0000"/>
                    </a:solidFill>
                    <a:latin typeface="Calibri"/>
                    <a:cs typeface="Calibri"/>
                  </a:rPr>
                  <a:t>●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V="1">
                <a:off x="5146061" y="3338512"/>
                <a:ext cx="3540739" cy="232433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Straight Connector 5"/>
          <p:cNvCxnSpPr/>
          <p:nvPr/>
        </p:nvCxnSpPr>
        <p:spPr>
          <a:xfrm>
            <a:off x="8003558" y="3782197"/>
            <a:ext cx="0" cy="1364813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58749" y="5221271"/>
            <a:ext cx="2144809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686995" y="1411658"/>
                <a:ext cx="5897063" cy="1287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 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𝑠𝑙𝑜𝑝𝑒</m:t>
                      </m:r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𝑟𝑖𝑠𝑒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𝑟𝑢𝑛</m:t>
                          </m:r>
                        </m:den>
                      </m:f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𝑜𝑟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     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∆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95" y="1411658"/>
                <a:ext cx="5897063" cy="12875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408043" y="4255283"/>
            <a:ext cx="1776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Rise = </a:t>
            </a:r>
            <a:r>
              <a:rPr lang="en-US" sz="2000" b="1" normalizeH="1" dirty="0" smtClean="0">
                <a:sym typeface="Symbol"/>
              </a:rPr>
              <a:t>d</a:t>
            </a:r>
            <a:endParaRPr lang="en-US" sz="2000" b="1" normalizeH="1" dirty="0"/>
          </a:p>
        </p:txBody>
      </p:sp>
      <p:sp>
        <p:nvSpPr>
          <p:cNvPr id="34" name="TextBox 33"/>
          <p:cNvSpPr txBox="1"/>
          <p:nvPr/>
        </p:nvSpPr>
        <p:spPr>
          <a:xfrm>
            <a:off x="315395" y="2861458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Velocity =  </a:t>
            </a:r>
            <a:r>
              <a:rPr lang="en-US" sz="2800" u="sng" dirty="0" smtClean="0">
                <a:sym typeface="Symbol"/>
              </a:rPr>
              <a:t>d</a:t>
            </a:r>
          </a:p>
          <a:p>
            <a:r>
              <a:rPr lang="en-US" sz="2800" dirty="0">
                <a:sym typeface="Symbol"/>
              </a:rPr>
              <a:t> </a:t>
            </a:r>
            <a:r>
              <a:rPr lang="en-US" sz="2800" dirty="0" smtClean="0">
                <a:sym typeface="Symbol"/>
              </a:rPr>
              <a:t>                   t</a:t>
            </a:r>
            <a:r>
              <a:rPr lang="en-US" sz="2800" dirty="0" smtClean="0"/>
              <a:t> 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5395" y="380480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  </a:t>
            </a:r>
            <a:r>
              <a:rPr lang="en-US" sz="2800" u="sng" dirty="0" smtClean="0">
                <a:solidFill>
                  <a:srgbClr val="FF0000"/>
                </a:solidFill>
                <a:sym typeface="Symbol"/>
              </a:rPr>
              <a:t>8.0 -2.0 (m)[E]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                  </a:t>
            </a:r>
          </a:p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    4.0  - 1.0 s</a:t>
            </a:r>
            <a:r>
              <a:rPr lang="en-US" sz="2800" dirty="0" smtClean="0">
                <a:solidFill>
                  <a:srgbClr val="FF0000"/>
                </a:solidFill>
              </a:rPr>
              <a:t>                  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400" y="4862628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  </a:t>
            </a:r>
            <a:r>
              <a:rPr lang="en-US" sz="2800" u="sng" dirty="0" smtClean="0">
                <a:solidFill>
                  <a:srgbClr val="FF0000"/>
                </a:solidFill>
                <a:sym typeface="Symbol"/>
              </a:rPr>
              <a:t>6.0 (m)[E]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                  </a:t>
            </a:r>
          </a:p>
          <a:p>
            <a:r>
              <a:rPr lang="en-US" sz="28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     3.0 s</a:t>
            </a:r>
            <a:r>
              <a:rPr lang="en-US" sz="2800" dirty="0" smtClean="0">
                <a:solidFill>
                  <a:srgbClr val="FF0000"/>
                </a:solidFill>
              </a:rPr>
              <a:t>                   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6057" y="5809111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  </a:t>
            </a:r>
            <a:r>
              <a:rPr lang="en-US" sz="2800" dirty="0" smtClean="0">
                <a:solidFill>
                  <a:srgbClr val="FF0000"/>
                </a:solidFill>
                <a:sym typeface="Symbol"/>
              </a:rPr>
              <a:t>2.0 m/s [E]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6257" y="2950701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9" grpId="0"/>
      <p:bldP spid="31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729" y="25714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Motion: 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7145"/>
            <a:ext cx="4876800" cy="35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7329" y="1104742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1) Starting  at the origin, moving forward and then coming to a stop! </a:t>
            </a:r>
          </a:p>
          <a:p>
            <a:endParaRPr lang="en-US" sz="2000" b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312229" y="1142843"/>
            <a:ext cx="1281792" cy="104107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561364" y="1142843"/>
            <a:ext cx="1219200" cy="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9" y="3748134"/>
            <a:ext cx="4191000" cy="30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5429" y="3679449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2) Starting  from behind origin, moving forward past origin at constant velocity and then coming to a stop! </a:t>
            </a:r>
            <a:endParaRPr lang="en-US" sz="2000" b="1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305425" y="4303069"/>
            <a:ext cx="1295400" cy="1905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00825" y="4303069"/>
            <a:ext cx="1219200" cy="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5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729" y="25714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Motion: 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7145"/>
            <a:ext cx="4876800" cy="35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49729" y="4198458"/>
            <a:ext cx="3107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4) Starting  in front of origin, moving backwards but coming to a stop before reaching the origin, then moving forward.  </a:t>
            </a:r>
            <a:endParaRPr lang="en-US" sz="20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9" y="3748134"/>
            <a:ext cx="4191000" cy="30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5339442" y="1019535"/>
            <a:ext cx="2737758" cy="218086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258" y="1295242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3) Starting  in front of origin, moving backwards past origin at constant velocity</a:t>
            </a:r>
            <a:endParaRPr lang="en-US" sz="20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28556" y="4431464"/>
            <a:ext cx="996044" cy="52153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324599" y="4953000"/>
            <a:ext cx="957943" cy="1177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249884" y="4420690"/>
            <a:ext cx="640896" cy="52053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7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9729" y="25714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Motion: </a:t>
            </a: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57145"/>
            <a:ext cx="4876800" cy="35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1104741"/>
            <a:ext cx="3107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5) Two cars, A and B,  moving forward from origin at constant velocity- A moving faster than B! </a:t>
            </a:r>
            <a:endParaRPr lang="en-US" sz="2000" b="1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339443" y="1104742"/>
            <a:ext cx="2051957" cy="104256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2258" y="3944846"/>
            <a:ext cx="31078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6) A toy car moves forward from origin at a constant velocity, stops for a moment, then turns around and returns to the origin at a higher speed!</a:t>
            </a:r>
            <a:endParaRPr lang="en-US" sz="2000" b="1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129" y="3748134"/>
            <a:ext cx="4191000" cy="30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5366657" y="4495800"/>
            <a:ext cx="898071" cy="83708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366657" y="457200"/>
            <a:ext cx="1796143" cy="166694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391400" y="257145"/>
            <a:ext cx="5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16586" y="987983"/>
            <a:ext cx="5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256564" y="4507573"/>
            <a:ext cx="957943" cy="11773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14507" y="4507573"/>
            <a:ext cx="353786" cy="84108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17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257144"/>
            <a:ext cx="5470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Velocity-Time Graphs for Uniform Motion</a:t>
            </a:r>
            <a:endParaRPr lang="en-US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00185" y="2266006"/>
            <a:ext cx="1934935" cy="135204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712857"/>
            <a:ext cx="8017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 object is moving forward at a constant velocity of 2.0 m/s [Forward] from the origin.  How does the velocity –time graph appear?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0186" y="1617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Position versus Time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864114" y="376682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-308883" y="275736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Position (m)  [E]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453" y="1986643"/>
            <a:ext cx="3114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883728" y="165090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Velocity versus Time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2193" y="5067300"/>
            <a:ext cx="734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velocity is constant! 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The velocity –time graph is a straight, horizontal line!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754460" y="3002956"/>
            <a:ext cx="247514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12528" y="396895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3803587" y="330825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Velocity (m/s) [E]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07453" y="2615130"/>
            <a:ext cx="72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6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PSSHAPETYPE" val="Correct"/>
  <p:tag name="ANSWERSTEMINDEX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701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Symbol</vt:lpstr>
      <vt:lpstr>Office Theme</vt:lpstr>
      <vt:lpstr>Minds-On:  Graphs for Uniform Motion</vt:lpstr>
      <vt:lpstr>PowerPoint Presentation</vt:lpstr>
      <vt:lpstr>Graphs for Uniform Motion</vt:lpstr>
      <vt:lpstr>Position-Time Graph</vt:lpstr>
      <vt:lpstr>Finding Velocity from a Position –Time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for Uniform Motion</dc:title>
  <dc:creator>Linda</dc:creator>
  <cp:lastModifiedBy>Nestor, Gregory</cp:lastModifiedBy>
  <cp:revision>31</cp:revision>
  <cp:lastPrinted>2015-03-30T11:19:24Z</cp:lastPrinted>
  <dcterms:created xsi:type="dcterms:W3CDTF">2012-02-21T11:04:24Z</dcterms:created>
  <dcterms:modified xsi:type="dcterms:W3CDTF">2019-10-28T18:38:50Z</dcterms:modified>
</cp:coreProperties>
</file>