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7" r:id="rId2"/>
    <p:sldId id="258" r:id="rId3"/>
    <p:sldId id="259" r:id="rId4"/>
    <p:sldId id="262" r:id="rId5"/>
    <p:sldId id="266" r:id="rId6"/>
    <p:sldId id="267" r:id="rId7"/>
    <p:sldId id="263" r:id="rId8"/>
    <p:sldId id="269" r:id="rId9"/>
    <p:sldId id="264" r:id="rId10"/>
    <p:sldId id="265" r:id="rId11"/>
    <p:sldId id="268" r:id="rId12"/>
    <p:sldId id="270" r:id="rId13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101"/>
    <a:srgbClr val="00B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DD50D70-C2C3-448E-9B99-E665606A2788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00" y="508861"/>
            <a:ext cx="6553846" cy="10668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What </a:t>
            </a:r>
            <a:r>
              <a:rPr lang="en-US" dirty="0" smtClean="0">
                <a:solidFill>
                  <a:schemeClr val="bg1"/>
                </a:solidFill>
              </a:rPr>
              <a:t>is a wave?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98" y="2499013"/>
            <a:ext cx="8801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Waves can travel in 1, 2 or 3 dimensions!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3025541"/>
            <a:ext cx="2362200" cy="1864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095" y="3161006"/>
            <a:ext cx="2438400" cy="152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3029416"/>
            <a:ext cx="1788132" cy="172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385359" y="-1292"/>
            <a:ext cx="8229600" cy="8382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u="sng" dirty="0" smtClean="0">
                <a:solidFill>
                  <a:schemeClr val="bg1"/>
                </a:solidFill>
              </a:rPr>
              <a:t>Introduction  to Waves</a:t>
            </a:r>
            <a:endParaRPr lang="en-US" b="0" u="sng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2438" y="1371600"/>
            <a:ext cx="8624806" cy="1219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2439" y="5062337"/>
            <a:ext cx="2779362" cy="16258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52614" y="5043909"/>
            <a:ext cx="2779362" cy="16258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71462" y="5043908"/>
            <a:ext cx="2779362" cy="16258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096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  The Universal Wave Equation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1371600"/>
            <a:ext cx="1905000" cy="161192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1" y="1478972"/>
            <a:ext cx="3124200" cy="120707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TextBox 7"/>
          <p:cNvSpPr txBox="1"/>
          <p:nvPr/>
        </p:nvSpPr>
        <p:spPr>
          <a:xfrm>
            <a:off x="243452" y="3200400"/>
            <a:ext cx="86570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u="sng" dirty="0" smtClean="0">
                <a:solidFill>
                  <a:schemeClr val="bg1"/>
                </a:solidFill>
              </a:rPr>
              <a:t>Ex. 4: </a:t>
            </a:r>
            <a:endParaRPr lang="en-CA" sz="2400" b="1" u="sng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r>
              <a:rPr lang="en-CA" sz="2400" b="1" dirty="0" smtClean="0">
                <a:solidFill>
                  <a:schemeClr val="bg1"/>
                </a:solidFill>
              </a:rPr>
              <a:t>You are at the beach watching waves lap up against the</a:t>
            </a:r>
          </a:p>
          <a:p>
            <a:r>
              <a:rPr lang="en-CA" sz="2400" b="1" dirty="0" smtClean="0">
                <a:solidFill>
                  <a:schemeClr val="bg1"/>
                </a:solidFill>
              </a:rPr>
              <a:t>       shore.  You count 12 waves lapping up every 15.0 </a:t>
            </a:r>
          </a:p>
          <a:p>
            <a:r>
              <a:rPr lang="en-CA" sz="2400" b="1" dirty="0">
                <a:solidFill>
                  <a:schemeClr val="bg1"/>
                </a:solidFill>
              </a:rPr>
              <a:t> </a:t>
            </a:r>
            <a:r>
              <a:rPr lang="en-CA" sz="2400" b="1" dirty="0" smtClean="0">
                <a:solidFill>
                  <a:schemeClr val="bg1"/>
                </a:solidFill>
              </a:rPr>
              <a:t>      seconds.  What is the wave frequency?</a:t>
            </a:r>
          </a:p>
          <a:p>
            <a:pPr marL="457200" indent="-457200">
              <a:buAutoNum type="arabicPeriod"/>
            </a:pPr>
            <a:endParaRPr lang="en-CA" sz="2400" b="1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CA" sz="2400" b="1" dirty="0" smtClean="0">
                <a:solidFill>
                  <a:schemeClr val="bg1"/>
                </a:solidFill>
              </a:rPr>
              <a:t>b) You also notice that there is 3.50 m between successive crests of the wave. What is the wave speed?  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7553" y="6128585"/>
            <a:ext cx="583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err="1" smtClean="0">
                <a:solidFill>
                  <a:schemeClr val="bg1"/>
                </a:solidFill>
              </a:rPr>
              <a:t>Ans</a:t>
            </a:r>
            <a:r>
              <a:rPr lang="en-CA" sz="2400" b="1" dirty="0" smtClean="0">
                <a:solidFill>
                  <a:schemeClr val="bg1"/>
                </a:solidFill>
              </a:rPr>
              <a:t>:   a)  0.800 Hz    b)  2.80 m/s    </a:t>
            </a:r>
            <a:endParaRPr lang="en-CA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861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determines Wave Speed? </a:t>
            </a:r>
          </a:p>
          <a:p>
            <a:r>
              <a:rPr lang="en-CA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speed of a wave is determined by the material it travels in. </a:t>
            </a:r>
          </a:p>
          <a:p>
            <a:endParaRPr lang="en-CA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8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en-CA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speed of waves travelling in a string is controlled by tension.  </a:t>
            </a:r>
            <a:endParaRPr lang="en-CA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High tension= high speed</a:t>
            </a:r>
          </a:p>
          <a:p>
            <a:r>
              <a:rPr lang="en-CA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Low tension=low speed</a:t>
            </a:r>
            <a:endParaRPr lang="en-CA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68636"/>
            <a:ext cx="8839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between wavelength and frequency: </a:t>
            </a:r>
            <a:endParaRPr lang="en-CA" sz="32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 given medium, wave speed, v, is constant!</a:t>
            </a:r>
          </a:p>
          <a:p>
            <a:endParaRPr lang="en-CA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 and wavelength are inversely proportional!</a:t>
            </a:r>
          </a:p>
          <a:p>
            <a:r>
              <a:rPr lang="en-CA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CA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				</a:t>
            </a:r>
            <a:r>
              <a:rPr lang="en-CA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CA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n-CA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,   </a:t>
            </a:r>
            <a:endParaRPr lang="en-CA" sz="36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				</a:t>
            </a:r>
            <a:r>
              <a:rPr lang="en-CA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f </a:t>
            </a:r>
            <a:r>
              <a:rPr lang="en-CA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,   </a:t>
            </a:r>
            <a:endParaRPr lang="en-CA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en-CA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92" y="2722056"/>
            <a:ext cx="4418308" cy="373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98739" y="3994737"/>
            <a:ext cx="373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frequency</a:t>
            </a:r>
            <a:endParaRPr 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8739" y="5562600"/>
            <a:ext cx="373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frequency</a:t>
            </a:r>
            <a:endParaRPr 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0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911" y="129874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+mj-lt"/>
              </a:rPr>
              <a:t>Transverse </a:t>
            </a:r>
            <a:r>
              <a:rPr lang="en-US" sz="3600" b="1" u="sng" dirty="0" smtClean="0">
                <a:solidFill>
                  <a:srgbClr val="FF0000"/>
                </a:solidFill>
                <a:latin typeface="+mj-lt"/>
              </a:rPr>
              <a:t>Waves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26" name="AutoShape 2" descr="http://www.kettering.edu/~drussell/Demos/waves/Twav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://www.kettering.edu/~drussell/Demos/waves/Twav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transverse wav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8124" y="4292994"/>
            <a:ext cx="4610100" cy="1352550"/>
          </a:xfrm>
          <a:prstGeom prst="rect">
            <a:avLst/>
          </a:prstGeom>
        </p:spPr>
      </p:pic>
      <p:sp>
        <p:nvSpPr>
          <p:cNvPr id="1030" name="AutoShape 6" descr="http://www.kettering.edu/~drussell/Demos/waves/Twav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5078224" y="4969269"/>
            <a:ext cx="1790700" cy="9525"/>
          </a:xfrm>
          <a:prstGeom prst="straightConnector1">
            <a:avLst/>
          </a:prstGeom>
          <a:ln w="101600">
            <a:solidFill>
              <a:srgbClr val="00B0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4848225" y="4279755"/>
            <a:ext cx="1143000" cy="19050"/>
          </a:xfrm>
          <a:prstGeom prst="straightConnector1">
            <a:avLst/>
          </a:prstGeom>
          <a:ln w="101600">
            <a:solidFill>
              <a:srgbClr val="F9010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27868" y="304800"/>
            <a:ext cx="7096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solidFill>
                  <a:schemeClr val="bg1"/>
                </a:solidFill>
              </a:rPr>
              <a:t>Types of 1D waves</a:t>
            </a:r>
            <a:endParaRPr lang="en-US" sz="4400" b="1" u="sng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2626" y="2091911"/>
            <a:ext cx="7624574" cy="16258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69797" y="3793979"/>
            <a:ext cx="2819400" cy="990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53305" y="5257800"/>
            <a:ext cx="2819400" cy="990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988949"/>
            <a:ext cx="58007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1738" y="0"/>
            <a:ext cx="86106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+mj-lt"/>
              </a:rPr>
              <a:t>Longitudinal Waves</a:t>
            </a:r>
          </a:p>
          <a:p>
            <a:endParaRPr lang="en-US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     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26" name="AutoShape 2" descr="http://www.kettering.edu/~drussell/Demos/waves/Twav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://www.kettering.edu/~drussell/Demos/waves/Twav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http://www.kettering.edu/~drussell/Demos/waves/Twav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4114800"/>
            <a:ext cx="1790700" cy="9525"/>
          </a:xfrm>
          <a:prstGeom prst="straightConnector1">
            <a:avLst/>
          </a:prstGeom>
          <a:ln w="101600">
            <a:solidFill>
              <a:srgbClr val="00B0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6" name="AutoShape 2" descr="http://www.kettering.edu/~drussell/Demos/waves/Lwav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54834" y="3800475"/>
            <a:ext cx="1790700" cy="9525"/>
          </a:xfrm>
          <a:prstGeom prst="straightConnector1">
            <a:avLst/>
          </a:prstGeom>
          <a:ln w="1016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2847" y="609600"/>
            <a:ext cx="8611138" cy="1219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32365" y="2469961"/>
            <a:ext cx="2946670" cy="990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07315" y="4474974"/>
            <a:ext cx="2946670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2846" y="2499335"/>
            <a:ext cx="2438400" cy="8165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16434" y="2362200"/>
            <a:ext cx="2438400" cy="9536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1385" y="4976690"/>
            <a:ext cx="4178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+mj-lt"/>
              </a:rPr>
              <a:t>Water </a:t>
            </a:r>
            <a:r>
              <a:rPr lang="en-US" sz="3600" b="1" u="sng" dirty="0" smtClean="0">
                <a:solidFill>
                  <a:srgbClr val="FF0000"/>
                </a:solidFill>
                <a:latin typeface="+mj-lt"/>
              </a:rPr>
              <a:t>Waves</a:t>
            </a:r>
            <a:endParaRPr lang="en-US" sz="3600" b="1" u="sng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2847" y="5623021"/>
            <a:ext cx="8611138" cy="10822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" y="696763"/>
            <a:ext cx="8372475" cy="246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381000" y="125263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Wave Properties</a:t>
            </a:r>
            <a:endParaRPr kumimoji="0" lang="en-US" sz="4100" b="1" i="0" u="none" strike="noStrike" kern="1200" cap="none" spc="0" normalizeH="0" baseline="0" noProof="0" dirty="0">
              <a:ln w="6350">
                <a:noFill/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973639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+mj-lt"/>
              </a:rPr>
              <a:t>Amplitude </a:t>
            </a:r>
            <a:r>
              <a:rPr lang="en-US" sz="3600" b="1" u="sng" dirty="0" smtClean="0">
                <a:solidFill>
                  <a:srgbClr val="FF0000"/>
                </a:solidFill>
                <a:latin typeface="+mj-lt"/>
              </a:rPr>
              <a:t>(    )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 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  <a:sym typeface="Symbol"/>
              </a:rPr>
              <a:t>           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  <a:sym typeface="Symbol"/>
              </a:rPr>
              <a:t>Units: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  <a:sym typeface="Symbol"/>
              </a:rPr>
              <a:t> </a:t>
            </a:r>
            <a:endParaRPr lang="en-US" sz="3600" b="1" dirty="0" smtClean="0">
              <a:solidFill>
                <a:srgbClr val="FF0000"/>
              </a:solidFill>
              <a:latin typeface="+mj-lt"/>
              <a:sym typeface="Symbol"/>
            </a:endParaRPr>
          </a:p>
          <a:p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 </a:t>
            </a:r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  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2004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+mj-lt"/>
              </a:rPr>
              <a:t>Wavelength ( </a:t>
            </a:r>
            <a:r>
              <a:rPr lang="en-US" sz="3600" b="1" u="sng" dirty="0" smtClean="0">
                <a:solidFill>
                  <a:srgbClr val="FF0000"/>
                </a:solidFill>
                <a:latin typeface="+mj-lt"/>
                <a:sym typeface="Symbol"/>
              </a:rPr>
              <a:t>    )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  <a:sym typeface="Symbol"/>
              </a:rPr>
              <a:t>            Units:</a:t>
            </a:r>
            <a:endParaRPr lang="en-US" sz="3600" b="1" dirty="0" smtClean="0">
              <a:solidFill>
                <a:srgbClr val="FF0000"/>
              </a:solidFill>
              <a:latin typeface="+mj-lt"/>
              <a:sym typeface="Symbol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+mj-lt"/>
                <a:sym typeface="Symbol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  <a:sym typeface="Symbol"/>
              </a:rPr>
              <a:t>  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7237" y="3827818"/>
            <a:ext cx="8184800" cy="11458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199" y="5645285"/>
            <a:ext cx="8224837" cy="10573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762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Example 1:</a:t>
            </a:r>
            <a:r>
              <a:rPr lang="en-US" sz="2800" b="1" dirty="0" smtClean="0">
                <a:solidFill>
                  <a:schemeClr val="bg1"/>
                </a:solidFill>
              </a:rPr>
              <a:t> For the wave below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	a) State the wave type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	b) Determine the amplitude (A)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	c) Determine the wavelength (</a:t>
            </a:r>
            <a:r>
              <a:rPr lang="en-US" sz="2800" b="1" dirty="0" smtClean="0">
                <a:solidFill>
                  <a:schemeClr val="bg1"/>
                </a:solidFill>
                <a:sym typeface="Symbol"/>
              </a:rPr>
              <a:t>)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4602997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</a:rPr>
              <a:t>Answer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300288"/>
            <a:ext cx="641985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781" y="1744497"/>
            <a:ext cx="88172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Ex. </a:t>
            </a:r>
            <a:r>
              <a:rPr lang="en-US" sz="4400" b="1" u="sng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2:</a:t>
            </a:r>
            <a:r>
              <a:rPr lang="en-US" sz="3200" b="1" u="sng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 </a:t>
            </a:r>
            <a:r>
              <a:rPr lang="en-US" sz="32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Which point(s) is/are </a:t>
            </a:r>
            <a:r>
              <a:rPr lang="en-US" sz="3200" b="1" i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in phase </a:t>
            </a:r>
            <a:r>
              <a:rPr lang="en-US" sz="32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with point P?</a:t>
            </a:r>
            <a:endParaRPr lang="en-US" sz="3200" b="1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0180" y="2590800"/>
            <a:ext cx="5608420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4539" y="152400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Phase</a:t>
            </a:r>
            <a:r>
              <a:rPr lang="en-US" sz="32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-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endParaRPr lang="en-US" sz="3200" b="1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5126862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</a:rPr>
              <a:t>Answer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446" y="173150"/>
            <a:ext cx="8282553" cy="14270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056" y="2286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+mj-lt"/>
              </a:rPr>
              <a:t> Period (    ):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			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  <a:sym typeface="Symbol"/>
              </a:rPr>
              <a:t>  Units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  <a:sym typeface="Symbol"/>
              </a:rPr>
              <a:t>:    </a:t>
            </a:r>
            <a:endParaRPr lang="en-US" sz="3600" b="1" dirty="0" smtClean="0">
              <a:solidFill>
                <a:srgbClr val="FF0000"/>
              </a:solidFill>
              <a:latin typeface="+mj-lt"/>
              <a:sym typeface="Symbol"/>
            </a:endParaRPr>
          </a:p>
          <a:p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 -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4207" y="1676400"/>
            <a:ext cx="8915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+mj-lt"/>
              </a:rPr>
              <a:t>Frequency </a:t>
            </a:r>
            <a:r>
              <a:rPr lang="en-US" sz="3600" b="1" u="sng" dirty="0" smtClean="0">
                <a:solidFill>
                  <a:srgbClr val="FF0000"/>
                </a:solidFill>
                <a:latin typeface="+mj-lt"/>
              </a:rPr>
              <a:t>(    ):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	</a:t>
            </a:r>
            <a:r>
              <a:rPr lang="en-US" sz="36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  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  <a:sym typeface="Symbol"/>
              </a:rPr>
              <a:t>Units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  <a:sym typeface="Symbol"/>
              </a:rPr>
              <a:t>:</a:t>
            </a:r>
            <a:endParaRPr lang="en-US" sz="3600" b="1" dirty="0" smtClean="0">
              <a:solidFill>
                <a:srgbClr val="FF0000"/>
              </a:solidFill>
              <a:latin typeface="+mj-lt"/>
              <a:sym typeface="Symbol"/>
            </a:endParaRPr>
          </a:p>
          <a:p>
            <a:r>
              <a:rPr lang="en-US" sz="32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   </a:t>
            </a:r>
            <a:r>
              <a:rPr lang="en-US" sz="32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-</a:t>
            </a:r>
          </a:p>
          <a:p>
            <a:r>
              <a:rPr lang="en-US" sz="32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   -</a:t>
            </a:r>
            <a:endParaRPr lang="en-US" sz="3200" b="1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356" y="3505200"/>
            <a:ext cx="8915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+mj-lt"/>
              </a:rPr>
              <a:t>Calculating period and frequency:</a:t>
            </a:r>
            <a:endParaRPr lang="en-US" sz="3600" b="1" dirty="0" smtClean="0">
              <a:solidFill>
                <a:srgbClr val="FF0000"/>
              </a:solidFill>
              <a:latin typeface="+mj-lt"/>
              <a:sym typeface="Symbol"/>
            </a:endParaRPr>
          </a:p>
          <a:p>
            <a:endParaRPr lang="en-US" sz="1400" b="1" dirty="0" smtClean="0">
              <a:solidFill>
                <a:schemeClr val="bg1">
                  <a:lumMod val="95000"/>
                  <a:lumOff val="5000"/>
                </a:schemeClr>
              </a:solidFill>
              <a:latin typeface="+mj-lt"/>
              <a:sym typeface="Symbol"/>
            </a:endParaRPr>
          </a:p>
          <a:p>
            <a:r>
              <a:rPr lang="en-US" sz="32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Given N cycles counted over a time interval of t:</a:t>
            </a:r>
            <a:endParaRPr lang="en-US" sz="3200" b="1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9556" y="5516016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</a:t>
            </a:r>
            <a:r>
              <a:rPr lang="en-US" sz="4400" dirty="0" smtClean="0">
                <a:solidFill>
                  <a:schemeClr val="bg1"/>
                </a:solidFill>
              </a:rPr>
              <a:t>nd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041" y="209227"/>
            <a:ext cx="9017715" cy="1295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4356" y="4227322"/>
            <a:ext cx="8915400" cy="24806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43627" y="1676400"/>
            <a:ext cx="9089756" cy="16221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931" y="522744"/>
            <a:ext cx="865709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Ex. 3: </a:t>
            </a:r>
            <a:endParaRPr lang="en-CA" sz="32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are at the beach watching waves lap up against the shore.  You count 5 waves lapping up every 2.0 seconds.  What is the period and frequency</a:t>
            </a:r>
            <a:r>
              <a:rPr lang="en-CA" sz="3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CA" sz="24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5281" y="3124200"/>
            <a:ext cx="2039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CA" sz="32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en-CA" sz="24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5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874931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  <a:latin typeface="+mj-lt"/>
              </a:rPr>
              <a:t>Recall:  Speed=</a:t>
            </a:r>
            <a:r>
              <a:rPr lang="en-US" sz="3200" b="1" i="1" u="sng" dirty="0" smtClean="0">
                <a:solidFill>
                  <a:srgbClr val="FF0000"/>
                </a:solidFill>
                <a:latin typeface="+mj-lt"/>
              </a:rPr>
              <a:t>distance</a:t>
            </a:r>
            <a:r>
              <a:rPr lang="en-US" sz="3200" b="1" i="1" dirty="0" smtClean="0">
                <a:solidFill>
                  <a:srgbClr val="FF0000"/>
                </a:solidFill>
                <a:latin typeface="+mj-lt"/>
              </a:rPr>
              <a:t>    or v= </a:t>
            </a:r>
            <a:r>
              <a:rPr lang="en-US" sz="3200" b="1" i="1" u="sng" dirty="0" smtClean="0">
                <a:solidFill>
                  <a:srgbClr val="FF0000"/>
                </a:solidFill>
                <a:latin typeface="+mj-lt"/>
                <a:sym typeface="Symbol"/>
              </a:rPr>
              <a:t></a:t>
            </a:r>
            <a:r>
              <a:rPr lang="en-US" sz="3200" b="1" i="1" u="sng" dirty="0" smtClean="0">
                <a:solidFill>
                  <a:srgbClr val="FF0000"/>
                </a:solidFill>
                <a:latin typeface="+mj-lt"/>
              </a:rPr>
              <a:t>d</a:t>
            </a:r>
          </a:p>
          <a:p>
            <a:r>
              <a:rPr lang="en-US" sz="3200" b="1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  <a:latin typeface="+mj-lt"/>
              </a:rPr>
              <a:t>                         time                </a:t>
            </a:r>
            <a:r>
              <a:rPr lang="en-US" sz="3200" b="1" i="1" dirty="0" smtClean="0">
                <a:solidFill>
                  <a:srgbClr val="FF0000"/>
                </a:solidFill>
                <a:sym typeface="Symbol"/>
              </a:rPr>
              <a:t></a:t>
            </a:r>
            <a:r>
              <a:rPr lang="en-US" sz="3200" b="1" i="1" dirty="0" smtClean="0">
                <a:solidFill>
                  <a:srgbClr val="FF0000"/>
                </a:solidFill>
                <a:latin typeface="+mj-lt"/>
              </a:rPr>
              <a:t> t                            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896" y="2286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The Universal Wave Equation</a:t>
            </a:r>
            <a:endParaRPr lang="en-US" sz="3600" b="1" u="sng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767" y="2999839"/>
            <a:ext cx="4359458" cy="201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78066" y="1676400"/>
            <a:ext cx="8587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For a wave:  </a:t>
            </a:r>
          </a:p>
          <a:p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  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distance = length of one cycle  (wavelength-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)</a:t>
            </a:r>
          </a:p>
          <a:p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          time= time of one cycle (period T)</a:t>
            </a: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771" y="5638800"/>
            <a:ext cx="4934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Speed equation becomes:  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231" y="5127375"/>
            <a:ext cx="2803995" cy="160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405</TotalTime>
  <Words>326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What is a wave?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Waves</dc:title>
  <dc:creator>Linda</dc:creator>
  <cp:lastModifiedBy>Linda</cp:lastModifiedBy>
  <cp:revision>39</cp:revision>
  <cp:lastPrinted>2014-02-10T03:32:44Z</cp:lastPrinted>
  <dcterms:created xsi:type="dcterms:W3CDTF">2011-05-16T02:55:18Z</dcterms:created>
  <dcterms:modified xsi:type="dcterms:W3CDTF">2014-02-10T03:33:15Z</dcterms:modified>
</cp:coreProperties>
</file>