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6" r:id="rId8"/>
    <p:sldId id="267" r:id="rId9"/>
    <p:sldId id="263" r:id="rId10"/>
    <p:sldId id="269" r:id="rId11"/>
    <p:sldId id="264" r:id="rId12"/>
    <p:sldId id="265" r:id="rId13"/>
    <p:sldId id="268" r:id="rId14"/>
    <p:sldId id="270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0101"/>
    <a:srgbClr val="00B0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234" y="1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50D70-C2C3-448E-9B99-E665606A2788}" type="datetimeFigureOut">
              <a:rPr lang="en-US" smtClean="0"/>
              <a:pPr/>
              <a:t>1/23/2018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80090-64C0-4409-A220-178A4A3631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50D70-C2C3-448E-9B99-E665606A2788}" type="datetimeFigureOut">
              <a:rPr lang="en-US" smtClean="0"/>
              <a:pPr/>
              <a:t>1/23/2018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80090-64C0-4409-A220-178A4A3631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50D70-C2C3-448E-9B99-E665606A2788}" type="datetimeFigureOut">
              <a:rPr lang="en-US" smtClean="0"/>
              <a:pPr/>
              <a:t>1/23/2018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80090-64C0-4409-A220-178A4A3631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50D70-C2C3-448E-9B99-E665606A2788}" type="datetimeFigureOut">
              <a:rPr lang="en-US" smtClean="0"/>
              <a:pPr/>
              <a:t>1/23/2018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80090-64C0-4409-A220-178A4A3631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50D70-C2C3-448E-9B99-E665606A2788}" type="datetimeFigureOut">
              <a:rPr lang="en-US" smtClean="0"/>
              <a:pPr/>
              <a:t>1/23/2018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BF180090-64C0-4409-A220-178A4A3631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50D70-C2C3-448E-9B99-E665606A2788}" type="datetimeFigureOut">
              <a:rPr lang="en-US" smtClean="0"/>
              <a:pPr/>
              <a:t>1/23/2018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80090-64C0-4409-A220-178A4A3631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50D70-C2C3-448E-9B99-E665606A2788}" type="datetimeFigureOut">
              <a:rPr lang="en-US" smtClean="0"/>
              <a:pPr/>
              <a:t>1/23/2018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80090-64C0-4409-A220-178A4A3631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50D70-C2C3-448E-9B99-E665606A2788}" type="datetimeFigureOut">
              <a:rPr lang="en-US" smtClean="0"/>
              <a:pPr/>
              <a:t>1/23/2018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80090-64C0-4409-A220-178A4A3631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50D70-C2C3-448E-9B99-E665606A2788}" type="datetimeFigureOut">
              <a:rPr lang="en-US" smtClean="0"/>
              <a:pPr/>
              <a:t>1/23/2018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80090-64C0-4409-A220-178A4A3631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50D70-C2C3-448E-9B99-E665606A2788}" type="datetimeFigureOut">
              <a:rPr lang="en-US" smtClean="0"/>
              <a:pPr/>
              <a:t>1/23/2018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80090-64C0-4409-A220-178A4A3631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50D70-C2C3-448E-9B99-E665606A2788}" type="datetimeFigureOut">
              <a:rPr lang="en-US" smtClean="0"/>
              <a:pPr/>
              <a:t>1/23/2018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80090-64C0-4409-A220-178A4A3631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6DD50D70-C2C3-448E-9B99-E665606A2788}" type="datetimeFigureOut">
              <a:rPr lang="en-US" smtClean="0"/>
              <a:pPr/>
              <a:t>1/23/2018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F180090-64C0-4409-A220-178A4A36315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en.wikipedia.org/wiki/File:Spherical_Wave.gif" TargetMode="Externa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7yPTa8qi5X8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304800"/>
            <a:ext cx="8229600" cy="18288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Introduction  to Waves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5362" name="Picture 2" descr="http://scienceblogs.com/seed/wave-ocean-blue-sea-water-white-foam-phot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0406" y="2438400"/>
            <a:ext cx="3057817" cy="3095520"/>
          </a:xfrm>
          <a:prstGeom prst="rect">
            <a:avLst/>
          </a:prstGeom>
          <a:noFill/>
        </p:spPr>
      </p:pic>
      <p:pic>
        <p:nvPicPr>
          <p:cNvPr id="15364" name="Picture 4" descr="http://www.exo.net/~pauld/lectures/patternscostarica/waterwaveinterfere1200.jpe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33800" y="2438400"/>
            <a:ext cx="4827114" cy="309552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8931" y="522744"/>
            <a:ext cx="8657095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u="sng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Ex. 3: </a:t>
            </a:r>
            <a:endParaRPr lang="en-CA" sz="3200" u="sng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CA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are at the beach watching waves lap up against the shore.  You count 5 waves lapping up every 2.0 seconds.  What is the period and frequency</a:t>
            </a:r>
            <a:r>
              <a:rPr lang="en-CA" sz="3200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endParaRPr lang="en-CA" sz="2400" b="1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75281" y="3124200"/>
            <a:ext cx="203931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u="sng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Ans</a:t>
            </a:r>
            <a:r>
              <a:rPr lang="en-CA" sz="3200" u="sng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r>
              <a:rPr lang="en-CA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N= 5</a:t>
            </a:r>
          </a:p>
          <a:p>
            <a:r>
              <a:rPr lang="en-CA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t= 2.0 s</a:t>
            </a:r>
          </a:p>
          <a:p>
            <a:endParaRPr lang="en-CA" sz="32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Symbol"/>
            </a:endParaRPr>
          </a:p>
          <a:p>
            <a:r>
              <a:rPr lang="en-CA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f=?</a:t>
            </a:r>
          </a:p>
          <a:p>
            <a:r>
              <a:rPr lang="en-CA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T=?</a:t>
            </a:r>
            <a:endParaRPr lang="en-CA" sz="3200" dirty="0" smtClean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sz="2400" b="1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51228" y="3150031"/>
            <a:ext cx="17526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  </a:t>
            </a:r>
            <a:r>
              <a:rPr lang="en-US" sz="2800" u="sng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</a:p>
          <a:p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 t</a:t>
            </a:r>
          </a:p>
          <a:p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Symbol"/>
            </a:endParaRPr>
          </a:p>
          <a:p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=     </a:t>
            </a:r>
            <a:r>
              <a:rPr lang="en-US" sz="2800" u="sng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5 </a:t>
            </a:r>
          </a:p>
          <a:p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 </a:t>
            </a:r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      2.0 s</a:t>
            </a:r>
          </a:p>
          <a:p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Symbol"/>
            </a:endParaRPr>
          </a:p>
          <a:p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=  2.5 Hz</a:t>
            </a:r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86400" y="3150031"/>
            <a:ext cx="17526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T=   </a:t>
            </a:r>
            <a:r>
              <a:rPr lang="en-US" sz="2800" u="sng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t</a:t>
            </a:r>
            <a:endParaRPr lang="en-US" sz="2800" u="sng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 </a:t>
            </a:r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  N</a:t>
            </a:r>
          </a:p>
          <a:p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Symbol"/>
            </a:endParaRPr>
          </a:p>
          <a:p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=     </a:t>
            </a:r>
            <a:r>
              <a:rPr lang="en-US" sz="2800" u="sng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2.0 s </a:t>
            </a:r>
          </a:p>
          <a:p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 </a:t>
            </a:r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       5</a:t>
            </a:r>
          </a:p>
          <a:p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Symbol"/>
            </a:endParaRPr>
          </a:p>
          <a:p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=   0.40 s</a:t>
            </a:r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6353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4800" y="874931"/>
            <a:ext cx="8839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 smtClean="0">
                <a:solidFill>
                  <a:srgbClr val="FF0000"/>
                </a:solidFill>
                <a:latin typeface="+mj-lt"/>
              </a:rPr>
              <a:t>Recall:  Speed=</a:t>
            </a:r>
            <a:r>
              <a:rPr lang="en-US" sz="3200" b="1" i="1" u="sng" dirty="0" smtClean="0">
                <a:solidFill>
                  <a:srgbClr val="FF0000"/>
                </a:solidFill>
                <a:latin typeface="+mj-lt"/>
              </a:rPr>
              <a:t>distance</a:t>
            </a:r>
            <a:r>
              <a:rPr lang="en-US" sz="3200" b="1" i="1" dirty="0" smtClean="0">
                <a:solidFill>
                  <a:srgbClr val="FF0000"/>
                </a:solidFill>
                <a:latin typeface="+mj-lt"/>
              </a:rPr>
              <a:t>    or v= </a:t>
            </a:r>
            <a:r>
              <a:rPr lang="en-US" sz="3200" b="1" i="1" u="sng" dirty="0" smtClean="0">
                <a:solidFill>
                  <a:srgbClr val="FF0000"/>
                </a:solidFill>
                <a:latin typeface="+mj-lt"/>
                <a:sym typeface="Symbol"/>
              </a:rPr>
              <a:t></a:t>
            </a:r>
            <a:r>
              <a:rPr lang="en-US" sz="3200" b="1" i="1" u="sng" dirty="0" smtClean="0">
                <a:solidFill>
                  <a:srgbClr val="FF0000"/>
                </a:solidFill>
                <a:latin typeface="+mj-lt"/>
              </a:rPr>
              <a:t>d</a:t>
            </a:r>
          </a:p>
          <a:p>
            <a:r>
              <a:rPr lang="en-US" sz="3200" b="1" i="1" dirty="0">
                <a:solidFill>
                  <a:srgbClr val="FF0000"/>
                </a:solidFill>
                <a:latin typeface="+mj-lt"/>
              </a:rPr>
              <a:t> </a:t>
            </a:r>
            <a:r>
              <a:rPr lang="en-US" sz="3200" b="1" i="1" dirty="0" smtClean="0">
                <a:solidFill>
                  <a:srgbClr val="FF0000"/>
                </a:solidFill>
                <a:latin typeface="+mj-lt"/>
              </a:rPr>
              <a:t>                         time                </a:t>
            </a:r>
            <a:r>
              <a:rPr lang="en-US" sz="3200" b="1" i="1" dirty="0" smtClean="0">
                <a:solidFill>
                  <a:srgbClr val="FF0000"/>
                </a:solidFill>
                <a:sym typeface="Symbol"/>
              </a:rPr>
              <a:t></a:t>
            </a:r>
            <a:r>
              <a:rPr lang="en-US" sz="3200" b="1" i="1" dirty="0" smtClean="0">
                <a:solidFill>
                  <a:srgbClr val="FF0000"/>
                </a:solidFill>
                <a:latin typeface="+mj-lt"/>
              </a:rPr>
              <a:t> t                            </a:t>
            </a:r>
            <a:endParaRPr lang="en-US" sz="3200" b="1" i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505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5059" name="Rectangle 3"/>
          <p:cNvSpPr>
            <a:spLocks noChangeArrowheads="1"/>
          </p:cNvSpPr>
          <p:nvPr/>
        </p:nvSpPr>
        <p:spPr bwMode="auto">
          <a:xfrm>
            <a:off x="0" y="11525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5061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5062" name="Rectangle 6"/>
          <p:cNvSpPr>
            <a:spLocks noChangeArrowheads="1"/>
          </p:cNvSpPr>
          <p:nvPr/>
        </p:nvSpPr>
        <p:spPr bwMode="auto">
          <a:xfrm>
            <a:off x="0" y="11525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3896" y="228600"/>
            <a:ext cx="731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</a:rPr>
              <a:t>The Universal Wave Equation</a:t>
            </a:r>
            <a:endParaRPr lang="en-US" sz="3600" b="1" u="sng" dirty="0">
              <a:solidFill>
                <a:schemeClr val="bg1">
                  <a:lumMod val="95000"/>
                  <a:lumOff val="5000"/>
                </a:schemeClr>
              </a:solidFill>
              <a:latin typeface="+mj-lt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1767" y="2999839"/>
            <a:ext cx="4359458" cy="2011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78066" y="1676400"/>
            <a:ext cx="85878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</a:rPr>
              <a:t>For a wave:  </a:t>
            </a:r>
          </a:p>
          <a:p>
            <a:r>
              <a:rPr lang="en-US" sz="2800" b="1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</a:rPr>
              <a:t>  </a:t>
            </a:r>
            <a:r>
              <a:rPr lang="en-US" sz="2400" b="1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</a:rPr>
              <a:t>distance = length of one cycle  (wavelength-</a:t>
            </a:r>
            <a:r>
              <a:rPr lang="en-US" sz="2400" b="1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  <a:sym typeface="Symbol"/>
              </a:rPr>
              <a:t>)</a:t>
            </a:r>
          </a:p>
          <a:p>
            <a:r>
              <a:rPr lang="en-US" sz="2400" b="1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  <a:sym typeface="Symbol"/>
              </a:rPr>
              <a:t>          time= time of one cycle (period T)</a:t>
            </a:r>
            <a:endParaRPr lang="en-US" sz="2400" b="1" dirty="0">
              <a:solidFill>
                <a:schemeClr val="bg1">
                  <a:lumMod val="95000"/>
                  <a:lumOff val="5000"/>
                </a:schemeClr>
              </a:solidFill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6771" y="5638800"/>
            <a:ext cx="49348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Speed equation becomes:  </a:t>
            </a:r>
            <a:endParaRPr lang="en-US" sz="3200" b="1" dirty="0">
              <a:solidFill>
                <a:schemeClr val="bg1"/>
              </a:solidFill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2231" y="5127375"/>
            <a:ext cx="2803995" cy="1607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609600"/>
            <a:ext cx="853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</a:rPr>
              <a:t> </a:t>
            </a:r>
            <a:r>
              <a:rPr lang="en-US" sz="3600" b="1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</a:rPr>
              <a:t>  The Universal Wave Equation</a:t>
            </a:r>
            <a:endParaRPr lang="en-US" sz="3600" b="1" dirty="0">
              <a:solidFill>
                <a:schemeClr val="bg1">
                  <a:lumMod val="95000"/>
                  <a:lumOff val="5000"/>
                </a:schemeClr>
              </a:solidFill>
              <a:latin typeface="+mj-lt"/>
            </a:endParaRPr>
          </a:p>
        </p:txBody>
      </p:sp>
      <p:sp>
        <p:nvSpPr>
          <p:cNvPr id="4710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7105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981200" y="1371600"/>
            <a:ext cx="1905000" cy="1611923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4710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7107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486401" y="1478972"/>
            <a:ext cx="3124200" cy="1207077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8" name="TextBox 7"/>
          <p:cNvSpPr txBox="1"/>
          <p:nvPr/>
        </p:nvSpPr>
        <p:spPr>
          <a:xfrm>
            <a:off x="243452" y="3200400"/>
            <a:ext cx="865709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 u="sng" dirty="0" smtClean="0">
                <a:solidFill>
                  <a:schemeClr val="bg1"/>
                </a:solidFill>
              </a:rPr>
              <a:t>Ex. 4: </a:t>
            </a:r>
            <a:endParaRPr lang="en-CA" sz="2400" b="1" u="sng" dirty="0">
              <a:solidFill>
                <a:schemeClr val="bg1"/>
              </a:solidFill>
            </a:endParaRPr>
          </a:p>
          <a:p>
            <a:pPr marL="457200" indent="-457200">
              <a:buAutoNum type="alphaLcParenR"/>
            </a:pPr>
            <a:r>
              <a:rPr lang="en-CA" sz="2400" b="1" dirty="0" smtClean="0">
                <a:solidFill>
                  <a:schemeClr val="bg1"/>
                </a:solidFill>
              </a:rPr>
              <a:t>You are at the beach watching waves lap up against the</a:t>
            </a:r>
          </a:p>
          <a:p>
            <a:r>
              <a:rPr lang="en-CA" sz="2400" b="1" dirty="0" smtClean="0">
                <a:solidFill>
                  <a:schemeClr val="bg1"/>
                </a:solidFill>
              </a:rPr>
              <a:t>       shore.  You count 12 waves lapping up every 15.0 </a:t>
            </a:r>
          </a:p>
          <a:p>
            <a:r>
              <a:rPr lang="en-CA" sz="2400" b="1" dirty="0">
                <a:solidFill>
                  <a:schemeClr val="bg1"/>
                </a:solidFill>
              </a:rPr>
              <a:t> </a:t>
            </a:r>
            <a:r>
              <a:rPr lang="en-CA" sz="2400" b="1" dirty="0" smtClean="0">
                <a:solidFill>
                  <a:schemeClr val="bg1"/>
                </a:solidFill>
              </a:rPr>
              <a:t>      seconds.  What is the wave frequency?</a:t>
            </a:r>
          </a:p>
          <a:p>
            <a:pPr marL="457200" indent="-457200">
              <a:buAutoNum type="arabicPeriod"/>
            </a:pPr>
            <a:endParaRPr lang="en-CA" sz="2400" b="1" dirty="0" smtClean="0">
              <a:solidFill>
                <a:schemeClr val="bg1"/>
              </a:solidFill>
            </a:endParaRPr>
          </a:p>
          <a:p>
            <a:pPr marL="457200" indent="-457200"/>
            <a:r>
              <a:rPr lang="en-CA" sz="2400" b="1" dirty="0" smtClean="0">
                <a:solidFill>
                  <a:schemeClr val="bg1"/>
                </a:solidFill>
              </a:rPr>
              <a:t>b) You also notice that there is 3.50 m between successive crests of the wave. What is the wave speed?  </a:t>
            </a:r>
            <a:endParaRPr lang="en-CA" sz="24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67553" y="6128585"/>
            <a:ext cx="58376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 dirty="0" err="1" smtClean="0">
                <a:solidFill>
                  <a:schemeClr val="bg1"/>
                </a:solidFill>
              </a:rPr>
              <a:t>Ans</a:t>
            </a:r>
            <a:r>
              <a:rPr lang="en-CA" sz="2400" b="1" dirty="0" smtClean="0">
                <a:solidFill>
                  <a:schemeClr val="bg1"/>
                </a:solidFill>
              </a:rPr>
              <a:t>:   a)  0.800 Hz    b)  2.80 m/s    </a:t>
            </a:r>
            <a:endParaRPr lang="en-CA" sz="2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381000"/>
            <a:ext cx="8610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determines Wave Speed? </a:t>
            </a:r>
          </a:p>
          <a:p>
            <a:r>
              <a:rPr lang="en-CA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speed of a wave is determined by the material it travels in. </a:t>
            </a:r>
          </a:p>
          <a:p>
            <a:endParaRPr lang="en-CA" sz="28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CA" sz="2800" u="sng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Example:</a:t>
            </a:r>
            <a:r>
              <a:rPr lang="en-CA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 speed of waves travelling in a string is controlled by tension.  </a:t>
            </a:r>
            <a:endParaRPr lang="en-CA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CA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High tension= high speed</a:t>
            </a:r>
          </a:p>
          <a:p>
            <a:r>
              <a:rPr lang="en-CA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CA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Low tension=low speed</a:t>
            </a:r>
            <a:endParaRPr lang="en-CA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sz="28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268636"/>
            <a:ext cx="8839200" cy="3724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3200" b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Relationship between wavelength and frequency: </a:t>
            </a:r>
            <a:endParaRPr lang="en-CA" sz="3200" b="1" u="sng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CA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a given medium, wave speed, v, is constant!</a:t>
            </a:r>
          </a:p>
          <a:p>
            <a:endParaRPr lang="en-CA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CA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Frequency and wavelength are inversely proportional!</a:t>
            </a:r>
          </a:p>
          <a:p>
            <a:r>
              <a:rPr lang="en-CA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CA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				 </a:t>
            </a:r>
            <a:r>
              <a:rPr lang="en-CA" sz="28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 </a:t>
            </a:r>
            <a:r>
              <a:rPr lang="en-CA" sz="28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,   </a:t>
            </a:r>
            <a:endParaRPr lang="en-CA" sz="28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CA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CA" sz="28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				f </a:t>
            </a:r>
            <a:r>
              <a:rPr lang="en-CA" sz="28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,   </a:t>
            </a:r>
            <a:endParaRPr lang="en-CA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CA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endParaRPr lang="en-CA" sz="3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541851"/>
            <a:ext cx="3921838" cy="3316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949892" y="3733800"/>
            <a:ext cx="37369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Low frequency</a:t>
            </a:r>
            <a:endParaRPr lang="en-US" sz="36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02292" y="5562600"/>
            <a:ext cx="37369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 frequency</a:t>
            </a:r>
            <a:endParaRPr lang="en-US" sz="36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3076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2146" y="90407"/>
            <a:ext cx="8229600" cy="10668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What is a wave?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1146" y="990600"/>
            <a:ext cx="8610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  <a:latin typeface="+mj-lt"/>
              </a:rPr>
              <a:t>A vibration that travels through</a:t>
            </a:r>
          </a:p>
          <a:p>
            <a:r>
              <a:rPr lang="en-US" sz="4000" b="1" dirty="0" smtClean="0">
                <a:solidFill>
                  <a:srgbClr val="FF0000"/>
                </a:solidFill>
                <a:latin typeface="+mj-lt"/>
              </a:rPr>
              <a:t> space and transmits energy</a:t>
            </a:r>
            <a:r>
              <a:rPr lang="en-US" sz="4000" b="1" dirty="0" smtClean="0">
                <a:solidFill>
                  <a:schemeClr val="bg1"/>
                </a:solidFill>
                <a:latin typeface="+mj-lt"/>
              </a:rPr>
              <a:t>. </a:t>
            </a:r>
            <a:endParaRPr lang="en-US" sz="40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498" y="2314039"/>
            <a:ext cx="88017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  <a:latin typeface="+mj-lt"/>
              </a:rPr>
              <a:t>Waves can travel in 1, 2 or 3 dimensions!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048000"/>
            <a:ext cx="2762885" cy="218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92438" y="5410200"/>
            <a:ext cx="300796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Wave in a string- </a:t>
            </a:r>
          </a:p>
          <a:p>
            <a:r>
              <a:rPr lang="en-US" sz="3200" b="1" dirty="0">
                <a:solidFill>
                  <a:schemeClr val="bg1"/>
                </a:solidFill>
                <a:latin typeface="Arial Narrow" panose="020B0606020202030204" pitchFamily="34" charset="0"/>
              </a:rPr>
              <a:t> </a:t>
            </a:r>
            <a:r>
              <a:rPr lang="en-US" sz="3200" b="1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          1D</a:t>
            </a:r>
            <a:endParaRPr lang="en-US" sz="32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3048000"/>
            <a:ext cx="291465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458544" y="5393410"/>
            <a:ext cx="300796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Wave in a pond- </a:t>
            </a:r>
          </a:p>
          <a:p>
            <a:r>
              <a:rPr lang="en-US" sz="3200" b="1" dirty="0">
                <a:solidFill>
                  <a:schemeClr val="bg1"/>
                </a:solidFill>
                <a:latin typeface="Arial Narrow" panose="020B0606020202030204" pitchFamily="34" charset="0"/>
              </a:rPr>
              <a:t> </a:t>
            </a:r>
            <a:r>
              <a:rPr lang="en-US" sz="3200" b="1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          2D</a:t>
            </a:r>
            <a:endParaRPr lang="en-US" sz="32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0068" y="2971139"/>
            <a:ext cx="2184142" cy="210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6419850" y="5043909"/>
            <a:ext cx="300796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Sound waves spreading out from point source</a:t>
            </a:r>
          </a:p>
          <a:p>
            <a:r>
              <a:rPr lang="en-US" sz="3200" dirty="0">
                <a:solidFill>
                  <a:schemeClr val="bg1"/>
                </a:solidFill>
                <a:latin typeface="Arial Narrow" panose="020B0606020202030204" pitchFamily="34" charset="0"/>
              </a:rPr>
              <a:t> </a:t>
            </a:r>
            <a:r>
              <a:rPr lang="en-US" sz="3200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          3D</a:t>
            </a:r>
            <a:endParaRPr lang="en-US" sz="32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70068" y="6302127"/>
            <a:ext cx="2057400" cy="370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5"/>
              </a:rPr>
              <a:t>Animation…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4911" y="129874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 smtClean="0">
                <a:solidFill>
                  <a:srgbClr val="FF0000"/>
                </a:solidFill>
                <a:latin typeface="+mj-lt"/>
              </a:rPr>
              <a:t>Transverse Waves</a:t>
            </a:r>
          </a:p>
          <a:p>
            <a:endParaRPr lang="en-US" sz="1200" b="1" dirty="0" smtClean="0">
              <a:solidFill>
                <a:schemeClr val="bg1"/>
              </a:solidFill>
              <a:latin typeface="+mj-lt"/>
            </a:endParaRPr>
          </a:p>
          <a:p>
            <a:r>
              <a:rPr lang="en-US" sz="3600" b="1" dirty="0" smtClean="0">
                <a:solidFill>
                  <a:schemeClr val="bg1"/>
                </a:solidFill>
                <a:latin typeface="+mj-lt"/>
              </a:rPr>
              <a:t>   particle motion is </a:t>
            </a:r>
            <a:r>
              <a:rPr lang="en-US" sz="3600" b="1" dirty="0" smtClean="0">
                <a:solidFill>
                  <a:srgbClr val="FF0000"/>
                </a:solidFill>
                <a:latin typeface="+mj-lt"/>
              </a:rPr>
              <a:t>perpendicular</a:t>
            </a:r>
          </a:p>
          <a:p>
            <a:r>
              <a:rPr lang="en-US" sz="3600" b="1" dirty="0">
                <a:solidFill>
                  <a:srgbClr val="FF0000"/>
                </a:solidFill>
                <a:latin typeface="+mj-lt"/>
              </a:rPr>
              <a:t> </a:t>
            </a:r>
            <a:r>
              <a:rPr lang="en-US" sz="3600" b="1" dirty="0" smtClean="0">
                <a:solidFill>
                  <a:srgbClr val="FF0000"/>
                </a:solidFill>
                <a:latin typeface="+mj-lt"/>
              </a:rPr>
              <a:t> </a:t>
            </a:r>
            <a:r>
              <a:rPr lang="en-US" sz="3600" b="1" dirty="0" smtClean="0">
                <a:solidFill>
                  <a:schemeClr val="bg1"/>
                </a:solidFill>
                <a:latin typeface="+mj-lt"/>
              </a:rPr>
              <a:t> to direction of wave motion</a:t>
            </a:r>
            <a:endParaRPr lang="en-US" sz="3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26" name="AutoShape 2" descr="http://www.kettering.edu/~drussell/Demos/waves/Twave.gif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http://www.kettering.edu/~drussell/Demos/waves/Twave.gif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 descr="transverse wave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27868" y="4038600"/>
            <a:ext cx="4610100" cy="1352550"/>
          </a:xfrm>
          <a:prstGeom prst="rect">
            <a:avLst/>
          </a:prstGeom>
        </p:spPr>
      </p:pic>
      <p:sp>
        <p:nvSpPr>
          <p:cNvPr id="1030" name="AutoShape 6" descr="http://www.kettering.edu/~drussell/Demos/waves/Twave.gif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8" name="Straight Arrow Connector 7"/>
          <p:cNvCxnSpPr>
            <a:stCxn id="5" idx="3"/>
          </p:cNvCxnSpPr>
          <p:nvPr/>
        </p:nvCxnSpPr>
        <p:spPr>
          <a:xfrm>
            <a:off x="5437968" y="4714875"/>
            <a:ext cx="1790700" cy="9525"/>
          </a:xfrm>
          <a:prstGeom prst="straightConnector1">
            <a:avLst/>
          </a:prstGeom>
          <a:ln w="101600">
            <a:solidFill>
              <a:srgbClr val="00B008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16200000" flipV="1">
            <a:off x="5153025" y="3990975"/>
            <a:ext cx="1143000" cy="19050"/>
          </a:xfrm>
          <a:prstGeom prst="straightConnector1">
            <a:avLst/>
          </a:prstGeom>
          <a:ln w="101600">
            <a:solidFill>
              <a:srgbClr val="F9010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096000" y="4760563"/>
            <a:ext cx="2743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+mj-lt"/>
              </a:rPr>
              <a:t>Wave propagation direction</a:t>
            </a:r>
            <a:endParaRPr lang="en-US" sz="3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33318" y="3215776"/>
            <a:ext cx="2743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+mj-lt"/>
              </a:rPr>
              <a:t>Particle</a:t>
            </a:r>
          </a:p>
          <a:p>
            <a:r>
              <a:rPr lang="en-US" sz="3200" dirty="0" smtClean="0">
                <a:solidFill>
                  <a:schemeClr val="bg1"/>
                </a:solidFill>
                <a:latin typeface="+mj-lt"/>
              </a:rPr>
              <a:t>Vibration</a:t>
            </a:r>
            <a:endParaRPr lang="en-US" sz="3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7868" y="304800"/>
            <a:ext cx="70969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u="sng" dirty="0" smtClean="0">
                <a:solidFill>
                  <a:schemeClr val="bg1"/>
                </a:solidFill>
              </a:rPr>
              <a:t>Types of 1D waves</a:t>
            </a:r>
            <a:endParaRPr lang="en-US" sz="4400" b="1" u="sng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533400"/>
            <a:ext cx="8610600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 smtClean="0">
                <a:solidFill>
                  <a:srgbClr val="FF0000"/>
                </a:solidFill>
                <a:latin typeface="+mj-lt"/>
              </a:rPr>
              <a:t>Longitudinal Waves</a:t>
            </a:r>
          </a:p>
          <a:p>
            <a:endParaRPr lang="en-US" sz="1400" b="1" dirty="0" smtClean="0">
              <a:solidFill>
                <a:schemeClr val="bg1"/>
              </a:solidFill>
              <a:latin typeface="+mj-lt"/>
            </a:endParaRPr>
          </a:p>
          <a:p>
            <a:r>
              <a:rPr lang="en-US" sz="3600" b="1" dirty="0" smtClean="0">
                <a:solidFill>
                  <a:schemeClr val="bg1"/>
                </a:solidFill>
                <a:latin typeface="+mj-lt"/>
              </a:rPr>
              <a:t>     particle motion is </a:t>
            </a:r>
            <a:r>
              <a:rPr lang="en-US" sz="3600" b="1" dirty="0" smtClean="0">
                <a:solidFill>
                  <a:srgbClr val="FF0000"/>
                </a:solidFill>
                <a:latin typeface="+mj-lt"/>
              </a:rPr>
              <a:t>parallel</a:t>
            </a:r>
            <a:r>
              <a:rPr lang="en-US" sz="3600" b="1" dirty="0" smtClean="0">
                <a:solidFill>
                  <a:schemeClr val="bg1"/>
                </a:solidFill>
                <a:latin typeface="+mj-lt"/>
              </a:rPr>
              <a:t> </a:t>
            </a:r>
          </a:p>
          <a:p>
            <a:r>
              <a:rPr lang="en-US" sz="36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600" b="1" dirty="0" smtClean="0">
                <a:solidFill>
                  <a:schemeClr val="bg1"/>
                </a:solidFill>
                <a:latin typeface="+mj-lt"/>
              </a:rPr>
              <a:t>    to direction of wave motion</a:t>
            </a:r>
            <a:endParaRPr lang="en-US" sz="3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26" name="AutoShape 2" descr="http://www.kettering.edu/~drussell/Demos/waves/Twave.gif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http://www.kettering.edu/~drussell/Demos/waves/Twave.gif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0" name="AutoShape 6" descr="http://www.kettering.edu/~drussell/Demos/waves/Twave.gif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5486400" y="4267200"/>
            <a:ext cx="1790700" cy="9525"/>
          </a:xfrm>
          <a:prstGeom prst="straightConnector1">
            <a:avLst/>
          </a:prstGeom>
          <a:ln w="101600">
            <a:solidFill>
              <a:srgbClr val="00B008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867400" y="4495800"/>
            <a:ext cx="2743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+mj-lt"/>
              </a:rPr>
              <a:t>Wave propagation direction</a:t>
            </a:r>
            <a:endParaRPr lang="en-US" sz="3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791200" y="2667000"/>
            <a:ext cx="2743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+mj-lt"/>
              </a:rPr>
              <a:t>Particle</a:t>
            </a:r>
          </a:p>
          <a:p>
            <a:r>
              <a:rPr lang="en-US" sz="3200" dirty="0" smtClean="0">
                <a:solidFill>
                  <a:schemeClr val="bg1"/>
                </a:solidFill>
                <a:latin typeface="+mj-lt"/>
              </a:rPr>
              <a:t>Vibration</a:t>
            </a:r>
            <a:endParaRPr lang="en-US" sz="3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6386" name="AutoShape 2" descr="http://www.kettering.edu/~drussell/Demos/waves/Lwave.gif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5715000" y="3810000"/>
            <a:ext cx="1790700" cy="9525"/>
          </a:xfrm>
          <a:prstGeom prst="straightConnector1">
            <a:avLst/>
          </a:prstGeom>
          <a:ln w="10160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38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3200400"/>
            <a:ext cx="53340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533400"/>
            <a:ext cx="8610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 smtClean="0">
                <a:solidFill>
                  <a:srgbClr val="FF0000"/>
                </a:solidFill>
                <a:latin typeface="+mj-lt"/>
              </a:rPr>
              <a:t>Water Waves</a:t>
            </a:r>
          </a:p>
          <a:p>
            <a:r>
              <a:rPr lang="en-US" sz="3600" b="1" dirty="0" smtClean="0">
                <a:solidFill>
                  <a:schemeClr val="bg1"/>
                </a:solidFill>
                <a:latin typeface="+mj-lt"/>
              </a:rPr>
              <a:t>A combination of longitudinal and transverse motion</a:t>
            </a:r>
            <a:endParaRPr lang="en-US" sz="3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26" name="AutoShape 2" descr="http://www.kettering.edu/~drussell/Demos/waves/Twave.gif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http://www.kettering.edu/~drussell/Demos/waves/Twave.gif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0" name="AutoShape 6" descr="http://www.kettering.edu/~drussell/Demos/waves/Twave.gif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5943600" y="4038600"/>
            <a:ext cx="1790700" cy="9525"/>
          </a:xfrm>
          <a:prstGeom prst="straightConnector1">
            <a:avLst/>
          </a:prstGeom>
          <a:ln w="101600">
            <a:solidFill>
              <a:srgbClr val="00B008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172200" y="4267200"/>
            <a:ext cx="2743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+mj-lt"/>
              </a:rPr>
              <a:t>Wave propagation direction</a:t>
            </a:r>
            <a:endParaRPr lang="en-US" sz="3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715000" y="1981200"/>
            <a:ext cx="2743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+mj-lt"/>
              </a:rPr>
              <a:t>Particle</a:t>
            </a:r>
          </a:p>
          <a:p>
            <a:r>
              <a:rPr lang="en-US" sz="3200" dirty="0" smtClean="0">
                <a:solidFill>
                  <a:schemeClr val="bg1"/>
                </a:solidFill>
                <a:latin typeface="+mj-lt"/>
              </a:rPr>
              <a:t>Vibration</a:t>
            </a:r>
            <a:endParaRPr lang="en-US" sz="3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6386" name="AutoShape 2" descr="http://www.kettering.edu/~drussell/Demos/waves/Lwave.gif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7" name="Picture 16" descr="water wave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200" y="2667000"/>
            <a:ext cx="5207266" cy="2276475"/>
          </a:xfrm>
          <a:prstGeom prst="rect">
            <a:avLst/>
          </a:prstGeom>
        </p:spPr>
      </p:pic>
      <p:sp>
        <p:nvSpPr>
          <p:cNvPr id="19" name="Circular Arrow 18"/>
          <p:cNvSpPr/>
          <p:nvPr/>
        </p:nvSpPr>
        <p:spPr>
          <a:xfrm rot="10800000">
            <a:off x="6172200" y="2971800"/>
            <a:ext cx="685800" cy="762000"/>
          </a:xfrm>
          <a:prstGeom prst="circularArrow">
            <a:avLst>
              <a:gd name="adj1" fmla="val 25000"/>
              <a:gd name="adj2" fmla="val 1142319"/>
              <a:gd name="adj3" fmla="val 8556243"/>
              <a:gd name="adj4" fmla="val 10994842"/>
              <a:gd name="adj5" fmla="val 12500"/>
            </a:avLst>
          </a:prstGeom>
          <a:solidFill>
            <a:srgbClr val="F9010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38200" y="5029200"/>
            <a:ext cx="4953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+mj-lt"/>
              </a:rPr>
              <a:t>Particles travel in clockwise circles!!</a:t>
            </a:r>
            <a:endParaRPr lang="en-US" sz="3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542941" y="6160662"/>
            <a:ext cx="4004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</a:rPr>
              <a:t>Wave </a:t>
            </a:r>
            <a:r>
              <a:rPr lang="en-US" sz="2400" b="1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  <a:hlinkClick r:id="rId3"/>
              </a:rPr>
              <a:t>animations….</a:t>
            </a:r>
            <a:endParaRPr lang="en-US" sz="2400" b="1" dirty="0">
              <a:solidFill>
                <a:schemeClr val="bg1">
                  <a:lumMod val="95000"/>
                  <a:lumOff val="5000"/>
                </a:schemeClr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381000" y="73160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100" b="1" i="0" u="none" strike="noStrike" kern="1200" cap="none" spc="0" normalizeH="0" baseline="0" noProof="0" dirty="0" smtClean="0">
                <a:ln w="6350">
                  <a:noFill/>
                </a:ln>
                <a:solidFill>
                  <a:schemeClr val="bg1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Wave Properties</a:t>
            </a:r>
            <a:endParaRPr kumimoji="0" lang="en-US" sz="4100" b="1" i="0" u="none" strike="noStrike" kern="1200" cap="none" spc="0" normalizeH="0" baseline="0" noProof="0" dirty="0">
              <a:ln w="6350">
                <a:noFill/>
              </a:ln>
              <a:solidFill>
                <a:schemeClr val="bg1"/>
              </a:solidFill>
              <a:effectLst>
                <a:outerShdw blurRad="114300" dist="101600" dir="27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5103674"/>
            <a:ext cx="8686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 smtClean="0">
                <a:solidFill>
                  <a:srgbClr val="FF0000"/>
                </a:solidFill>
                <a:latin typeface="+mj-lt"/>
              </a:rPr>
              <a:t>Amplitude (A)</a:t>
            </a:r>
            <a:r>
              <a:rPr lang="en-US" sz="3600" b="1" dirty="0" smtClean="0">
                <a:solidFill>
                  <a:srgbClr val="FF0000"/>
                </a:solidFill>
                <a:latin typeface="+mj-lt"/>
              </a:rPr>
              <a:t>  </a:t>
            </a:r>
            <a:r>
              <a:rPr lang="en-US" sz="3600" b="1" dirty="0" smtClean="0">
                <a:solidFill>
                  <a:srgbClr val="FF0000"/>
                </a:solidFill>
                <a:latin typeface="+mj-lt"/>
                <a:sym typeface="Symbol"/>
              </a:rPr>
              <a:t>                Units: m</a:t>
            </a:r>
          </a:p>
          <a:p>
            <a:r>
              <a:rPr lang="en-US" sz="3600" b="1" dirty="0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  <a:sym typeface="Symbol"/>
              </a:rPr>
              <a:t> </a:t>
            </a:r>
            <a:r>
              <a:rPr lang="en-US" sz="3600" b="1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  <a:sym typeface="Symbol"/>
              </a:rPr>
              <a:t>  -maximum displacement of a</a:t>
            </a:r>
          </a:p>
          <a:p>
            <a:r>
              <a:rPr lang="en-US" sz="3600" b="1" dirty="0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  <a:sym typeface="Symbol"/>
              </a:rPr>
              <a:t> </a:t>
            </a:r>
            <a:r>
              <a:rPr lang="en-US" sz="3600" b="1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  <a:sym typeface="Symbol"/>
              </a:rPr>
              <a:t>   particle from its rest position</a:t>
            </a:r>
            <a:endParaRPr lang="en-US" sz="3600" b="1" dirty="0">
              <a:solidFill>
                <a:schemeClr val="bg1">
                  <a:lumMod val="95000"/>
                  <a:lumOff val="5000"/>
                </a:schemeClr>
              </a:solidFill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1000" y="3200400"/>
            <a:ext cx="8534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 smtClean="0">
                <a:solidFill>
                  <a:srgbClr val="FF0000"/>
                </a:solidFill>
                <a:latin typeface="+mj-lt"/>
              </a:rPr>
              <a:t>Wavelength ( </a:t>
            </a:r>
            <a:r>
              <a:rPr lang="en-US" sz="3600" b="1" u="sng" dirty="0" smtClean="0">
                <a:solidFill>
                  <a:srgbClr val="FF0000"/>
                </a:solidFill>
                <a:latin typeface="+mj-lt"/>
                <a:sym typeface="Symbol"/>
              </a:rPr>
              <a:t>)</a:t>
            </a:r>
            <a:r>
              <a:rPr lang="en-US" sz="3600" b="1" dirty="0" smtClean="0">
                <a:solidFill>
                  <a:srgbClr val="FF0000"/>
                </a:solidFill>
                <a:latin typeface="+mj-lt"/>
                <a:sym typeface="Symbol"/>
              </a:rPr>
              <a:t>               Units: m</a:t>
            </a:r>
          </a:p>
          <a:p>
            <a:r>
              <a:rPr lang="en-US" sz="3600" b="1" dirty="0">
                <a:solidFill>
                  <a:srgbClr val="FF0000"/>
                </a:solidFill>
                <a:latin typeface="+mj-lt"/>
                <a:sym typeface="Symbol"/>
              </a:rPr>
              <a:t> </a:t>
            </a:r>
            <a:r>
              <a:rPr lang="en-US" sz="3600" b="1" dirty="0" smtClean="0">
                <a:solidFill>
                  <a:srgbClr val="FF0000"/>
                </a:solidFill>
                <a:latin typeface="+mj-lt"/>
                <a:sym typeface="Symbol"/>
              </a:rPr>
              <a:t>  </a:t>
            </a:r>
            <a:r>
              <a:rPr lang="en-US" sz="3600" b="1" dirty="0" smtClean="0">
                <a:solidFill>
                  <a:schemeClr val="bg1"/>
                </a:solidFill>
                <a:latin typeface="+mj-lt"/>
                <a:sym typeface="Symbol"/>
              </a:rPr>
              <a:t>-distance between any two</a:t>
            </a:r>
          </a:p>
          <a:p>
            <a:r>
              <a:rPr lang="en-US" sz="3600" b="1" dirty="0">
                <a:solidFill>
                  <a:schemeClr val="bg1"/>
                </a:solidFill>
                <a:latin typeface="+mj-lt"/>
                <a:sym typeface="Symbol"/>
              </a:rPr>
              <a:t> </a:t>
            </a:r>
            <a:r>
              <a:rPr lang="en-US" sz="3600" b="1" dirty="0" smtClean="0">
                <a:solidFill>
                  <a:schemeClr val="bg1"/>
                </a:solidFill>
                <a:latin typeface="+mj-lt"/>
                <a:sym typeface="Symbol"/>
              </a:rPr>
              <a:t>   successive points in phase </a:t>
            </a:r>
            <a:r>
              <a:rPr lang="en-US" sz="3600" b="1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  <a:sym typeface="Symbol"/>
              </a:rPr>
              <a:t>    </a:t>
            </a:r>
            <a:endParaRPr lang="en-US" sz="3600" b="1" dirty="0">
              <a:solidFill>
                <a:schemeClr val="bg1">
                  <a:lumMod val="95000"/>
                  <a:lumOff val="5000"/>
                </a:schemeClr>
              </a:solidFill>
              <a:latin typeface="+mj-lt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846138"/>
            <a:ext cx="8571654" cy="2354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114800" y="990600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Wavelength</a:t>
            </a:r>
            <a:endParaRPr lang="en-US" sz="2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67041" y="1170122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Amplitude</a:t>
            </a:r>
            <a:endParaRPr lang="en-US" sz="2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3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381000"/>
            <a:ext cx="7620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 smtClean="0">
                <a:solidFill>
                  <a:srgbClr val="FF0000"/>
                </a:solidFill>
              </a:rPr>
              <a:t>Example 1:</a:t>
            </a:r>
            <a:r>
              <a:rPr lang="en-US" sz="2800" b="1" dirty="0" smtClean="0">
                <a:solidFill>
                  <a:schemeClr val="bg1"/>
                </a:solidFill>
              </a:rPr>
              <a:t> For the wave below</a:t>
            </a:r>
          </a:p>
          <a:p>
            <a:r>
              <a:rPr lang="en-US" sz="2800" b="1" dirty="0" smtClean="0">
                <a:solidFill>
                  <a:schemeClr val="bg1"/>
                </a:solidFill>
              </a:rPr>
              <a:t>	a) State the wave type</a:t>
            </a:r>
          </a:p>
          <a:p>
            <a:r>
              <a:rPr lang="en-US" sz="2800" b="1" dirty="0" smtClean="0">
                <a:solidFill>
                  <a:schemeClr val="bg1"/>
                </a:solidFill>
              </a:rPr>
              <a:t>	b) Determine the amplitude (A)</a:t>
            </a:r>
          </a:p>
          <a:p>
            <a:r>
              <a:rPr lang="en-US" sz="2800" b="1" dirty="0" smtClean="0">
                <a:solidFill>
                  <a:schemeClr val="bg1"/>
                </a:solidFill>
              </a:rPr>
              <a:t>	c) Determine the wavelength (</a:t>
            </a:r>
            <a:r>
              <a:rPr lang="en-US" sz="2800" b="1" dirty="0" smtClean="0">
                <a:solidFill>
                  <a:schemeClr val="bg1"/>
                </a:solidFill>
                <a:sym typeface="Symbol"/>
              </a:rPr>
              <a:t>)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600" y="4602997"/>
            <a:ext cx="762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 smtClean="0">
                <a:solidFill>
                  <a:schemeClr val="bg1"/>
                </a:solidFill>
              </a:rPr>
              <a:t>Answer</a:t>
            </a:r>
            <a:r>
              <a:rPr lang="en-US" sz="3200" b="1" dirty="0" smtClean="0">
                <a:solidFill>
                  <a:schemeClr val="bg1"/>
                </a:solidFill>
              </a:rPr>
              <a:t>: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017" y="5187772"/>
            <a:ext cx="2667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a) transverse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82871" y="5126282"/>
            <a:ext cx="2667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b) 2A= 2.0 m </a:t>
            </a:r>
          </a:p>
          <a:p>
            <a:r>
              <a:rPr lang="en-US" sz="3200" dirty="0" smtClean="0">
                <a:solidFill>
                  <a:schemeClr val="bg1"/>
                </a:solidFill>
              </a:rPr>
              <a:t>      A = 1.0 m</a:t>
            </a:r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2075" y="2300288"/>
            <a:ext cx="6419850" cy="225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902271" y="5120042"/>
            <a:ext cx="2667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c</a:t>
            </a:r>
            <a:r>
              <a:rPr lang="en-US" sz="3200" dirty="0" smtClean="0">
                <a:solidFill>
                  <a:schemeClr val="bg1"/>
                </a:solidFill>
              </a:rPr>
              <a:t>) 2</a:t>
            </a:r>
            <a:r>
              <a:rPr lang="en-US" sz="3200" dirty="0" smtClean="0">
                <a:solidFill>
                  <a:schemeClr val="bg1"/>
                </a:solidFill>
                <a:sym typeface="Symbol"/>
              </a:rPr>
              <a:t></a:t>
            </a:r>
            <a:r>
              <a:rPr lang="en-US" sz="3200" dirty="0" smtClean="0">
                <a:solidFill>
                  <a:schemeClr val="bg1"/>
                </a:solidFill>
              </a:rPr>
              <a:t>= 6.0 m </a:t>
            </a:r>
          </a:p>
          <a:p>
            <a:r>
              <a:rPr lang="en-US" sz="3200" dirty="0" smtClean="0">
                <a:solidFill>
                  <a:schemeClr val="bg1"/>
                </a:solidFill>
              </a:rPr>
              <a:t>      </a:t>
            </a:r>
            <a:r>
              <a:rPr lang="en-US" sz="3200" dirty="0" smtClean="0">
                <a:solidFill>
                  <a:schemeClr val="bg1"/>
                </a:solidFill>
                <a:sym typeface="Symbol"/>
              </a:rPr>
              <a:t></a:t>
            </a:r>
            <a:r>
              <a:rPr lang="en-US" sz="3200" dirty="0" smtClean="0">
                <a:solidFill>
                  <a:schemeClr val="bg1"/>
                </a:solidFill>
              </a:rPr>
              <a:t> = 3.0 m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77290" y="2789604"/>
            <a:ext cx="5608420" cy="2290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228600" y="5126862"/>
            <a:ext cx="762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 smtClean="0">
                <a:solidFill>
                  <a:schemeClr val="bg1"/>
                </a:solidFill>
              </a:rPr>
              <a:t>Answer</a:t>
            </a:r>
            <a:r>
              <a:rPr lang="en-US" sz="3200" b="1" dirty="0" smtClean="0">
                <a:solidFill>
                  <a:schemeClr val="bg1"/>
                </a:solidFill>
              </a:rPr>
              <a:t>: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8200" y="5772547"/>
            <a:ext cx="7543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Only point C is in phase with point P!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4800" y="304800"/>
            <a:ext cx="7620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Phase</a:t>
            </a:r>
            <a:r>
              <a:rPr lang="en-US" sz="3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:  </a:t>
            </a:r>
            <a:r>
              <a:rPr lang="en-US" sz="3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refers to a particular point in the cycle of a wave</a:t>
            </a:r>
            <a:endParaRPr lang="en-US" sz="3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1000" y="1600200"/>
            <a:ext cx="838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u="sng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Ex. </a:t>
            </a:r>
            <a:r>
              <a:rPr lang="en-US" sz="3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2:  What point is in phase with point P?</a:t>
            </a:r>
            <a:endParaRPr lang="en-US" sz="3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4207" y="5383"/>
            <a:ext cx="9144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 smtClean="0">
                <a:solidFill>
                  <a:srgbClr val="FF0000"/>
                </a:solidFill>
                <a:latin typeface="+mj-lt"/>
              </a:rPr>
              <a:t>Period (T):</a:t>
            </a:r>
            <a:r>
              <a:rPr lang="en-US" sz="3600" b="1" dirty="0" smtClean="0">
                <a:solidFill>
                  <a:srgbClr val="FF0000"/>
                </a:solidFill>
                <a:latin typeface="+mj-lt"/>
              </a:rPr>
              <a:t>			</a:t>
            </a:r>
            <a:r>
              <a:rPr lang="en-US" sz="3600" b="1" dirty="0" smtClean="0">
                <a:solidFill>
                  <a:srgbClr val="FF0000"/>
                </a:solidFill>
                <a:latin typeface="+mj-lt"/>
                <a:sym typeface="Symbol"/>
              </a:rPr>
              <a:t>  Units: s</a:t>
            </a:r>
          </a:p>
          <a:p>
            <a:r>
              <a:rPr lang="en-US" sz="3600" b="1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  <a:sym typeface="Symbol"/>
              </a:rPr>
              <a:t>-</a:t>
            </a:r>
            <a:r>
              <a:rPr lang="en-US" sz="2800" b="1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  <a:sym typeface="Symbol"/>
              </a:rPr>
              <a:t>the time for one full vibration cycle</a:t>
            </a:r>
          </a:p>
          <a:p>
            <a:r>
              <a:rPr lang="en-US" sz="3600" b="1" dirty="0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  <a:sym typeface="Symbol"/>
              </a:rPr>
              <a:t> </a:t>
            </a:r>
            <a:r>
              <a:rPr lang="en-US" sz="3600" b="1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  <a:sym typeface="Symbol"/>
              </a:rPr>
              <a:t>   </a:t>
            </a:r>
            <a:endParaRPr lang="en-US" sz="3600" b="1" dirty="0">
              <a:solidFill>
                <a:schemeClr val="bg1">
                  <a:lumMod val="95000"/>
                  <a:lumOff val="5000"/>
                </a:schemeClr>
              </a:solidFill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14207" y="1676400"/>
            <a:ext cx="89154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 smtClean="0">
                <a:solidFill>
                  <a:srgbClr val="FF0000"/>
                </a:solidFill>
                <a:latin typeface="+mj-lt"/>
              </a:rPr>
              <a:t>Frequency (f):</a:t>
            </a:r>
            <a:r>
              <a:rPr lang="en-US" sz="3600" b="1" dirty="0" smtClean="0">
                <a:solidFill>
                  <a:srgbClr val="FF0000"/>
                </a:solidFill>
                <a:latin typeface="+mj-lt"/>
              </a:rPr>
              <a:t>	</a:t>
            </a:r>
            <a:r>
              <a:rPr lang="en-US" sz="3600" b="1" dirty="0">
                <a:solidFill>
                  <a:srgbClr val="FF0000"/>
                </a:solidFill>
                <a:latin typeface="+mj-lt"/>
              </a:rPr>
              <a:t> </a:t>
            </a:r>
            <a:r>
              <a:rPr lang="en-US" sz="3600" b="1" dirty="0" smtClean="0">
                <a:solidFill>
                  <a:srgbClr val="FF0000"/>
                </a:solidFill>
                <a:latin typeface="+mj-lt"/>
              </a:rPr>
              <a:t>   </a:t>
            </a:r>
            <a:r>
              <a:rPr lang="en-US" sz="3600" b="1" dirty="0" smtClean="0">
                <a:solidFill>
                  <a:srgbClr val="FF0000"/>
                </a:solidFill>
                <a:latin typeface="+mj-lt"/>
                <a:sym typeface="Symbol"/>
              </a:rPr>
              <a:t>Units: s</a:t>
            </a:r>
            <a:r>
              <a:rPr lang="en-US" sz="3600" b="1" baseline="30000" dirty="0" smtClean="0">
                <a:solidFill>
                  <a:srgbClr val="FF0000"/>
                </a:solidFill>
                <a:latin typeface="+mj-lt"/>
                <a:sym typeface="Symbol"/>
              </a:rPr>
              <a:t>-1</a:t>
            </a:r>
            <a:r>
              <a:rPr lang="en-US" sz="3600" b="1" dirty="0" smtClean="0">
                <a:solidFill>
                  <a:srgbClr val="FF0000"/>
                </a:solidFill>
                <a:latin typeface="+mj-lt"/>
                <a:sym typeface="Symbol"/>
              </a:rPr>
              <a:t> or Hertz</a:t>
            </a:r>
          </a:p>
          <a:p>
            <a:r>
              <a:rPr lang="en-US" sz="3200" b="1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  <a:sym typeface="Symbol"/>
              </a:rPr>
              <a:t>   -inverse of period (f=1/T)</a:t>
            </a:r>
          </a:p>
          <a:p>
            <a:r>
              <a:rPr lang="en-US" sz="3200" b="1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  <a:sym typeface="Symbol"/>
              </a:rPr>
              <a:t>   -the number of cycles per second</a:t>
            </a:r>
            <a:endParaRPr lang="en-US" sz="3200" b="1" dirty="0">
              <a:solidFill>
                <a:schemeClr val="bg1">
                  <a:lumMod val="95000"/>
                  <a:lumOff val="5000"/>
                </a:schemeClr>
              </a:solidFill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4356" y="3505200"/>
            <a:ext cx="891540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 smtClean="0">
                <a:solidFill>
                  <a:srgbClr val="FF0000"/>
                </a:solidFill>
                <a:latin typeface="+mj-lt"/>
              </a:rPr>
              <a:t>Calculating period and frequency:</a:t>
            </a:r>
            <a:endParaRPr lang="en-US" sz="3600" b="1" dirty="0" smtClean="0">
              <a:solidFill>
                <a:srgbClr val="FF0000"/>
              </a:solidFill>
              <a:latin typeface="+mj-lt"/>
              <a:sym typeface="Symbol"/>
            </a:endParaRPr>
          </a:p>
          <a:p>
            <a:endParaRPr lang="en-US" sz="1400" b="1" dirty="0" smtClean="0">
              <a:solidFill>
                <a:schemeClr val="bg1">
                  <a:lumMod val="95000"/>
                  <a:lumOff val="5000"/>
                </a:schemeClr>
              </a:solidFill>
              <a:latin typeface="+mj-lt"/>
              <a:sym typeface="Symbol"/>
            </a:endParaRPr>
          </a:p>
          <a:p>
            <a:r>
              <a:rPr lang="en-US" sz="3200" b="1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  <a:sym typeface="Symbol"/>
              </a:rPr>
              <a:t>Given N cycles counted over a time interval of t:</a:t>
            </a:r>
            <a:endParaRPr lang="en-US" sz="3200" b="1" dirty="0">
              <a:solidFill>
                <a:schemeClr val="bg1">
                  <a:lumMod val="95000"/>
                  <a:lumOff val="5000"/>
                </a:schemeClr>
              </a:solidFill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159790" y="5347984"/>
                <a:ext cx="1956818" cy="13599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𝑇</m:t>
                      </m:r>
                      <m:r>
                        <a:rPr lang="en-US" sz="440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4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∆</m:t>
                          </m:r>
                          <m:r>
                            <a:rPr lang="en-US" sz="4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𝑡</m:t>
                          </m:r>
                        </m:num>
                        <m:den>
                          <m:r>
                            <a:rPr lang="en-US" sz="4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sz="4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9790" y="5347984"/>
                <a:ext cx="1956818" cy="1359988"/>
              </a:xfrm>
              <a:prstGeom prst="rect">
                <a:avLst/>
              </a:prstGeom>
              <a:blipFill rotWithShape="1">
                <a:blip r:embed="rId2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3679556" y="5643257"/>
            <a:ext cx="1905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i="1" dirty="0">
                <a:solidFill>
                  <a:schemeClr val="bg1"/>
                </a:solidFill>
              </a:rPr>
              <a:t>a</a:t>
            </a:r>
            <a:r>
              <a:rPr lang="en-US" sz="4400" i="1" dirty="0" smtClean="0">
                <a:solidFill>
                  <a:schemeClr val="bg1"/>
                </a:solidFill>
              </a:rPr>
              <a:t>nd</a:t>
            </a:r>
            <a:r>
              <a:rPr lang="en-US" sz="4400" dirty="0" smtClean="0">
                <a:solidFill>
                  <a:schemeClr val="bg1"/>
                </a:solidFill>
              </a:rPr>
              <a:t> </a:t>
            </a:r>
            <a:r>
              <a:rPr lang="en-US" dirty="0" smtClean="0"/>
              <a:t> 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5562600" y="5324838"/>
                <a:ext cx="1771254" cy="12448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𝑓</m:t>
                      </m:r>
                      <m:r>
                        <a:rPr lang="en-US" sz="400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𝑁</m:t>
                          </m:r>
                        </m:num>
                        <m:den>
                          <m:r>
                            <a:rPr lang="en-US" sz="4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∆</m:t>
                          </m:r>
                          <m:r>
                            <a:rPr lang="en-US" sz="4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en-US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2600" y="5324838"/>
                <a:ext cx="1771254" cy="1244828"/>
              </a:xfrm>
              <a:prstGeom prst="rect">
                <a:avLst/>
              </a:prstGeom>
              <a:blipFill rotWithShape="1">
                <a:blip r:embed="rId3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 animBg="1"/>
      <p:bldP spid="6" grpId="0"/>
      <p:bldP spid="7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410</TotalTime>
  <Words>534</Words>
  <Application>Microsoft Office PowerPoint</Application>
  <PresentationFormat>On-screen Show (4:3)</PresentationFormat>
  <Paragraphs>121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Arial</vt:lpstr>
      <vt:lpstr>Arial Narrow</vt:lpstr>
      <vt:lpstr>Book Antiqua</vt:lpstr>
      <vt:lpstr>Cambria Math</vt:lpstr>
      <vt:lpstr>Lucida Sans</vt:lpstr>
      <vt:lpstr>Symbol</vt:lpstr>
      <vt:lpstr>Wingdings</vt:lpstr>
      <vt:lpstr>Wingdings 2</vt:lpstr>
      <vt:lpstr>Wingdings 3</vt:lpstr>
      <vt:lpstr>Apex</vt:lpstr>
      <vt:lpstr>Introduction  to Waves</vt:lpstr>
      <vt:lpstr>What is a wave?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 to Waves</dc:title>
  <dc:creator>Linda</dc:creator>
  <cp:lastModifiedBy>Nestor, Gregory</cp:lastModifiedBy>
  <cp:revision>39</cp:revision>
  <dcterms:created xsi:type="dcterms:W3CDTF">2011-05-16T02:55:18Z</dcterms:created>
  <dcterms:modified xsi:type="dcterms:W3CDTF">2018-01-23T16:03:40Z</dcterms:modified>
</cp:coreProperties>
</file>