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youtube.com/watch?v=Rbuhdo0AZD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Waves Introduction  – Jan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u="sng" dirty="0" smtClean="0"/>
              <a:t>Agenda (</a:t>
            </a:r>
            <a:r>
              <a:rPr lang="en-US" sz="2800" b="1" i="1" u="sng" dirty="0" smtClean="0"/>
              <a:t>60 min</a:t>
            </a:r>
            <a:r>
              <a:rPr lang="en-US" sz="2800" b="1" u="sng" dirty="0" smtClean="0"/>
              <a:t>):</a:t>
            </a:r>
            <a:endParaRPr lang="en-US" sz="2400" b="1" dirty="0" smtClean="0"/>
          </a:p>
          <a:p>
            <a:r>
              <a:rPr lang="en-US" sz="2800" dirty="0" smtClean="0"/>
              <a:t>Schedule to End of Term</a:t>
            </a:r>
          </a:p>
          <a:p>
            <a:r>
              <a:rPr lang="en-US" sz="2800" dirty="0" smtClean="0"/>
              <a:t>Discussion: Unit 6 Concepts</a:t>
            </a:r>
          </a:p>
          <a:p>
            <a:r>
              <a:rPr lang="en-US" sz="2800" dirty="0" smtClean="0"/>
              <a:t>Practice </a:t>
            </a:r>
            <a:r>
              <a:rPr lang="en-US" sz="2800" dirty="0" smtClean="0"/>
              <a:t>Questions</a:t>
            </a:r>
          </a:p>
          <a:p>
            <a:r>
              <a:rPr lang="en-US" sz="2800" dirty="0" smtClean="0"/>
              <a:t>Locker Cleanup (@9:50)</a:t>
            </a:r>
            <a:endParaRPr lang="en-US" sz="2800" dirty="0" smtClean="0"/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800" b="1" u="sng" dirty="0" smtClean="0"/>
              <a:t>Upcoming</a:t>
            </a:r>
            <a:endParaRPr lang="en-US" sz="2400" dirty="0" smtClean="0"/>
          </a:p>
          <a:p>
            <a:r>
              <a:rPr lang="en-US" sz="2800" dirty="0" smtClean="0"/>
              <a:t>n/a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Kinds of Waves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7239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Medium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Type of Wave</a:t>
                      </a:r>
                      <a:r>
                        <a:rPr lang="en-CA" dirty="0" smtClean="0"/>
                        <a:t/>
                      </a:r>
                      <a:br>
                        <a:rPr lang="en-CA" dirty="0" smtClean="0"/>
                      </a:br>
                      <a:r>
                        <a:rPr lang="en-CA" sz="1600" dirty="0" smtClean="0"/>
                        <a:t>(transverse or Longitudinal)</a:t>
                      </a:r>
                      <a:endParaRPr lang="en-CA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Water Wave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Water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Sound Wave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Air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Earthquake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Rock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Light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Electromagnetic Field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Kinds of Waves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7239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Medium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/>
                        <a:t>Type of Wave</a:t>
                      </a:r>
                      <a:r>
                        <a:rPr lang="en-CA" dirty="0" smtClean="0"/>
                        <a:t/>
                      </a:r>
                      <a:br>
                        <a:rPr lang="en-CA" dirty="0" smtClean="0"/>
                      </a:br>
                      <a:r>
                        <a:rPr lang="en-CA" sz="1600" dirty="0" smtClean="0"/>
                        <a:t>(transverse or Longitudinal)</a:t>
                      </a:r>
                      <a:endParaRPr lang="en-CA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Water Wave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Water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Transverse</a:t>
                      </a:r>
                      <a:endParaRPr lang="en-CA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Sound Wave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Air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Longitudinal</a:t>
                      </a:r>
                      <a:endParaRPr lang="en-CA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Earthquake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Rock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Both</a:t>
                      </a:r>
                      <a:endParaRPr lang="en-CA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Light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Electromagnetic Field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Transverse</a:t>
                      </a:r>
                      <a:endParaRPr lang="en-CA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Practice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Read about waves in 2 and 3 dimensions</a:t>
            </a:r>
          </a:p>
          <a:p>
            <a:r>
              <a:rPr lang="en-CA" dirty="0" smtClean="0"/>
              <a:t>Read about Rays</a:t>
            </a:r>
          </a:p>
          <a:p>
            <a:r>
              <a:rPr lang="en-CA" dirty="0" smtClean="0"/>
              <a:t>Read about Energy Pulses</a:t>
            </a:r>
          </a:p>
          <a:p>
            <a:endParaRPr lang="en-CA" dirty="0" smtClean="0"/>
          </a:p>
          <a:p>
            <a:r>
              <a:rPr lang="en-CA" smtClean="0"/>
              <a:t>Answer </a:t>
            </a:r>
            <a:r>
              <a:rPr lang="en-CA" smtClean="0"/>
              <a:t>Questions, Page 302:</a:t>
            </a:r>
            <a:endParaRPr lang="en-CA" dirty="0" smtClean="0"/>
          </a:p>
          <a:p>
            <a:pPr lvl="1"/>
            <a:r>
              <a:rPr lang="en-CA" dirty="0" smtClean="0"/>
              <a:t>#2, #3, #4</a:t>
            </a:r>
          </a:p>
          <a:p>
            <a:pPr lvl="1"/>
            <a:r>
              <a:rPr lang="en-CA" dirty="0" smtClean="0"/>
              <a:t>#5, #7, #8, #10, #11, #12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January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 &amp; Next Week</a:t>
            </a:r>
          </a:p>
          <a:p>
            <a:pPr lvl="1"/>
            <a:r>
              <a:rPr lang="en-US" dirty="0" smtClean="0"/>
              <a:t>Waves &amp; Sound</a:t>
            </a:r>
          </a:p>
          <a:p>
            <a:r>
              <a:rPr lang="en-US" dirty="0" smtClean="0"/>
              <a:t>Friday, Jan 20</a:t>
            </a:r>
          </a:p>
          <a:p>
            <a:pPr lvl="1"/>
            <a:r>
              <a:rPr lang="en-US" dirty="0" smtClean="0"/>
              <a:t>Waves Summative</a:t>
            </a:r>
          </a:p>
          <a:p>
            <a:r>
              <a:rPr lang="en-US" dirty="0" smtClean="0"/>
              <a:t>Mon &amp; Tues (Jan 23 &amp; 24)</a:t>
            </a:r>
          </a:p>
          <a:p>
            <a:pPr lvl="1"/>
            <a:r>
              <a:rPr lang="en-US" sz="3000" b="1" dirty="0" smtClean="0">
                <a:solidFill>
                  <a:srgbClr val="FF0000"/>
                </a:solidFill>
              </a:rPr>
              <a:t>Reflection Summative (10 %)</a:t>
            </a:r>
          </a:p>
          <a:p>
            <a:r>
              <a:rPr lang="en-US" dirty="0" smtClean="0"/>
              <a:t>Final Exam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 Monday, Jan 30 @ 12:30 (20 %)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are Waves?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We usually think of water waves.</a:t>
            </a:r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r>
              <a:rPr lang="en-CA" sz="2400" dirty="0" smtClean="0"/>
              <a:t>What are some properties of waves?</a:t>
            </a:r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r>
              <a:rPr lang="en-CA" sz="2400" dirty="0" smtClean="0"/>
              <a:t>Question: How can a tsunami travel at 300 km/hr? </a:t>
            </a:r>
            <a:endParaRPr lang="en-CA" sz="2400" dirty="0"/>
          </a:p>
        </p:txBody>
      </p:sp>
      <p:pic>
        <p:nvPicPr>
          <p:cNvPr id="1026" name="Picture 2" descr="http://us.123rf.com/400wm/400/400/vesilvio/vesilvio0803/vesilvio080300009/2630720-sunrise-reflections-on-water-wav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676400"/>
            <a:ext cx="2259521" cy="1552575"/>
          </a:xfrm>
          <a:prstGeom prst="rect">
            <a:avLst/>
          </a:prstGeom>
          <a:noFill/>
        </p:spPr>
      </p:pic>
      <p:pic>
        <p:nvPicPr>
          <p:cNvPr id="1028" name="Picture 4" descr="http://t3.gstatic.com/images?q=tbn:ANd9GcSIk21VOPyOLAfev0va5sZ_YhvT85FQfrvosAboZP49qb6j-lc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3505200"/>
            <a:ext cx="2466975" cy="1847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Key Points About Waves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Key Points: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Waves transport energy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Waves do not displace the medium (e.g. water)</a:t>
            </a:r>
          </a:p>
          <a:p>
            <a:endParaRPr lang="en-CA" dirty="0" smtClean="0"/>
          </a:p>
          <a:p>
            <a:r>
              <a:rPr lang="en-CA" dirty="0" smtClean="0"/>
              <a:t>Tsunami question answer:</a:t>
            </a:r>
          </a:p>
          <a:p>
            <a:pPr lvl="1"/>
            <a:r>
              <a:rPr lang="en-CA" sz="2200" dirty="0" smtClean="0"/>
              <a:t>In deep water the wave is hardly detectable</a:t>
            </a:r>
          </a:p>
          <a:p>
            <a:pPr lvl="1"/>
            <a:r>
              <a:rPr lang="en-CA" sz="2200" dirty="0" smtClean="0"/>
              <a:t>The wave moves water up and down only a </a:t>
            </a:r>
            <a:br>
              <a:rPr lang="en-CA" sz="2200" dirty="0" smtClean="0"/>
            </a:br>
            <a:r>
              <a:rPr lang="en-CA" sz="2200" dirty="0" smtClean="0"/>
              <a:t>tiny amount.</a:t>
            </a:r>
          </a:p>
          <a:p>
            <a:pPr lvl="1"/>
            <a:r>
              <a:rPr lang="en-CA" sz="2200" dirty="0" smtClean="0"/>
              <a:t>Water does not move in the direction of the </a:t>
            </a:r>
            <a:br>
              <a:rPr lang="en-CA" sz="2200" dirty="0" smtClean="0"/>
            </a:br>
            <a:r>
              <a:rPr lang="en-CA" sz="2200" dirty="0" smtClean="0"/>
              <a:t>wave (e.g. 300 km/hr)</a:t>
            </a:r>
          </a:p>
          <a:p>
            <a:pPr lvl="1"/>
            <a:r>
              <a:rPr lang="en-CA" sz="2200" dirty="0" smtClean="0"/>
              <a:t>On a sloping beach the wave motion gets </a:t>
            </a:r>
            <a:br>
              <a:rPr lang="en-CA" sz="2200" dirty="0" smtClean="0"/>
            </a:br>
            <a:r>
              <a:rPr lang="en-CA" sz="2200" dirty="0" smtClean="0"/>
              <a:t>confused with other effects.</a:t>
            </a:r>
            <a:endParaRPr lang="en-CA" sz="2200" dirty="0"/>
          </a:p>
        </p:txBody>
      </p:sp>
      <p:pic>
        <p:nvPicPr>
          <p:cNvPr id="16386" name="Picture 2" descr="http://t0.gstatic.com/images?q=tbn:ANd9GcSeA2bTnlNCdV8bTaIL7bSCg4eGh6RSnx3PjLaKNzcOz1Ne6WIJd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3505200"/>
            <a:ext cx="2209800" cy="2066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Properties of a Wave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r>
              <a:rPr lang="en-CA" sz="2800" dirty="0" smtClean="0"/>
              <a:t>Waves are a repeating oscillation (e.g. sine wave)</a:t>
            </a:r>
            <a:endParaRPr lang="en-CA" sz="2800" dirty="0"/>
          </a:p>
        </p:txBody>
      </p:sp>
      <p:pic>
        <p:nvPicPr>
          <p:cNvPr id="17410" name="Picture 2" descr="http://t0.gstatic.com/images?q=tbn:ANd9GcSNscHr06RXxnGpXdS9spwmpTUYBXA3C27WFqgem58FGt8YUUTW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-31000" contrast="50000"/>
          </a:blip>
          <a:srcRect/>
          <a:stretch>
            <a:fillRect/>
          </a:stretch>
        </p:blipFill>
        <p:spPr bwMode="auto">
          <a:xfrm>
            <a:off x="914400" y="2133600"/>
            <a:ext cx="7162800" cy="4495800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rot="10800000" flipH="1">
            <a:off x="914400" y="4343400"/>
            <a:ext cx="7162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" y="4038600"/>
            <a:ext cx="1162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Equilibrium</a:t>
            </a:r>
            <a:br>
              <a:rPr lang="en-CA" sz="1600" b="1" dirty="0" smtClean="0">
                <a:solidFill>
                  <a:srgbClr val="FF0000"/>
                </a:solidFill>
              </a:rPr>
            </a:br>
            <a:r>
              <a:rPr lang="en-CA" sz="1600" b="1" dirty="0" smtClean="0">
                <a:solidFill>
                  <a:srgbClr val="FF0000"/>
                </a:solidFill>
              </a:rPr>
              <a:t>Position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086100" y="4076700"/>
            <a:ext cx="53340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5000" y="2971800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Amplitude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 rot="16200000" flipH="1">
            <a:off x="2496862" y="3258864"/>
            <a:ext cx="804448" cy="90742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10200" y="3124200"/>
            <a:ext cx="617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Crest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5181600"/>
            <a:ext cx="775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Trough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943600" y="3429001"/>
            <a:ext cx="533402" cy="30480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5181600" y="3429000"/>
            <a:ext cx="381000" cy="30480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181600" y="4953000"/>
            <a:ext cx="457200" cy="22860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4267200" y="4953000"/>
            <a:ext cx="457200" cy="22860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Properties of a Wave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r>
              <a:rPr lang="en-CA" sz="2800" dirty="0" smtClean="0"/>
              <a:t>Waves are defined by their </a:t>
            </a:r>
            <a:r>
              <a:rPr lang="en-CA" sz="2800" i="1" dirty="0" smtClean="0"/>
              <a:t>Wavelength</a:t>
            </a:r>
            <a:r>
              <a:rPr lang="en-CA" sz="2800" dirty="0" smtClean="0"/>
              <a:t> (</a:t>
            </a:r>
            <a:r>
              <a:rPr lang="el-GR" sz="2800" dirty="0" smtClean="0"/>
              <a:t>λ</a:t>
            </a:r>
            <a:r>
              <a:rPr lang="en-CA" sz="2800" dirty="0" smtClean="0"/>
              <a:t>)</a:t>
            </a:r>
            <a:endParaRPr lang="en-CA" sz="2800" dirty="0"/>
          </a:p>
        </p:txBody>
      </p:sp>
      <p:pic>
        <p:nvPicPr>
          <p:cNvPr id="17410" name="Picture 2" descr="http://t0.gstatic.com/images?q=tbn:ANd9GcSNscHr06RXxnGpXdS9spwmpTUYBXA3C27WFqgem58FGt8YUUTW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-31000" contrast="50000"/>
          </a:blip>
          <a:srcRect/>
          <a:stretch>
            <a:fillRect/>
          </a:stretch>
        </p:blipFill>
        <p:spPr bwMode="auto">
          <a:xfrm>
            <a:off x="914400" y="2133600"/>
            <a:ext cx="7162800" cy="4495800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rot="10800000" flipH="1">
            <a:off x="914400" y="4343400"/>
            <a:ext cx="7162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38600" y="3124200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b="1" dirty="0" smtClean="0">
                <a:solidFill>
                  <a:srgbClr val="FF0000"/>
                </a:solidFill>
              </a:rPr>
              <a:t>λ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0800000" flipV="1">
            <a:off x="3429000" y="3505200"/>
            <a:ext cx="1447800" cy="2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3162300" y="3543300"/>
            <a:ext cx="381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762500" y="3543300"/>
            <a:ext cx="381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000500" y="5143500"/>
            <a:ext cx="381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600700" y="5143500"/>
            <a:ext cx="381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76800" y="5181600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b="1" dirty="0" smtClean="0">
                <a:solidFill>
                  <a:srgbClr val="FF0000"/>
                </a:solidFill>
              </a:rPr>
              <a:t>λ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4267200" y="5181598"/>
            <a:ext cx="1447800" cy="1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Properties of a Wave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Draw a diagram of this water ripple pattern</a:t>
            </a:r>
          </a:p>
          <a:p>
            <a:pPr lvl="1"/>
            <a:r>
              <a:rPr lang="en-CA" sz="2400" dirty="0" smtClean="0"/>
              <a:t>Label a crest and a trough</a:t>
            </a:r>
          </a:p>
          <a:p>
            <a:pPr lvl="1"/>
            <a:r>
              <a:rPr lang="en-CA" sz="2400" dirty="0" smtClean="0"/>
              <a:t>Label a wavelength</a:t>
            </a:r>
            <a:endParaRPr lang="en-CA" sz="2400" dirty="0"/>
          </a:p>
        </p:txBody>
      </p:sp>
      <p:pic>
        <p:nvPicPr>
          <p:cNvPr id="18434" name="Picture 2" descr="http://www.dptips-central.com/image-files/waves_rippl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7030" y="3124200"/>
            <a:ext cx="5073370" cy="357194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86200" y="5638800"/>
            <a:ext cx="617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Crest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4503870" y="5808077"/>
            <a:ext cx="601530" cy="5932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05200" y="6172200"/>
            <a:ext cx="775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Trough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274191" y="6172202"/>
            <a:ext cx="1288409" cy="18615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867400" y="6172200"/>
            <a:ext cx="457200" cy="2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43600" y="5833646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b="1" dirty="0" smtClean="0">
                <a:solidFill>
                  <a:srgbClr val="FF0000"/>
                </a:solidFill>
              </a:rPr>
              <a:t>λ</a:t>
            </a:r>
            <a:endParaRPr lang="en-CA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 of Waves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How many different ways can we make a wave in a slinky?</a:t>
            </a:r>
          </a:p>
          <a:p>
            <a:endParaRPr lang="en-CA" sz="2800" dirty="0" smtClean="0"/>
          </a:p>
          <a:p>
            <a:endParaRPr lang="en-CA" sz="2800" dirty="0" smtClean="0"/>
          </a:p>
          <a:p>
            <a:endParaRPr lang="en-CA" sz="2800" dirty="0" smtClean="0"/>
          </a:p>
          <a:p>
            <a:endParaRPr lang="en-CA" sz="2800" dirty="0" smtClean="0"/>
          </a:p>
          <a:p>
            <a:pPr>
              <a:buNone/>
            </a:pPr>
            <a:endParaRPr lang="en-CA" sz="2800" dirty="0" smtClean="0"/>
          </a:p>
          <a:p>
            <a:r>
              <a:rPr lang="en-CA" sz="2800" dirty="0" smtClean="0">
                <a:hlinkClick r:id="rId2"/>
              </a:rPr>
              <a:t>Video 1</a:t>
            </a:r>
            <a:endParaRPr lang="en-CA" sz="2800" dirty="0" smtClean="0"/>
          </a:p>
          <a:p>
            <a:endParaRPr lang="en-CA" sz="2800" dirty="0"/>
          </a:p>
        </p:txBody>
      </p:sp>
      <p:pic>
        <p:nvPicPr>
          <p:cNvPr id="20482" name="Picture 2" descr="http://t3.gstatic.com/images?q=tbn:ANd9GcSfcRACEDr9cb2Mk8OqyfPijSb3D7zdG6_LS7bGD59g52MP8Ys_"/>
          <p:cNvPicPr>
            <a:picLocks noChangeAspect="1" noChangeArrowheads="1"/>
          </p:cNvPicPr>
          <p:nvPr/>
        </p:nvPicPr>
        <p:blipFill>
          <a:blip r:embed="rId3" cstate="print">
            <a:lum bright="-15000" contrast="30000"/>
          </a:blip>
          <a:srcRect/>
          <a:stretch>
            <a:fillRect/>
          </a:stretch>
        </p:blipFill>
        <p:spPr bwMode="auto">
          <a:xfrm>
            <a:off x="2133600" y="2286000"/>
            <a:ext cx="4876800" cy="28992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 of Waves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sz="2800" dirty="0" smtClean="0"/>
              <a:t>Transverse Waves</a:t>
            </a:r>
          </a:p>
          <a:p>
            <a:pPr marL="914400" lvl="1" indent="-514350"/>
            <a:r>
              <a:rPr lang="en-CA" sz="2400" dirty="0" smtClean="0"/>
              <a:t>A wave that moves </a:t>
            </a:r>
            <a:br>
              <a:rPr lang="en-CA" sz="2400" dirty="0" smtClean="0"/>
            </a:br>
            <a:r>
              <a:rPr lang="en-CA" sz="2400" dirty="0" smtClean="0"/>
              <a:t>perpendicular to the </a:t>
            </a:r>
            <a:br>
              <a:rPr lang="en-CA" sz="2400" dirty="0" smtClean="0"/>
            </a:br>
            <a:r>
              <a:rPr lang="en-CA" sz="2400" dirty="0" smtClean="0"/>
              <a:t>medium</a:t>
            </a:r>
          </a:p>
          <a:p>
            <a:pPr marL="914400" lvl="1" indent="-514350"/>
            <a:endParaRPr lang="en-CA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2800" dirty="0" smtClean="0"/>
              <a:t>Longitudinal Waves</a:t>
            </a:r>
            <a:endParaRPr lang="en-CA" dirty="0" smtClean="0"/>
          </a:p>
          <a:p>
            <a:pPr lvl="1"/>
            <a:r>
              <a:rPr lang="en-CA" sz="2400" dirty="0" smtClean="0"/>
              <a:t>A wave that moves parallel</a:t>
            </a:r>
            <a:br>
              <a:rPr lang="en-CA" sz="2400" dirty="0" smtClean="0"/>
            </a:br>
            <a:r>
              <a:rPr lang="en-CA" sz="2400" dirty="0" smtClean="0"/>
              <a:t>to the medium</a:t>
            </a:r>
          </a:p>
          <a:p>
            <a:pPr lvl="1"/>
            <a:r>
              <a:rPr lang="en-CA" sz="2400" dirty="0" smtClean="0"/>
              <a:t>Also called compression waves</a:t>
            </a:r>
            <a:endParaRPr lang="en-CA" sz="2400" dirty="0"/>
          </a:p>
        </p:txBody>
      </p:sp>
      <p:pic>
        <p:nvPicPr>
          <p:cNvPr id="4" name="Picture 2" descr="http://t3.gstatic.com/images?q=tbn:ANd9GcSfcRACEDr9cb2Mk8OqyfPijSb3D7zdG6_LS7bGD59g52MP8Ys_"/>
          <p:cNvPicPr>
            <a:picLocks noChangeAspect="1" noChangeArrowheads="1"/>
          </p:cNvPicPr>
          <p:nvPr/>
        </p:nvPicPr>
        <p:blipFill>
          <a:blip r:embed="rId2" cstate="print">
            <a:lum bright="-15000" contrast="30000"/>
          </a:blip>
          <a:srcRect/>
          <a:stretch>
            <a:fillRect/>
          </a:stretch>
        </p:blipFill>
        <p:spPr bwMode="auto">
          <a:xfrm>
            <a:off x="5105400" y="2514600"/>
            <a:ext cx="3595054" cy="25944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313</Words>
  <Application>Microsoft Office PowerPoint</Application>
  <PresentationFormat>On-screen Show (4:3)</PresentationFormat>
  <Paragraphs>105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Waves Introduction  – Jan 13</vt:lpstr>
      <vt:lpstr>January Schedule</vt:lpstr>
      <vt:lpstr>What are Waves?</vt:lpstr>
      <vt:lpstr>Key Points About Waves</vt:lpstr>
      <vt:lpstr>Properties of a Wave</vt:lpstr>
      <vt:lpstr>Properties of a Wave</vt:lpstr>
      <vt:lpstr>Properties of a Wave</vt:lpstr>
      <vt:lpstr>Types of Waves</vt:lpstr>
      <vt:lpstr>Types of Waves</vt:lpstr>
      <vt:lpstr>Kinds of Waves</vt:lpstr>
      <vt:lpstr>Kinds of Waves</vt:lpstr>
      <vt:lpstr>Practice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Waves Introduction  – Jan 13</dc:title>
  <dc:creator/>
  <cp:lastModifiedBy>Peel District School Board</cp:lastModifiedBy>
  <cp:revision>19</cp:revision>
  <dcterms:created xsi:type="dcterms:W3CDTF">2006-08-16T00:00:00Z</dcterms:created>
  <dcterms:modified xsi:type="dcterms:W3CDTF">2012-01-13T14:49:32Z</dcterms:modified>
</cp:coreProperties>
</file>